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406" r:id="rId5"/>
    <p:sldId id="472" r:id="rId6"/>
    <p:sldId id="494" r:id="rId7"/>
    <p:sldId id="548" r:id="rId8"/>
    <p:sldId id="1169" r:id="rId9"/>
    <p:sldId id="1170" r:id="rId10"/>
    <p:sldId id="1171" r:id="rId11"/>
    <p:sldId id="1172" r:id="rId12"/>
    <p:sldId id="1173" r:id="rId13"/>
    <p:sldId id="1174" r:id="rId14"/>
    <p:sldId id="1177" r:id="rId15"/>
    <p:sldId id="1175" r:id="rId16"/>
    <p:sldId id="1178" r:id="rId17"/>
    <p:sldId id="1181" r:id="rId18"/>
    <p:sldId id="1180" r:id="rId19"/>
    <p:sldId id="1183" r:id="rId20"/>
  </p:sldIdLst>
  <p:sldSz cx="12192000" cy="6858000"/>
  <p:notesSz cx="6858000" cy="9144000"/>
  <p:defaultTextStyle>
    <a:defPPr>
      <a:defRPr lang="nl-NL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B817A4-6307-6717-AE39-9E1C81CE4360}" name="Rens ." initials="R." userId="6d97aad4ac755ee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jden, M. van der" initials="HMvd" lastIdx="1" clrIdx="0">
    <p:extLst>
      <p:ext uri="{19B8F6BF-5375-455C-9EA6-DF929625EA0E}">
        <p15:presenceInfo xmlns:p15="http://schemas.microsoft.com/office/powerpoint/2012/main" userId="S::m.v.d.heijden@tue.nl::247b15f5-b6f4-41b9-8998-462afc75c2df" providerId="AD"/>
      </p:ext>
    </p:extLst>
  </p:cmAuthor>
  <p:cmAuthor id="2" name="Gimenez Garcia, I." initials="GGI" lastIdx="13" clrIdx="1">
    <p:extLst>
      <p:ext uri="{19B8F6BF-5375-455C-9EA6-DF929625EA0E}">
        <p15:presenceInfo xmlns:p15="http://schemas.microsoft.com/office/powerpoint/2012/main" userId="S::i.gimenez.garcia@tue.nl::7bf5fc0e-1b5a-4594-91d9-4c1a68e45a61" providerId="AD"/>
      </p:ext>
    </p:extLst>
  </p:cmAuthor>
  <p:cmAuthor id="3" name="Boz, E.B." initials="BE" lastIdx="7" clrIdx="2">
    <p:extLst>
      <p:ext uri="{19B8F6BF-5375-455C-9EA6-DF929625EA0E}">
        <p15:presenceInfo xmlns:p15="http://schemas.microsoft.com/office/powerpoint/2012/main" userId="S::e.b.boz@tue.nl::dc974606-9ca5-4c24-9c07-95e109c252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62A"/>
    <a:srgbClr val="4174A7"/>
    <a:srgbClr val="E5F7E5"/>
    <a:srgbClr val="D5F3D5"/>
    <a:srgbClr val="36B800"/>
    <a:srgbClr val="7F099B"/>
    <a:srgbClr val="FFBD05"/>
    <a:srgbClr val="FF7F00"/>
    <a:srgbClr val="FDE7E7"/>
    <a:srgbClr val="FB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77484" autoAdjust="0"/>
  </p:normalViewPr>
  <p:slideViewPr>
    <p:cSldViewPr snapToGrid="0" showGuides="1">
      <p:cViewPr varScale="1">
        <p:scale>
          <a:sx n="98" d="100"/>
          <a:sy n="98" d="100"/>
        </p:scale>
        <p:origin x="1170" y="72"/>
      </p:cViewPr>
      <p:guideLst>
        <p:guide orient="horz" pos="3407"/>
        <p:guide pos="38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10-12-2024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3912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4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081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371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D504E-95BB-2C9B-2B07-5A44D65D9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D76DB-6C6A-CC17-3A1A-14E989E80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29D38-8563-C0C4-5537-E1C902CA5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4406E-75EA-AA7E-D505-D660DB143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11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567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09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5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99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39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666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5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43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674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43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2379644" y="1354082"/>
            <a:ext cx="7497781" cy="4132317"/>
          </a:xfrm>
          <a:prstGeom prst="rect">
            <a:avLst/>
          </a:prstGeom>
          <a:solidFill>
            <a:srgbClr val="F1EFEF">
              <a:alpha val="30000"/>
            </a:srgbClr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96936" y="318426"/>
            <a:ext cx="3132484" cy="5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</a:rPr>
              <a:t>Department Chemical Engineering and Chemistry</a:t>
            </a:r>
            <a:endParaRPr lang="en-GB" sz="16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0DEC-852C-07EB-D4C9-96D202B88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" r="44"/>
          <a:stretch/>
        </p:blipFill>
        <p:spPr>
          <a:xfrm>
            <a:off x="18106" y="333163"/>
            <a:ext cx="1828800" cy="6047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B8B2ED-2CB0-2A18-7744-AFF42C8AC0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70" y="49532"/>
            <a:ext cx="3184060" cy="117196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A67CCDA-81E3-D8DC-A29C-4456259869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60090"/>
            <a:ext cx="2603500" cy="134077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 logo</a:t>
            </a:r>
            <a:endParaRPr lang="es-E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392681"/>
            <a:ext cx="12192000" cy="2072640"/>
          </a:xfrm>
          <a:solidFill>
            <a:srgbClr val="2A962A">
              <a:alpha val="70000"/>
            </a:srgb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Names of authors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6336352-8C6C-3DF5-37C1-29C0EFC16A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5100" y="5847889"/>
            <a:ext cx="3987800" cy="134077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algn="r">
              <a:lnSpc>
                <a:spcPct val="100000"/>
              </a:lnSpc>
            </a:pPr>
            <a:r>
              <a:rPr lang="en-US" sz="2400" dirty="0"/>
              <a:t>Presentation information</a:t>
            </a:r>
          </a:p>
          <a:p>
            <a:pPr algn="r">
              <a:lnSpc>
                <a:spcPct val="100000"/>
              </a:lnSpc>
            </a:pPr>
            <a:r>
              <a:rPr lang="en-US" sz="2400" dirty="0"/>
              <a:t>Presentation date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References go here.</a:t>
            </a:r>
          </a:p>
          <a:p>
            <a:r>
              <a:rPr lang="en-GB" dirty="0"/>
              <a:t>Max 2 lines of references.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E9ADC-FC80-4625-8BED-B6BF666AAB78}"/>
              </a:ext>
            </a:extLst>
          </p:cNvPr>
          <p:cNvSpPr/>
          <p:nvPr userDrawn="1"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2A962A"/>
          </a:solidFill>
          <a:ln w="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D12DF-DE74-9765-6F78-43C899DB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21257" r="99465">
                        <a14:foregroundMark x1="22460" y1="14516" x2="35428" y2="16129"/>
                        <a14:foregroundMark x1="21390" y1="16129" x2="21390" y2="16129"/>
                        <a14:foregroundMark x1="46524" y1="12500" x2="46524" y2="12500"/>
                        <a14:foregroundMark x1="62567" y1="9274" x2="62567" y2="9274"/>
                        <a14:foregroundMark x1="46390" y1="9274" x2="46390" y2="9274"/>
                        <a14:foregroundMark x1="95335" y1="73021" x2="95187" y2="81048"/>
                        <a14:foregroundMark x1="95722" y1="52016" x2="95592" y2="59064"/>
                        <a14:foregroundMark x1="97594" y1="59274" x2="97594" y2="59274"/>
                        <a14:foregroundMark x1="95989" y1="73790" x2="95707" y2="72938"/>
                        <a14:foregroundMark x1="95989" y1="58468" x2="95901" y2="59201"/>
                        <a14:foregroundMark x1="97410" y1="60621" x2="98529" y2="60081"/>
                        <a14:foregroundMark x1="93583" y1="61694" x2="99332" y2="62903"/>
                        <a14:backgroundMark x1="95455" y1="68548" x2="95455" y2="68548"/>
                        <a14:backgroundMark x1="95989" y1="69355" x2="95187" y2="68145"/>
                        <a14:backgroundMark x1="95989" y1="69355" x2="95989" y2="69355"/>
                        <a14:backgroundMark x1="95722" y1="70161" x2="95722" y2="70161"/>
                        <a14:backgroundMark x1="95722" y1="70161" x2="95722" y2="70161"/>
                        <a14:backgroundMark x1="95722" y1="70161" x2="95722" y2="70161"/>
                        <a14:backgroundMark x1="99064" y1="53629" x2="99064" y2="53629"/>
                        <a14:backgroundMark x1="99163" y1="54388" x2="99064" y2="51613"/>
                        <a14:backgroundMark x1="99252" y1="56914" x2="99234" y2="56406"/>
                        <a14:backgroundMark x1="99465" y1="62903" x2="99447" y2="62383"/>
                        <a14:backgroundMark x1="95455" y1="68548" x2="95795" y2="70346"/>
                        <a14:backgroundMark x1="99465" y1="75000" x2="97700" y2="68533"/>
                        <a14:backgroundMark x1="98529" y1="69355" x2="96257" y2="68145"/>
                        <a14:backgroundMark x1="98489" y1="66721" x2="99332" y2="6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-1435" b="-1028"/>
          <a:stretch/>
        </p:blipFill>
        <p:spPr>
          <a:xfrm>
            <a:off x="11343914" y="6523289"/>
            <a:ext cx="848085" cy="334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EDAA-E28F-DCCC-C43C-FB6DC98F66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11178780" y="6523289"/>
            <a:ext cx="1013220" cy="335027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A922D14-B971-61DA-B7FC-0904EF7256A1}"/>
              </a:ext>
            </a:extLst>
          </p:cNvPr>
          <p:cNvSpPr/>
          <p:nvPr userDrawn="1"/>
        </p:nvSpPr>
        <p:spPr>
          <a:xfrm rot="6744613">
            <a:off x="11544827" y="6418184"/>
            <a:ext cx="972000" cy="45719"/>
          </a:xfrm>
          <a:prstGeom prst="trapezoid">
            <a:avLst/>
          </a:prstGeom>
          <a:solidFill>
            <a:srgbClr val="2A9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41876-59FF-616E-74D2-DDD023D9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Electrochemical processes will play a pivotal role in the energy transition</a:t>
            </a:r>
            <a:b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need to develop sustainable, reliable, and affordable technologies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9272" y="6390000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 go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pos="7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jpeg"/><Relationship Id="rId21" Type="http://schemas.openxmlformats.org/officeDocument/2006/relationships/image" Target="../media/image77.emf"/><Relationship Id="rId7" Type="http://schemas.openxmlformats.org/officeDocument/2006/relationships/image" Target="../media/image63.emf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emf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emf"/><Relationship Id="rId10" Type="http://schemas.openxmlformats.org/officeDocument/2006/relationships/image" Target="../media/image33.png"/><Relationship Id="rId4" Type="http://schemas.openxmlformats.org/officeDocument/2006/relationships/image" Target="../media/image38.emf"/><Relationship Id="rId9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etwork of colorful spheres&#10;&#10;Description automatically generated">
            <a:extLst>
              <a:ext uri="{FF2B5EF4-FFF2-40B4-BE49-F238E27FC236}">
                <a16:creationId xmlns:a16="http://schemas.microsoft.com/office/drawing/2014/main" id="{F06A490B-63BE-ECEE-D97A-5B5A43F26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43" y="1166373"/>
            <a:ext cx="6120000" cy="4526726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5FE7D3C-1B0D-45AF-B979-18FB30001EB1}"/>
              </a:ext>
            </a:extLst>
          </p:cNvPr>
          <p:cNvSpPr txBox="1">
            <a:spLocks/>
          </p:cNvSpPr>
          <p:nvPr/>
        </p:nvSpPr>
        <p:spPr>
          <a:xfrm>
            <a:off x="5429250" y="5863898"/>
            <a:ext cx="6343650" cy="70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-342900" algn="l" defTabSz="685783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088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/>
              <a:t>2024 AIChE Annual Meeting</a:t>
            </a:r>
          </a:p>
          <a:p>
            <a:pPr algn="r">
              <a:lnSpc>
                <a:spcPct val="100000"/>
              </a:lnSpc>
            </a:pPr>
            <a:r>
              <a:rPr lang="en-US" sz="1800" dirty="0"/>
              <a:t>October 29</a:t>
            </a:r>
            <a:r>
              <a:rPr lang="en-US" sz="1800" baseline="30000" dirty="0"/>
              <a:t>th</a:t>
            </a:r>
            <a:r>
              <a:rPr lang="en-US" sz="1800" dirty="0"/>
              <a:t>, 2024</a:t>
            </a:r>
            <a:endParaRPr lang="en-NL" sz="1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81025" y="2389682"/>
            <a:ext cx="12327037" cy="1777204"/>
          </a:xfrm>
          <a:solidFill>
            <a:srgbClr val="2A962A">
              <a:alpha val="60000"/>
            </a:srgbClr>
          </a:solidFill>
        </p:spPr>
        <p:txBody>
          <a:bodyPr/>
          <a:lstStyle/>
          <a:p>
            <a:r>
              <a:rPr lang="en-US" sz="2800" dirty="0"/>
              <a:t>A Versatile Optimization Framework for Porous Electrode Design: </a:t>
            </a:r>
            <a:r>
              <a:rPr lang="en-US" sz="2000" dirty="0"/>
              <a:t>Coupling a Genetic Algorithm and a Pore Network Model</a:t>
            </a:r>
            <a:br>
              <a:rPr lang="en-US" sz="2000" dirty="0"/>
            </a:br>
            <a:r>
              <a:rPr lang="en-GB" sz="1800" u="sng" dirty="0"/>
              <a:t>Maxime van der Heijden</a:t>
            </a:r>
            <a:r>
              <a:rPr lang="en-GB" sz="1800" dirty="0"/>
              <a:t>, </a:t>
            </a:r>
            <a:r>
              <a:rPr lang="en-GB" sz="1800" b="0" dirty="0"/>
              <a:t>Gabor Szendrei, Victor de Haas, and Antoni Forner Cuenca</a:t>
            </a:r>
            <a:endParaRPr lang="en-GB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9416F9-CA9E-3B2C-FC7F-FC5D8C8A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5" y="5820424"/>
            <a:ext cx="3115795" cy="8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171D8-F9A9-B0E2-E8B9-CB1728E94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BE424-A4F3-6964-068F-AC7712DB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effect of the electrolyte chemistry on the electrode optimization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trade-off between electrochemically active surface area and through-plane conductivity</a:t>
            </a:r>
            <a:endParaRPr lang="en-NL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2C74985-1852-C7F0-076B-DC0AABBC2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M Vanadium, 0.5 V, 1.5 cm s</a:t>
            </a:r>
            <a:r>
              <a:rPr kumimoji="0" lang="nl-NL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CE4BB016-F8A7-92DC-F026-4FE62488D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7" y="1581071"/>
            <a:ext cx="2541925" cy="205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2EC470-4FEA-591C-AC85-4500C858E7B6}"/>
              </a:ext>
            </a:extLst>
          </p:cNvPr>
          <p:cNvGrpSpPr/>
          <p:nvPr/>
        </p:nvGrpSpPr>
        <p:grpSpPr>
          <a:xfrm>
            <a:off x="2677082" y="5733573"/>
            <a:ext cx="657552" cy="261610"/>
            <a:chOff x="2961764" y="2646794"/>
            <a:chExt cx="657552" cy="2616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DCEFB5-307E-CF3D-902F-0ED49952D834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E15076E-1F1E-A4EE-6F3A-69D1D66A5A1D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8F31C3-A706-95CA-C8EF-659B91AD8E3C}"/>
              </a:ext>
            </a:extLst>
          </p:cNvPr>
          <p:cNvGrpSpPr/>
          <p:nvPr/>
        </p:nvGrpSpPr>
        <p:grpSpPr>
          <a:xfrm>
            <a:off x="2673057" y="3489471"/>
            <a:ext cx="657552" cy="261610"/>
            <a:chOff x="2961764" y="2646794"/>
            <a:chExt cx="657552" cy="2616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A72F22-E708-5EDD-411B-B35CD2908091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025470-80C8-2AC4-88F7-096793B2C70E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D23F67-AB1F-B05E-ED95-ABAB0A2D1FF1}"/>
              </a:ext>
            </a:extLst>
          </p:cNvPr>
          <p:cNvSpPr txBox="1"/>
          <p:nvPr/>
        </p:nvSpPr>
        <p:spPr>
          <a:xfrm>
            <a:off x="1266236" y="1685362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1000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6C29897-F2F6-5127-EFDD-290F68162B82}"/>
              </a:ext>
            </a:extLst>
          </p:cNvPr>
          <p:cNvSpPr/>
          <p:nvPr/>
        </p:nvSpPr>
        <p:spPr>
          <a:xfrm>
            <a:off x="2033685" y="3403404"/>
            <a:ext cx="190882" cy="644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C0BA22CA-6917-19D1-690C-D8BAABD89007}"/>
              </a:ext>
            </a:extLst>
          </p:cNvPr>
          <p:cNvSpPr/>
          <p:nvPr/>
        </p:nvSpPr>
        <p:spPr>
          <a:xfrm>
            <a:off x="2050217" y="3467885"/>
            <a:ext cx="159434" cy="23998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FB989-131C-1244-A8A3-E8854163B737}"/>
              </a:ext>
            </a:extLst>
          </p:cNvPr>
          <p:cNvSpPr txBox="1"/>
          <p:nvPr/>
        </p:nvSpPr>
        <p:spPr>
          <a:xfrm>
            <a:off x="633761" y="3406195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Flow direction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colorful balls in a grid&#10;&#10;Description automatically generated">
            <a:extLst>
              <a:ext uri="{FF2B5EF4-FFF2-40B4-BE49-F238E27FC236}">
                <a16:creationId xmlns:a16="http://schemas.microsoft.com/office/drawing/2014/main" id="{483CC11A-B043-D2FB-4E5B-E269B5B90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04" y="1613120"/>
            <a:ext cx="2428845" cy="2052000"/>
          </a:xfrm>
          <a:prstGeom prst="rect">
            <a:avLst/>
          </a:prstGeom>
        </p:spPr>
      </p:pic>
      <p:pic>
        <p:nvPicPr>
          <p:cNvPr id="19" name="Picture 18" descr="A colorful spheres and lines&#10;&#10;Description automatically generated with medium confidence">
            <a:extLst>
              <a:ext uri="{FF2B5EF4-FFF2-40B4-BE49-F238E27FC236}">
                <a16:creationId xmlns:a16="http://schemas.microsoft.com/office/drawing/2014/main" id="{BD34598C-EDC2-5C10-2EC3-DC8C3AF219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/>
        </p:blipFill>
        <p:spPr>
          <a:xfrm>
            <a:off x="6374440" y="4171106"/>
            <a:ext cx="2700000" cy="1909625"/>
          </a:xfrm>
          <a:prstGeom prst="rect">
            <a:avLst/>
          </a:prstGeom>
        </p:spPr>
      </p:pic>
      <p:pic>
        <p:nvPicPr>
          <p:cNvPr id="20" name="Picture 19" descr="A colorful spheres on a black background&#10;&#10;Description automatically generated">
            <a:extLst>
              <a:ext uri="{FF2B5EF4-FFF2-40B4-BE49-F238E27FC236}">
                <a16:creationId xmlns:a16="http://schemas.microsoft.com/office/drawing/2014/main" id="{12FB387C-5873-7DDE-D353-BADA5AA89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/>
          <a:stretch/>
        </p:blipFill>
        <p:spPr>
          <a:xfrm>
            <a:off x="6025240" y="1963779"/>
            <a:ext cx="3398400" cy="2147779"/>
          </a:xfrm>
          <a:prstGeom prst="rect">
            <a:avLst/>
          </a:prstGeom>
        </p:spPr>
      </p:pic>
      <p:pic>
        <p:nvPicPr>
          <p:cNvPr id="21" name="Picture 20" descr="A colorful spheres on a black background&#10;&#10;Description automatically generated">
            <a:extLst>
              <a:ext uri="{FF2B5EF4-FFF2-40B4-BE49-F238E27FC236}">
                <a16:creationId xmlns:a16="http://schemas.microsoft.com/office/drawing/2014/main" id="{8939F13D-EB12-E931-9779-EED7DCEAB9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0"/>
          <a:stretch/>
        </p:blipFill>
        <p:spPr>
          <a:xfrm>
            <a:off x="9198153" y="4132719"/>
            <a:ext cx="2700000" cy="1908766"/>
          </a:xfrm>
          <a:prstGeom prst="rect">
            <a:avLst/>
          </a:prstGeom>
        </p:spPr>
      </p:pic>
      <p:pic>
        <p:nvPicPr>
          <p:cNvPr id="22" name="Picture 21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C507E0E-148B-664D-BF04-574B1B1197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3"/>
          <a:stretch/>
        </p:blipFill>
        <p:spPr>
          <a:xfrm>
            <a:off x="8869688" y="1770516"/>
            <a:ext cx="3397571" cy="23624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11AC96-3CC0-044F-64BB-8D174BDC3C3F}"/>
              </a:ext>
            </a:extLst>
          </p:cNvPr>
          <p:cNvSpPr txBox="1"/>
          <p:nvPr/>
        </p:nvSpPr>
        <p:spPr>
          <a:xfrm rot="16200000">
            <a:off x="-645162" y="2410930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Cubic electrode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2C82B6-D8BA-A65A-81AB-BE9050317C9C}"/>
              </a:ext>
            </a:extLst>
          </p:cNvPr>
          <p:cNvSpPr txBox="1"/>
          <p:nvPr/>
        </p:nvSpPr>
        <p:spPr>
          <a:xfrm rot="16200000">
            <a:off x="-496083" y="4829870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Conventional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55BF97-0BD6-1CB5-9602-6B90DAC41F17}"/>
              </a:ext>
            </a:extLst>
          </p:cNvPr>
          <p:cNvSpPr txBox="1"/>
          <p:nvPr/>
        </p:nvSpPr>
        <p:spPr>
          <a:xfrm>
            <a:off x="2101323" y="1285041"/>
            <a:ext cx="2748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Vanadium electrolyte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2E7B8B-79A8-746A-4E6A-8ACEB88132AA}"/>
              </a:ext>
            </a:extLst>
          </p:cNvPr>
          <p:cNvSpPr txBox="1"/>
          <p:nvPr/>
        </p:nvSpPr>
        <p:spPr>
          <a:xfrm>
            <a:off x="7752332" y="1280145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TEMPO electrolyte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508DE2-CB8D-2AB8-7314-84B9D940AC35}"/>
              </a:ext>
            </a:extLst>
          </p:cNvPr>
          <p:cNvGrpSpPr/>
          <p:nvPr/>
        </p:nvGrpSpPr>
        <p:grpSpPr>
          <a:xfrm>
            <a:off x="3896734" y="3509430"/>
            <a:ext cx="2292615" cy="739180"/>
            <a:chOff x="3278427" y="3319648"/>
            <a:chExt cx="2292615" cy="739180"/>
          </a:xfrm>
        </p:grpSpPr>
        <p:pic>
          <p:nvPicPr>
            <p:cNvPr id="28" name="Picture 27" descr="A colorful spheres on a black background&#10;&#10;Description automatically generated">
              <a:extLst>
                <a:ext uri="{FF2B5EF4-FFF2-40B4-BE49-F238E27FC236}">
                  <a16:creationId xmlns:a16="http://schemas.microsoft.com/office/drawing/2014/main" id="{290A3E8E-8E0D-0B82-5BCE-072132E25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r="34545" b="94617"/>
            <a:stretch/>
          </p:blipFill>
          <p:spPr>
            <a:xfrm>
              <a:off x="3382129" y="3555644"/>
              <a:ext cx="1887577" cy="25235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641A6F-1996-296D-6273-2257F3E2F7A3}"/>
                </a:ext>
              </a:extLst>
            </p:cNvPr>
            <p:cNvGrpSpPr/>
            <p:nvPr/>
          </p:nvGrpSpPr>
          <p:grpSpPr>
            <a:xfrm rot="16200000">
              <a:off x="4055145" y="2542930"/>
              <a:ext cx="739180" cy="2292615"/>
              <a:chOff x="6252110" y="584496"/>
              <a:chExt cx="644213" cy="153488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06EDFB8-03E8-B8CA-812B-DBD40EB5C875}"/>
                  </a:ext>
                </a:extLst>
              </p:cNvPr>
              <p:cNvSpPr txBox="1"/>
              <p:nvPr/>
            </p:nvSpPr>
            <p:spPr>
              <a:xfrm rot="5400000">
                <a:off x="5605374" y="1231232"/>
                <a:ext cx="1534884" cy="24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99               99.5               100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1A85269-F856-5616-2736-1A0820A0FD93}"/>
                  </a:ext>
                </a:extLst>
              </p:cNvPr>
              <p:cNvSpPr txBox="1"/>
              <p:nvPr/>
            </p:nvSpPr>
            <p:spPr>
              <a:xfrm rot="5400000">
                <a:off x="6078472" y="1148319"/>
                <a:ext cx="1367465" cy="268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Concentration [mol m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2" name="Picture 31" descr="A colorful spheres in a square&#10;&#10;Description automatically generated with medium confidence">
            <a:extLst>
              <a:ext uri="{FF2B5EF4-FFF2-40B4-BE49-F238E27FC236}">
                <a16:creationId xmlns:a16="http://schemas.microsoft.com/office/drawing/2014/main" id="{A087C663-9E7C-DD90-A7C5-DA6E9B970D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463679" y="4057706"/>
            <a:ext cx="3274100" cy="2202205"/>
          </a:xfrm>
          <a:prstGeom prst="rect">
            <a:avLst/>
          </a:prstGeom>
        </p:spPr>
      </p:pic>
      <p:pic>
        <p:nvPicPr>
          <p:cNvPr id="33" name="Picture 3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5E0BD89B-645D-6ED9-92B6-BB94457371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/>
          <a:stretch/>
        </p:blipFill>
        <p:spPr>
          <a:xfrm>
            <a:off x="3340028" y="4129262"/>
            <a:ext cx="3274100" cy="217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B2380-8FE0-F782-63EC-3FBA0A5F4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23302-C26C-0CE9-4EC5-6E5A0D5DFA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B83C0C-0683-B5C0-5F02-5CC46BC2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Towards realistic battery operation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 electrode structures are needed for a given reactor design and operating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F53B4-074D-2515-B0EB-320776587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078071" y="2592647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AD5A-89B1-5BE0-8271-53035C7AD3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804712" y="2592648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229BE5-FA18-D1B3-5BDD-23F07800A2D9}"/>
              </a:ext>
            </a:extLst>
          </p:cNvPr>
          <p:cNvSpPr/>
          <p:nvPr/>
        </p:nvSpPr>
        <p:spPr>
          <a:xfrm>
            <a:off x="4780397" y="2580381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8B46E-4E18-EDA0-221E-D7C6B7BA64D3}"/>
              </a:ext>
            </a:extLst>
          </p:cNvPr>
          <p:cNvSpPr/>
          <p:nvPr/>
        </p:nvSpPr>
        <p:spPr>
          <a:xfrm>
            <a:off x="6070569" y="2580381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413C3-6F7D-3014-A97A-87B75BB038B4}"/>
              </a:ext>
            </a:extLst>
          </p:cNvPr>
          <p:cNvGrpSpPr/>
          <p:nvPr/>
        </p:nvGrpSpPr>
        <p:grpSpPr>
          <a:xfrm>
            <a:off x="5661075" y="2580182"/>
            <a:ext cx="401788" cy="2334864"/>
            <a:chOff x="3053970" y="2445477"/>
            <a:chExt cx="401788" cy="23348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101300-F0A5-AD7D-CDDE-1D3E3B8D83ED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E4357B-D0B4-A617-560B-E3F46C9D71CC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86D12768-3166-277E-4A91-0438BC74D85D}"/>
              </a:ext>
            </a:extLst>
          </p:cNvPr>
          <p:cNvSpPr/>
          <p:nvPr/>
        </p:nvSpPr>
        <p:spPr>
          <a:xfrm flipV="1">
            <a:off x="4784208" y="3399325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4AB53DEE-73A2-2018-CBEA-C1EB2F96E9DC}"/>
              </a:ext>
            </a:extLst>
          </p:cNvPr>
          <p:cNvSpPr/>
          <p:nvPr/>
        </p:nvSpPr>
        <p:spPr>
          <a:xfrm flipH="1">
            <a:off x="6644343" y="3399325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3D472-F072-A71A-0D64-840EFDAE860F}"/>
              </a:ext>
            </a:extLst>
          </p:cNvPr>
          <p:cNvSpPr txBox="1"/>
          <p:nvPr/>
        </p:nvSpPr>
        <p:spPr>
          <a:xfrm>
            <a:off x="5029731" y="3987587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A93878-311B-2C08-2E41-347834438430}"/>
              </a:ext>
            </a:extLst>
          </p:cNvPr>
          <p:cNvSpPr txBox="1"/>
          <p:nvPr/>
        </p:nvSpPr>
        <p:spPr>
          <a:xfrm>
            <a:off x="5029731" y="3280335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004307-C1A8-5608-4ED8-F7555ADDE6B4}"/>
              </a:ext>
            </a:extLst>
          </p:cNvPr>
          <p:cNvGrpSpPr/>
          <p:nvPr/>
        </p:nvGrpSpPr>
        <p:grpSpPr>
          <a:xfrm>
            <a:off x="4430472" y="2580182"/>
            <a:ext cx="2873091" cy="2334864"/>
            <a:chOff x="1823367" y="2445477"/>
            <a:chExt cx="2873091" cy="23348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DCD41-35B5-8A07-7A9D-673A700946C7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ED093B-BEAE-C141-3841-71A15E2B92F9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01AEA9D-5320-7DD8-420C-59A793EFA8DC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2D01A8-7465-D1FC-F921-CD9124A749AF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962B6B-B3B1-2BF9-D06C-E74664950A51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2D6465-7FA5-1DA8-9463-66FAA1077CA5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A749D8-171F-0F9D-E420-CE9E99C2675A}"/>
              </a:ext>
            </a:extLst>
          </p:cNvPr>
          <p:cNvGrpSpPr/>
          <p:nvPr/>
        </p:nvGrpSpPr>
        <p:grpSpPr>
          <a:xfrm>
            <a:off x="7598311" y="3058690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291F06A5-38A2-0C12-3C7D-18E6896A0764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B9FB1FA2-7DF0-BD07-5A6C-F7623B658F37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689940-A8DE-7708-35E5-73CB82AC16A7}"/>
              </a:ext>
            </a:extLst>
          </p:cNvPr>
          <p:cNvGrpSpPr/>
          <p:nvPr/>
        </p:nvGrpSpPr>
        <p:grpSpPr>
          <a:xfrm>
            <a:off x="5226980" y="2580182"/>
            <a:ext cx="3049480" cy="2494146"/>
            <a:chOff x="-3012140" y="7506959"/>
            <a:chExt cx="3049480" cy="2494146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7A9519C2-1200-06C1-E03C-4688F733448A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rot="16200000" flipH="1">
              <a:off x="-1883394" y="6378213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302AB6DE-16E2-40FE-C157-217E53B27FA8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rot="16200000" flipH="1">
              <a:off x="-1183296" y="6954213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BC636CBB-2F7A-13D4-F7C7-1564FA90FD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38100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3690C385-86B5-D86A-D8BF-CAACF30220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96970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D4250106-76FB-1E2A-D201-D1E43A4CA90D}"/>
              </a:ext>
            </a:extLst>
          </p:cNvPr>
          <p:cNvSpPr/>
          <p:nvPr/>
        </p:nvSpPr>
        <p:spPr>
          <a:xfrm>
            <a:off x="7017576" y="3653447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473A57-45A7-E53C-7F12-A2FF0E1DA50D}"/>
              </a:ext>
            </a:extLst>
          </p:cNvPr>
          <p:cNvSpPr txBox="1"/>
          <p:nvPr/>
        </p:nvSpPr>
        <p:spPr>
          <a:xfrm>
            <a:off x="6977889" y="3595361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B0B5B8-6D29-859B-C4E2-34997D84143D}"/>
              </a:ext>
            </a:extLst>
          </p:cNvPr>
          <p:cNvSpPr txBox="1"/>
          <p:nvPr/>
        </p:nvSpPr>
        <p:spPr>
          <a:xfrm>
            <a:off x="6212464" y="3987587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ECE039-E0F0-51C5-959D-9701A2247780}"/>
              </a:ext>
            </a:extLst>
          </p:cNvPr>
          <p:cNvSpPr txBox="1"/>
          <p:nvPr/>
        </p:nvSpPr>
        <p:spPr>
          <a:xfrm>
            <a:off x="6002473" y="3280335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5C88D38-CB0E-0041-7A32-FC5B520723BF}"/>
              </a:ext>
            </a:extLst>
          </p:cNvPr>
          <p:cNvCxnSpPr>
            <a:cxnSpLocks/>
          </p:cNvCxnSpPr>
          <p:nvPr/>
        </p:nvCxnSpPr>
        <p:spPr>
          <a:xfrm>
            <a:off x="7144595" y="4749711"/>
            <a:ext cx="1391356" cy="1227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06B3F7-7BF8-8077-670C-29CB2E4F882C}"/>
              </a:ext>
            </a:extLst>
          </p:cNvPr>
          <p:cNvCxnSpPr>
            <a:cxnSpLocks/>
          </p:cNvCxnSpPr>
          <p:nvPr/>
        </p:nvCxnSpPr>
        <p:spPr>
          <a:xfrm flipH="1" flipV="1">
            <a:off x="4138529" y="2751749"/>
            <a:ext cx="811393" cy="455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D17DB3-FF2E-5A77-FBF6-C45A3E93566D}"/>
              </a:ext>
            </a:extLst>
          </p:cNvPr>
          <p:cNvCxnSpPr>
            <a:cxnSpLocks/>
          </p:cNvCxnSpPr>
          <p:nvPr/>
        </p:nvCxnSpPr>
        <p:spPr>
          <a:xfrm flipH="1" flipV="1">
            <a:off x="4600178" y="1997319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4EC4E0A-4819-97DA-7FCE-864492B98170}"/>
              </a:ext>
            </a:extLst>
          </p:cNvPr>
          <p:cNvCxnSpPr>
            <a:cxnSpLocks/>
          </p:cNvCxnSpPr>
          <p:nvPr/>
        </p:nvCxnSpPr>
        <p:spPr>
          <a:xfrm flipH="1" flipV="1">
            <a:off x="7133835" y="1996224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397BC9-E75B-2FE4-09A7-6A97F45EB161}"/>
              </a:ext>
            </a:extLst>
          </p:cNvPr>
          <p:cNvCxnSpPr>
            <a:cxnSpLocks/>
          </p:cNvCxnSpPr>
          <p:nvPr/>
        </p:nvCxnSpPr>
        <p:spPr>
          <a:xfrm>
            <a:off x="4597866" y="2015920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5B542F6-7597-6FB7-4DA7-EFE4A8845F10}"/>
              </a:ext>
            </a:extLst>
          </p:cNvPr>
          <p:cNvSpPr/>
          <p:nvPr/>
        </p:nvSpPr>
        <p:spPr>
          <a:xfrm>
            <a:off x="5466489" y="1863331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2A26D9-46B7-517F-FCD1-9DD88E2CB3AC}"/>
              </a:ext>
            </a:extLst>
          </p:cNvPr>
          <p:cNvSpPr txBox="1"/>
          <p:nvPr/>
        </p:nvSpPr>
        <p:spPr>
          <a:xfrm>
            <a:off x="4809681" y="2684513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Anode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0E62BF-7C84-95A0-F6C3-51F60869D7AC}"/>
              </a:ext>
            </a:extLst>
          </p:cNvPr>
          <p:cNvSpPr txBox="1"/>
          <p:nvPr/>
        </p:nvSpPr>
        <p:spPr>
          <a:xfrm>
            <a:off x="6005116" y="2684513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Cathode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734983-627F-6989-D1F5-443C57D59504}"/>
              </a:ext>
            </a:extLst>
          </p:cNvPr>
          <p:cNvSpPr txBox="1"/>
          <p:nvPr/>
        </p:nvSpPr>
        <p:spPr>
          <a:xfrm>
            <a:off x="8546044" y="5413628"/>
            <a:ext cx="33041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Flow-through  Interdigitated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E145E0-A7E2-8BD5-FD52-945A226E1873}"/>
              </a:ext>
            </a:extLst>
          </p:cNvPr>
          <p:cNvSpPr txBox="1"/>
          <p:nvPr/>
        </p:nvSpPr>
        <p:spPr>
          <a:xfrm>
            <a:off x="9448538" y="2025671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Chemistry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6A66DA-F20B-D4D1-7821-9939009DCCB0}"/>
              </a:ext>
            </a:extLst>
          </p:cNvPr>
          <p:cNvGrpSpPr/>
          <p:nvPr/>
        </p:nvGrpSpPr>
        <p:grpSpPr>
          <a:xfrm>
            <a:off x="333716" y="1470275"/>
            <a:ext cx="3828292" cy="4336408"/>
            <a:chOff x="358281" y="1515579"/>
            <a:chExt cx="3828292" cy="433640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421A6EC-5797-C439-301F-C47A839BEBAC}"/>
                </a:ext>
              </a:extLst>
            </p:cNvPr>
            <p:cNvGrpSpPr/>
            <p:nvPr/>
          </p:nvGrpSpPr>
          <p:grpSpPr>
            <a:xfrm>
              <a:off x="358281" y="1515579"/>
              <a:ext cx="3828292" cy="2427092"/>
              <a:chOff x="4116985" y="1374519"/>
              <a:chExt cx="5325719" cy="337645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A2AF589-758F-9281-8A3F-BE1FEBDA8845}"/>
                  </a:ext>
                </a:extLst>
              </p:cNvPr>
              <p:cNvGrpSpPr/>
              <p:nvPr/>
            </p:nvGrpSpPr>
            <p:grpSpPr>
              <a:xfrm>
                <a:off x="5022849" y="3523031"/>
                <a:ext cx="1110917" cy="894209"/>
                <a:chOff x="-877800" y="5259757"/>
                <a:chExt cx="898458" cy="723195"/>
              </a:xfrm>
            </p:grpSpPr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4EB31DF-DDE2-DB06-4143-AE8AEEDC0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3342" y="5367770"/>
                  <a:ext cx="32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E406C0D1-8D8E-9553-A487-3427EF55A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-583342" y="5874951"/>
                  <a:ext cx="32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Lekerekített téglalap 54">
                  <a:extLst>
                    <a:ext uri="{FF2B5EF4-FFF2-40B4-BE49-F238E27FC236}">
                      <a16:creationId xmlns:a16="http://schemas.microsoft.com/office/drawing/2014/main" id="{6B258BC0-061F-1BD9-DA1F-69C5420A518C}"/>
                    </a:ext>
                  </a:extLst>
                </p:cNvPr>
                <p:cNvSpPr/>
                <p:nvPr/>
              </p:nvSpPr>
              <p:spPr>
                <a:xfrm>
                  <a:off x="-141342" y="5313770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Lekerekített téglalap 56">
                  <a:extLst>
                    <a:ext uri="{FF2B5EF4-FFF2-40B4-BE49-F238E27FC236}">
                      <a16:creationId xmlns:a16="http://schemas.microsoft.com/office/drawing/2014/main" id="{BD4F4215-A725-2AC9-BDCE-C84271D7BE36}"/>
                    </a:ext>
                  </a:extLst>
                </p:cNvPr>
                <p:cNvSpPr/>
                <p:nvPr/>
              </p:nvSpPr>
              <p:spPr>
                <a:xfrm>
                  <a:off x="-877800" y="5259757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Lekerekített téglalap 54">
                  <a:extLst>
                    <a:ext uri="{FF2B5EF4-FFF2-40B4-BE49-F238E27FC236}">
                      <a16:creationId xmlns:a16="http://schemas.microsoft.com/office/drawing/2014/main" id="{7618AF85-58FA-FE53-1EB6-092D508D536C}"/>
                    </a:ext>
                  </a:extLst>
                </p:cNvPr>
                <p:cNvSpPr/>
                <p:nvPr/>
              </p:nvSpPr>
              <p:spPr>
                <a:xfrm>
                  <a:off x="-823800" y="5820952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Lekerekített téglalap 56">
                  <a:extLst>
                    <a:ext uri="{FF2B5EF4-FFF2-40B4-BE49-F238E27FC236}">
                      <a16:creationId xmlns:a16="http://schemas.microsoft.com/office/drawing/2014/main" id="{B2A5CB33-63C5-F526-94AA-2F357F3738AA}"/>
                    </a:ext>
                  </a:extLst>
                </p:cNvPr>
                <p:cNvSpPr/>
                <p:nvPr/>
              </p:nvSpPr>
              <p:spPr>
                <a:xfrm>
                  <a:off x="-195342" y="576695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BEFC93E-C1D5-5579-0E33-76A11FE9FF2E}"/>
                  </a:ext>
                </a:extLst>
              </p:cNvPr>
              <p:cNvGrpSpPr/>
              <p:nvPr/>
            </p:nvGrpSpPr>
            <p:grpSpPr>
              <a:xfrm>
                <a:off x="7246006" y="3510385"/>
                <a:ext cx="1110917" cy="903513"/>
                <a:chOff x="-951617" y="2811757"/>
                <a:chExt cx="898458" cy="730721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5BF9A673-9C62-AB0A-048A-07CFC490A828}"/>
                    </a:ext>
                  </a:extLst>
                </p:cNvPr>
                <p:cNvGrpSpPr/>
                <p:nvPr/>
              </p:nvGrpSpPr>
              <p:grpSpPr>
                <a:xfrm>
                  <a:off x="-951617" y="2811757"/>
                  <a:ext cx="898458" cy="718785"/>
                  <a:chOff x="-877800" y="5264159"/>
                  <a:chExt cx="898458" cy="718785"/>
                </a:xfrm>
              </p:grpSpPr>
              <p:cxnSp>
                <p:nvCxnSpPr>
                  <p:cNvPr id="71" name="Straight Arrow Connector 70">
                    <a:extLst>
                      <a:ext uri="{FF2B5EF4-FFF2-40B4-BE49-F238E27FC236}">
                        <a16:creationId xmlns:a16="http://schemas.microsoft.com/office/drawing/2014/main" id="{23D095F4-96DA-6121-B0D3-E57132C109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583342" y="5384201"/>
                    <a:ext cx="324000" cy="0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>
                    <a:extLst>
                      <a:ext uri="{FF2B5EF4-FFF2-40B4-BE49-F238E27FC236}">
                        <a16:creationId xmlns:a16="http://schemas.microsoft.com/office/drawing/2014/main" id="{203F05E0-4035-A4D4-39EE-F4E2D93B3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H="1">
                    <a:off x="-583342" y="5874943"/>
                    <a:ext cx="324000" cy="0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Lekerekített téglalap 54">
                    <a:extLst>
                      <a:ext uri="{FF2B5EF4-FFF2-40B4-BE49-F238E27FC236}">
                        <a16:creationId xmlns:a16="http://schemas.microsoft.com/office/drawing/2014/main" id="{33C29E3D-DD19-AC09-4512-2232F830184F}"/>
                      </a:ext>
                    </a:extLst>
                  </p:cNvPr>
                  <p:cNvSpPr/>
                  <p:nvPr/>
                </p:nvSpPr>
                <p:spPr>
                  <a:xfrm>
                    <a:off x="-135246" y="5264159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Lekerekített téglalap 56">
                    <a:extLst>
                      <a:ext uri="{FF2B5EF4-FFF2-40B4-BE49-F238E27FC236}">
                        <a16:creationId xmlns:a16="http://schemas.microsoft.com/office/drawing/2014/main" id="{85BDCA10-9C87-54AB-5116-383844D8BFA7}"/>
                      </a:ext>
                    </a:extLst>
                  </p:cNvPr>
                  <p:cNvSpPr/>
                  <p:nvPr/>
                </p:nvSpPr>
                <p:spPr>
                  <a:xfrm>
                    <a:off x="-877800" y="5276201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Lekerekített téglalap 54">
                    <a:extLst>
                      <a:ext uri="{FF2B5EF4-FFF2-40B4-BE49-F238E27FC236}">
                        <a16:creationId xmlns:a16="http://schemas.microsoft.com/office/drawing/2014/main" id="{9DD32FA9-18C0-4FA4-5118-4F31B8A5B8E2}"/>
                      </a:ext>
                    </a:extLst>
                  </p:cNvPr>
                  <p:cNvSpPr/>
                  <p:nvPr/>
                </p:nvSpPr>
                <p:spPr>
                  <a:xfrm>
                    <a:off x="-823800" y="5734590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Lekerekített téglalap 56">
                    <a:extLst>
                      <a:ext uri="{FF2B5EF4-FFF2-40B4-BE49-F238E27FC236}">
                        <a16:creationId xmlns:a16="http://schemas.microsoft.com/office/drawing/2014/main" id="{91D25BB5-6C23-547C-79B0-57518E84968B}"/>
                      </a:ext>
                    </a:extLst>
                  </p:cNvPr>
                  <p:cNvSpPr/>
                  <p:nvPr/>
                </p:nvSpPr>
                <p:spPr>
                  <a:xfrm>
                    <a:off x="-195342" y="57669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9" name="Lekerekített téglalap 54">
                  <a:extLst>
                    <a:ext uri="{FF2B5EF4-FFF2-40B4-BE49-F238E27FC236}">
                      <a16:creationId xmlns:a16="http://schemas.microsoft.com/office/drawing/2014/main" id="{3966D1E6-100F-ACB0-6967-F2A2BA573084}"/>
                    </a:ext>
                  </a:extLst>
                </p:cNvPr>
                <p:cNvSpPr/>
                <p:nvPr/>
              </p:nvSpPr>
              <p:spPr>
                <a:xfrm>
                  <a:off x="-897617" y="3434478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Lekerekített téglalap 54">
                  <a:extLst>
                    <a:ext uri="{FF2B5EF4-FFF2-40B4-BE49-F238E27FC236}">
                      <a16:creationId xmlns:a16="http://schemas.microsoft.com/office/drawing/2014/main" id="{5E8929EC-8909-F7B0-BEDC-80FF12BC3F01}"/>
                    </a:ext>
                  </a:extLst>
                </p:cNvPr>
                <p:cNvSpPr/>
                <p:nvPr/>
              </p:nvSpPr>
              <p:spPr>
                <a:xfrm>
                  <a:off x="-211476" y="2958043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FADB20-89F9-F326-74C5-B8FF99110C29}"/>
                  </a:ext>
                </a:extLst>
              </p:cNvPr>
              <p:cNvGrpSpPr/>
              <p:nvPr/>
            </p:nvGrpSpPr>
            <p:grpSpPr>
              <a:xfrm>
                <a:off x="4116985" y="1374519"/>
                <a:ext cx="5325719" cy="3376450"/>
                <a:chOff x="4116985" y="1258407"/>
                <a:chExt cx="5325719" cy="3376450"/>
              </a:xfrm>
            </p:grpSpPr>
            <p:sp>
              <p:nvSpPr>
                <p:cNvPr id="62" name="Ellipszis 26">
                  <a:extLst>
                    <a:ext uri="{FF2B5EF4-FFF2-40B4-BE49-F238E27FC236}">
                      <a16:creationId xmlns:a16="http://schemas.microsoft.com/office/drawing/2014/main" id="{EBCA5282-DAC7-3EDA-E414-A3141F8B77C3}"/>
                    </a:ext>
                  </a:extLst>
                </p:cNvPr>
                <p:cNvSpPr/>
                <p:nvPr/>
              </p:nvSpPr>
              <p:spPr>
                <a:xfrm>
                  <a:off x="4787256" y="301485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Ellipszis 26">
                  <a:extLst>
                    <a:ext uri="{FF2B5EF4-FFF2-40B4-BE49-F238E27FC236}">
                      <a16:creationId xmlns:a16="http://schemas.microsoft.com/office/drawing/2014/main" id="{A1E6A8D5-7328-6EC8-F78F-CFB83C1239A5}"/>
                    </a:ext>
                  </a:extLst>
                </p:cNvPr>
                <p:cNvSpPr/>
                <p:nvPr/>
              </p:nvSpPr>
              <p:spPr>
                <a:xfrm>
                  <a:off x="7012555" y="301485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06CFC5D-F624-8F0C-E46C-9D7A09582F6D}"/>
                    </a:ext>
                  </a:extLst>
                </p:cNvPr>
                <p:cNvSpPr txBox="1"/>
                <p:nvPr/>
              </p:nvSpPr>
              <p:spPr>
                <a:xfrm>
                  <a:off x="4116985" y="1258407"/>
                  <a:ext cx="5325719" cy="6422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A96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Microstructural freedom:</a:t>
                  </a:r>
                  <a:endParaRPr kumimoji="0" lang="en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962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65E4FE6-616F-F1B2-7F4A-558AD450FF78}"/>
                    </a:ext>
                  </a:extLst>
                </p:cNvPr>
                <p:cNvSpPr txBox="1"/>
                <p:nvPr/>
              </p:nvSpPr>
              <p:spPr>
                <a:xfrm>
                  <a:off x="4725188" y="2051090"/>
                  <a:ext cx="1704175" cy="9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Diameter</a:t>
                  </a:r>
                </a:p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change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A5A8B95-9D99-7473-D3EB-630E6DF29098}"/>
                    </a:ext>
                  </a:extLst>
                </p:cNvPr>
                <p:cNvSpPr txBox="1"/>
                <p:nvPr/>
              </p:nvSpPr>
              <p:spPr>
                <a:xfrm>
                  <a:off x="6720988" y="2051090"/>
                  <a:ext cx="2239379" cy="9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Merging and</a:t>
                  </a:r>
                </a:p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splitting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3110C3D-C8CD-3A55-E694-42896025D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98870" y="3460243"/>
                  <a:ext cx="228929" cy="72552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6EDB91C-921D-6754-3BD4-553E2AE52375}"/>
                </a:ext>
              </a:extLst>
            </p:cNvPr>
            <p:cNvGrpSpPr/>
            <p:nvPr/>
          </p:nvGrpSpPr>
          <p:grpSpPr>
            <a:xfrm>
              <a:off x="833599" y="4239965"/>
              <a:ext cx="2802911" cy="1612022"/>
              <a:chOff x="692834" y="2420259"/>
              <a:chExt cx="3837660" cy="220713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EA29BFA-E935-1243-E6A3-9FAF257CAA88}"/>
                  </a:ext>
                </a:extLst>
              </p:cNvPr>
              <p:cNvGrpSpPr/>
              <p:nvPr/>
            </p:nvGrpSpPr>
            <p:grpSpPr>
              <a:xfrm>
                <a:off x="2910492" y="2420259"/>
                <a:ext cx="1620002" cy="2207132"/>
                <a:chOff x="10073142" y="-1535806"/>
                <a:chExt cx="1620002" cy="2207132"/>
              </a:xfrm>
            </p:grpSpPr>
            <p:pic>
              <p:nvPicPr>
                <p:cNvPr id="56" name="Picture 55" descr="A picture containing colorful&#10;&#10;Description automatically generated">
                  <a:extLst>
                    <a:ext uri="{FF2B5EF4-FFF2-40B4-BE49-F238E27FC236}">
                      <a16:creationId xmlns:a16="http://schemas.microsoft.com/office/drawing/2014/main" id="{E6802554-D73C-7B98-5662-A8661E2C1E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49" t="32397" r="34188" b="29870"/>
                <a:stretch/>
              </p:blipFill>
              <p:spPr>
                <a:xfrm>
                  <a:off x="10073142" y="-1535806"/>
                  <a:ext cx="1620002" cy="1612255"/>
                </a:xfrm>
                <a:prstGeom prst="ellipse">
                  <a:avLst/>
                </a:prstGeom>
              </p:spPr>
            </p:pic>
            <p:sp>
              <p:nvSpPr>
                <p:cNvPr id="57" name="Ellipszis 26">
                  <a:extLst>
                    <a:ext uri="{FF2B5EF4-FFF2-40B4-BE49-F238E27FC236}">
                      <a16:creationId xmlns:a16="http://schemas.microsoft.com/office/drawing/2014/main" id="{F6CDFB36-E844-BBC6-4117-E45BF100A786}"/>
                    </a:ext>
                  </a:extLst>
                </p:cNvPr>
                <p:cNvSpPr/>
                <p:nvPr/>
              </p:nvSpPr>
              <p:spPr>
                <a:xfrm>
                  <a:off x="10073143" y="-153182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A67BDFE-666C-A6D0-3307-98DD425471C1}"/>
                    </a:ext>
                  </a:extLst>
                </p:cNvPr>
                <p:cNvSpPr txBox="1"/>
                <p:nvPr/>
              </p:nvSpPr>
              <p:spPr>
                <a:xfrm>
                  <a:off x="10103219" y="123507"/>
                  <a:ext cx="1580684" cy="54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Random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52D17A5-022B-210C-F62F-CE1E53BAE982}"/>
                  </a:ext>
                </a:extLst>
              </p:cNvPr>
              <p:cNvGrpSpPr/>
              <p:nvPr/>
            </p:nvGrpSpPr>
            <p:grpSpPr>
              <a:xfrm>
                <a:off x="692834" y="2420259"/>
                <a:ext cx="1626951" cy="2207132"/>
                <a:chOff x="6403047" y="-1535806"/>
                <a:chExt cx="1626951" cy="2207132"/>
              </a:xfrm>
            </p:grpSpPr>
            <p:pic>
              <p:nvPicPr>
                <p:cNvPr id="53" name="Picture 52" descr="A pile of green ball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02BEE5C-1C19-4246-5BAD-C7B670D67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568" t="30154" r="32963" b="19820"/>
                <a:stretch/>
              </p:blipFill>
              <p:spPr>
                <a:xfrm>
                  <a:off x="6403047" y="-1535806"/>
                  <a:ext cx="1620001" cy="1612255"/>
                </a:xfrm>
                <a:prstGeom prst="ellipse">
                  <a:avLst/>
                </a:prstGeom>
              </p:spPr>
            </p:pic>
            <p:sp>
              <p:nvSpPr>
                <p:cNvPr id="54" name="Ellipszis 26">
                  <a:extLst>
                    <a:ext uri="{FF2B5EF4-FFF2-40B4-BE49-F238E27FC236}">
                      <a16:creationId xmlns:a16="http://schemas.microsoft.com/office/drawing/2014/main" id="{DC868772-D566-6FF5-41DD-96C7AF4D4351}"/>
                    </a:ext>
                  </a:extLst>
                </p:cNvPr>
                <p:cNvSpPr/>
                <p:nvPr/>
              </p:nvSpPr>
              <p:spPr>
                <a:xfrm>
                  <a:off x="6403048" y="-1535806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CC141FB-663A-C2E1-0C9B-651B57516C39}"/>
                    </a:ext>
                  </a:extLst>
                </p:cNvPr>
                <p:cNvSpPr txBox="1"/>
                <p:nvPr/>
              </p:nvSpPr>
              <p:spPr>
                <a:xfrm>
                  <a:off x="6491016" y="123507"/>
                  <a:ext cx="1538982" cy="54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Ordered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FFBB433-95E4-D4C0-22E3-32AE3C5446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3035" y="2871476"/>
                <a:ext cx="228929" cy="72552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E1F77FF-D3D0-5E2A-1175-CEF4DABA5171}"/>
              </a:ext>
            </a:extLst>
          </p:cNvPr>
          <p:cNvGrpSpPr/>
          <p:nvPr/>
        </p:nvGrpSpPr>
        <p:grpSpPr>
          <a:xfrm>
            <a:off x="8729970" y="4209370"/>
            <a:ext cx="2771224" cy="1179159"/>
            <a:chOff x="81557" y="6131603"/>
            <a:chExt cx="3807275" cy="1620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78B05A7-FBEF-6F7B-AC3C-9A1D5FC5A679}"/>
                </a:ext>
              </a:extLst>
            </p:cNvPr>
            <p:cNvGrpSpPr/>
            <p:nvPr/>
          </p:nvGrpSpPr>
          <p:grpSpPr>
            <a:xfrm>
              <a:off x="81557" y="6131603"/>
              <a:ext cx="1620000" cy="1620000"/>
              <a:chOff x="-1735734" y="-3106463"/>
              <a:chExt cx="1620000" cy="1620000"/>
            </a:xfrm>
          </p:grpSpPr>
          <p:sp>
            <p:nvSpPr>
              <p:cNvPr id="110" name="Ellipszis 26">
                <a:extLst>
                  <a:ext uri="{FF2B5EF4-FFF2-40B4-BE49-F238E27FC236}">
                    <a16:creationId xmlns:a16="http://schemas.microsoft.com/office/drawing/2014/main" id="{379A9CB7-BF11-A72B-5FE1-E49ECCF51546}"/>
                  </a:ext>
                </a:extLst>
              </p:cNvPr>
              <p:cNvSpPr/>
              <p:nvPr/>
            </p:nvSpPr>
            <p:spPr>
              <a:xfrm>
                <a:off x="-1735734" y="-3106463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C66B268D-E98C-1874-9F4C-114D6787C36D}"/>
                  </a:ext>
                </a:extLst>
              </p:cNvPr>
              <p:cNvGrpSpPr/>
              <p:nvPr/>
            </p:nvGrpSpPr>
            <p:grpSpPr>
              <a:xfrm>
                <a:off x="-1425424" y="-2859081"/>
                <a:ext cx="998196" cy="1131289"/>
                <a:chOff x="4686924" y="1413377"/>
                <a:chExt cx="1080000" cy="1224000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9511891-BBC2-8B11-0C7C-4043E0CD0A18}"/>
                    </a:ext>
                  </a:extLst>
                </p:cNvPr>
                <p:cNvSpPr/>
                <p:nvPr/>
              </p:nvSpPr>
              <p:spPr>
                <a:xfrm>
                  <a:off x="4686924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C2410346-3761-DE36-532B-4347372E2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160147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873BDA37-76EA-4DBD-A936-AD2432D87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242316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row: Right 114">
                  <a:extLst>
                    <a:ext uri="{FF2B5EF4-FFF2-40B4-BE49-F238E27FC236}">
                      <a16:creationId xmlns:a16="http://schemas.microsoft.com/office/drawing/2014/main" id="{B8CF38EC-A405-D91F-995B-3E7B2EA9906D}"/>
                    </a:ext>
                  </a:extLst>
                </p:cNvPr>
                <p:cNvSpPr/>
                <p:nvPr/>
              </p:nvSpPr>
              <p:spPr>
                <a:xfrm rot="16200000">
                  <a:off x="5005080" y="2252978"/>
                  <a:ext cx="443689" cy="225468"/>
                </a:xfrm>
                <a:prstGeom prst="rightArrow">
                  <a:avLst>
                    <a:gd name="adj1" fmla="val 50000"/>
                    <a:gd name="adj2" fmla="val 66349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A2EDB5A-4FB8-FE3A-C740-24A849D633C0}"/>
                </a:ext>
              </a:extLst>
            </p:cNvPr>
            <p:cNvGrpSpPr/>
            <p:nvPr/>
          </p:nvGrpSpPr>
          <p:grpSpPr>
            <a:xfrm>
              <a:off x="2268832" y="6131603"/>
              <a:ext cx="1620000" cy="1620000"/>
              <a:chOff x="96533" y="-3117633"/>
              <a:chExt cx="1620000" cy="1620000"/>
            </a:xfrm>
          </p:grpSpPr>
          <p:sp>
            <p:nvSpPr>
              <p:cNvPr id="87" name="Ellipszis 26">
                <a:extLst>
                  <a:ext uri="{FF2B5EF4-FFF2-40B4-BE49-F238E27FC236}">
                    <a16:creationId xmlns:a16="http://schemas.microsoft.com/office/drawing/2014/main" id="{52828683-1698-F1F4-DBBE-6310AEDA38E5}"/>
                  </a:ext>
                </a:extLst>
              </p:cNvPr>
              <p:cNvSpPr/>
              <p:nvPr/>
            </p:nvSpPr>
            <p:spPr>
              <a:xfrm>
                <a:off x="96533" y="-3117633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EAAE1FA-66AE-15FD-3432-74BADB2C4047}"/>
                  </a:ext>
                </a:extLst>
              </p:cNvPr>
              <p:cNvGrpSpPr/>
              <p:nvPr/>
            </p:nvGrpSpPr>
            <p:grpSpPr>
              <a:xfrm>
                <a:off x="404885" y="-2872756"/>
                <a:ext cx="998196" cy="1131289"/>
                <a:chOff x="6167129" y="1413377"/>
                <a:chExt cx="1080000" cy="1224000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4A9E87C-E74C-8E47-C815-2542E1006769}"/>
                    </a:ext>
                  </a:extLst>
                </p:cNvPr>
                <p:cNvSpPr/>
                <p:nvPr/>
              </p:nvSpPr>
              <p:spPr>
                <a:xfrm>
                  <a:off x="6167129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D9C6E7F-CD21-F6C6-ECCB-DC50F90905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291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5B287A52-894A-C39B-CF0D-F52A1737B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283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09A1F6BE-599E-9CDA-4CEE-887CE478F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048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97C8FD74-F90E-A220-6591-ADD2643DD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557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288E6B2F-EAA8-5679-132D-E6A2A459A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3206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E5372FA3-94E1-B86E-0E0A-739EAD4D3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8201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5C946F0C-2509-8A75-173B-BADC2C1B4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085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474F9FE6-ED21-0BAC-5290-00A18E88C454}"/>
                    </a:ext>
                  </a:extLst>
                </p:cNvPr>
                <p:cNvSpPr/>
                <p:nvPr/>
              </p:nvSpPr>
              <p:spPr>
                <a:xfrm>
                  <a:off x="6333848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B27E9C0-272B-EB8E-D512-EB1CC7BB08E5}"/>
                    </a:ext>
                  </a:extLst>
                </p:cNvPr>
                <p:cNvSpPr/>
                <p:nvPr/>
              </p:nvSpPr>
              <p:spPr>
                <a:xfrm>
                  <a:off x="6565103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E113359E-10D9-C316-8CBA-7675F875F7B9}"/>
                    </a:ext>
                  </a:extLst>
                </p:cNvPr>
                <p:cNvSpPr/>
                <p:nvPr/>
              </p:nvSpPr>
              <p:spPr>
                <a:xfrm>
                  <a:off x="6797870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FDC08FE-0B15-FC78-6166-7EAF25526321}"/>
                    </a:ext>
                  </a:extLst>
                </p:cNvPr>
                <p:cNvSpPr/>
                <p:nvPr/>
              </p:nvSpPr>
              <p:spPr>
                <a:xfrm>
                  <a:off x="7023479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0848E1A4-30F8-1149-4F78-F22562EB6E9C}"/>
                    </a:ext>
                  </a:extLst>
                </p:cNvPr>
                <p:cNvSpPr/>
                <p:nvPr/>
              </p:nvSpPr>
              <p:spPr>
                <a:xfrm>
                  <a:off x="6449170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FD7C253-7803-43CC-45B1-7EC6F7A1E80A}"/>
                    </a:ext>
                  </a:extLst>
                </p:cNvPr>
                <p:cNvSpPr/>
                <p:nvPr/>
              </p:nvSpPr>
              <p:spPr>
                <a:xfrm>
                  <a:off x="6680425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3DA397A-CB73-B1C4-63D7-C598648A79D1}"/>
                    </a:ext>
                  </a:extLst>
                </p:cNvPr>
                <p:cNvSpPr/>
                <p:nvPr/>
              </p:nvSpPr>
              <p:spPr>
                <a:xfrm>
                  <a:off x="6913192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Arrow: Right 103">
                  <a:extLst>
                    <a:ext uri="{FF2B5EF4-FFF2-40B4-BE49-F238E27FC236}">
                      <a16:creationId xmlns:a16="http://schemas.microsoft.com/office/drawing/2014/main" id="{31DD06D3-7522-FD54-EE60-C577CF665E57}"/>
                    </a:ext>
                  </a:extLst>
                </p:cNvPr>
                <p:cNvSpPr/>
                <p:nvPr/>
              </p:nvSpPr>
              <p:spPr>
                <a:xfrm>
                  <a:off x="636965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Arrow: Right 104">
                  <a:extLst>
                    <a:ext uri="{FF2B5EF4-FFF2-40B4-BE49-F238E27FC236}">
                      <a16:creationId xmlns:a16="http://schemas.microsoft.com/office/drawing/2014/main" id="{64EED360-003F-7963-49F8-BC3014C55D33}"/>
                    </a:ext>
                  </a:extLst>
                </p:cNvPr>
                <p:cNvSpPr/>
                <p:nvPr/>
              </p:nvSpPr>
              <p:spPr>
                <a:xfrm>
                  <a:off x="660722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Arrow: Right 105">
                  <a:extLst>
                    <a:ext uri="{FF2B5EF4-FFF2-40B4-BE49-F238E27FC236}">
                      <a16:creationId xmlns:a16="http://schemas.microsoft.com/office/drawing/2014/main" id="{E847133F-0143-880E-5D52-37826431245F}"/>
                    </a:ext>
                  </a:extLst>
                </p:cNvPr>
                <p:cNvSpPr/>
                <p:nvPr/>
              </p:nvSpPr>
              <p:spPr>
                <a:xfrm>
                  <a:off x="684479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Arrow: Right 106">
                  <a:extLst>
                    <a:ext uri="{FF2B5EF4-FFF2-40B4-BE49-F238E27FC236}">
                      <a16:creationId xmlns:a16="http://schemas.microsoft.com/office/drawing/2014/main" id="{75DD21E1-C648-A9BC-B4DE-9BCFC3963814}"/>
                    </a:ext>
                  </a:extLst>
                </p:cNvPr>
                <p:cNvSpPr/>
                <p:nvPr/>
              </p:nvSpPr>
              <p:spPr>
                <a:xfrm rot="10800000">
                  <a:off x="696358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Arrow: Right 107">
                  <a:extLst>
                    <a:ext uri="{FF2B5EF4-FFF2-40B4-BE49-F238E27FC236}">
                      <a16:creationId xmlns:a16="http://schemas.microsoft.com/office/drawing/2014/main" id="{05AC3E09-5621-80F7-997B-24E75ADC28E6}"/>
                    </a:ext>
                  </a:extLst>
                </p:cNvPr>
                <p:cNvSpPr/>
                <p:nvPr/>
              </p:nvSpPr>
              <p:spPr>
                <a:xfrm rot="10800000">
                  <a:off x="672601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Arrow: Right 108">
                  <a:extLst>
                    <a:ext uri="{FF2B5EF4-FFF2-40B4-BE49-F238E27FC236}">
                      <a16:creationId xmlns:a16="http://schemas.microsoft.com/office/drawing/2014/main" id="{2F06C346-0377-669D-9EC1-9935128B2657}"/>
                    </a:ext>
                  </a:extLst>
                </p:cNvPr>
                <p:cNvSpPr/>
                <p:nvPr/>
              </p:nvSpPr>
              <p:spPr>
                <a:xfrm rot="10800000">
                  <a:off x="648844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098B0A-E106-BE87-D753-3A1F13F430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7661" y="6567525"/>
              <a:ext cx="228929" cy="725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4880E32-76F7-66AE-B631-A15CE3042A36}"/>
              </a:ext>
            </a:extLst>
          </p:cNvPr>
          <p:cNvGrpSpPr/>
          <p:nvPr/>
        </p:nvGrpSpPr>
        <p:grpSpPr>
          <a:xfrm>
            <a:off x="8759477" y="2448649"/>
            <a:ext cx="2771908" cy="1196715"/>
            <a:chOff x="4386671" y="6133144"/>
            <a:chExt cx="3808215" cy="1644120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D19C257-C69E-712E-EE44-A4C65412175D}"/>
                </a:ext>
              </a:extLst>
            </p:cNvPr>
            <p:cNvGrpSpPr/>
            <p:nvPr/>
          </p:nvGrpSpPr>
          <p:grpSpPr>
            <a:xfrm>
              <a:off x="4386671" y="6133144"/>
              <a:ext cx="1658244" cy="1616918"/>
              <a:chOff x="-3565645" y="-3105496"/>
              <a:chExt cx="1620000" cy="1620000"/>
            </a:xfrm>
          </p:grpSpPr>
          <p:sp>
            <p:nvSpPr>
              <p:cNvPr id="127" name="Ellipszis 26">
                <a:extLst>
                  <a:ext uri="{FF2B5EF4-FFF2-40B4-BE49-F238E27FC236}">
                    <a16:creationId xmlns:a16="http://schemas.microsoft.com/office/drawing/2014/main" id="{DB1E6367-6821-F76E-37EF-2C8D2891975E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29A1A34-7984-4B59-D5D9-94C128AEE0E0}"/>
                  </a:ext>
                </a:extLst>
              </p:cNvPr>
              <p:cNvSpPr txBox="1"/>
              <p:nvPr/>
            </p:nvSpPr>
            <p:spPr>
              <a:xfrm>
                <a:off x="-3216469" y="-2018574"/>
                <a:ext cx="929882" cy="508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7FC4E9F-93C5-6436-F162-BE157C5BCCCF}"/>
                  </a:ext>
                </a:extLst>
              </p:cNvPr>
              <p:cNvSpPr txBox="1"/>
              <p:nvPr/>
            </p:nvSpPr>
            <p:spPr>
              <a:xfrm>
                <a:off x="-3216469" y="-2861125"/>
                <a:ext cx="929882" cy="508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2+</a:t>
                </a: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DDEEAC3E-11F6-A48B-9B45-5F96A0596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51529" y="-2395119"/>
                <a:ext cx="0" cy="39675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501C3B0-205D-75AB-6C77-38161B58BEDF}"/>
                </a:ext>
              </a:extLst>
            </p:cNvPr>
            <p:cNvSpPr txBox="1"/>
            <p:nvPr/>
          </p:nvSpPr>
          <p:spPr>
            <a:xfrm>
              <a:off x="5228935" y="6746382"/>
              <a:ext cx="500363" cy="50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D218E2F-614B-9DB0-7A8A-E234D3C632C4}"/>
                </a:ext>
              </a:extLst>
            </p:cNvPr>
            <p:cNvGrpSpPr/>
            <p:nvPr/>
          </p:nvGrpSpPr>
          <p:grpSpPr>
            <a:xfrm>
              <a:off x="6536642" y="6133144"/>
              <a:ext cx="1658244" cy="1644120"/>
              <a:chOff x="-3565645" y="-3105496"/>
              <a:chExt cx="1620000" cy="1647254"/>
            </a:xfrm>
          </p:grpSpPr>
          <p:sp>
            <p:nvSpPr>
              <p:cNvPr id="122" name="Ellipszis 26">
                <a:extLst>
                  <a:ext uri="{FF2B5EF4-FFF2-40B4-BE49-F238E27FC236}">
                    <a16:creationId xmlns:a16="http://schemas.microsoft.com/office/drawing/2014/main" id="{D17F7219-AFC0-F5A2-C5BE-31AB11EEF37B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BF9BEF8-5691-EAC2-5678-DD1C7093C346}"/>
                  </a:ext>
                </a:extLst>
              </p:cNvPr>
              <p:cNvGrpSpPr/>
              <p:nvPr/>
            </p:nvGrpSpPr>
            <p:grpSpPr>
              <a:xfrm>
                <a:off x="-3166742" y="-3028901"/>
                <a:ext cx="814537" cy="1570659"/>
                <a:chOff x="6833303" y="-1670676"/>
                <a:chExt cx="930043" cy="1793386"/>
              </a:xfrm>
            </p:grpSpPr>
            <p:pic>
              <p:nvPicPr>
                <p:cNvPr id="125" name="Picture 124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C105FEED-1060-8C88-DCF6-ABE41D0018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3303" y="-1670676"/>
                  <a:ext cx="930043" cy="678931"/>
                </a:xfrm>
                <a:prstGeom prst="rect">
                  <a:avLst/>
                </a:prstGeom>
              </p:spPr>
            </p:pic>
            <p:pic>
              <p:nvPicPr>
                <p:cNvPr id="126" name="Picture 125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E1A74E4C-C506-1254-F121-E930B2B0A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3947" y="-617443"/>
                  <a:ext cx="928755" cy="740153"/>
                </a:xfrm>
                <a:prstGeom prst="rect">
                  <a:avLst/>
                </a:prstGeom>
              </p:spPr>
            </p:pic>
          </p:grp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0AD918FA-7EB8-DB47-F587-471A286B5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59468" y="-2428214"/>
                <a:ext cx="0" cy="28854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9045E34-E94F-94DB-77DF-F88668E68B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6314" y="6571712"/>
              <a:ext cx="228929" cy="725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A058BA6-E07D-813A-F078-EC2E8E4C43E5}"/>
                </a:ext>
              </a:extLst>
            </p:cNvPr>
            <p:cNvSpPr txBox="1"/>
            <p:nvPr/>
          </p:nvSpPr>
          <p:spPr>
            <a:xfrm>
              <a:off x="7363557" y="6694038"/>
              <a:ext cx="500363" cy="50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DE7B7CC6-7C17-3FCD-6803-1E9555853426}"/>
              </a:ext>
            </a:extLst>
          </p:cNvPr>
          <p:cNvSpPr txBox="1"/>
          <p:nvPr/>
        </p:nvSpPr>
        <p:spPr>
          <a:xfrm>
            <a:off x="8560848" y="1470275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Reactor parameters:</a:t>
            </a:r>
            <a:endParaRPr kumimoji="0" lang="en-NL" sz="24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9C30329-53BD-A720-F06E-659B81A8C412}"/>
              </a:ext>
            </a:extLst>
          </p:cNvPr>
          <p:cNvSpPr txBox="1"/>
          <p:nvPr/>
        </p:nvSpPr>
        <p:spPr>
          <a:xfrm>
            <a:off x="9473934" y="3803144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 field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9588BC1-5AF1-2990-4327-D209177F5F15}"/>
              </a:ext>
            </a:extLst>
          </p:cNvPr>
          <p:cNvSpPr/>
          <p:nvPr/>
        </p:nvSpPr>
        <p:spPr>
          <a:xfrm>
            <a:off x="425043" y="4064576"/>
            <a:ext cx="3725051" cy="188012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F3C4A8E-97F9-1CC4-EF1B-D24EB51F750D}"/>
              </a:ext>
            </a:extLst>
          </p:cNvPr>
          <p:cNvSpPr/>
          <p:nvPr/>
        </p:nvSpPr>
        <p:spPr>
          <a:xfrm>
            <a:off x="8669292" y="1996225"/>
            <a:ext cx="3182281" cy="16482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F2C6244-E5C1-1F40-F336-15444451DA92}"/>
              </a:ext>
            </a:extLst>
          </p:cNvPr>
          <p:cNvCxnSpPr>
            <a:cxnSpLocks/>
          </p:cNvCxnSpPr>
          <p:nvPr/>
        </p:nvCxnSpPr>
        <p:spPr>
          <a:xfrm flipV="1">
            <a:off x="8035346" y="3537199"/>
            <a:ext cx="724131" cy="4353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9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network of spheres&#10;&#10;Description automatically generated">
            <a:extLst>
              <a:ext uri="{FF2B5EF4-FFF2-40B4-BE49-F238E27FC236}">
                <a16:creationId xmlns:a16="http://schemas.microsoft.com/office/drawing/2014/main" id="{562A533B-4918-FC70-3AE2-3CF693EA1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68" y="3946464"/>
            <a:ext cx="2765739" cy="2052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6096D-C1B8-9112-3A70-6EB715EC8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9B0576-3E06-0727-BA0C-801BBC5F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Incorporating design flexibility by pore merging and splitting</a:t>
            </a:r>
            <a:br>
              <a:rPr lang="en-US" sz="2400" dirty="0"/>
            </a:br>
            <a:r>
              <a:rPr lang="en-US" sz="2000" b="0" dirty="0"/>
              <a:t>Going beyond fixed lattice positions</a:t>
            </a:r>
            <a:endParaRPr lang="en-NL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93EE61-D613-BF5D-E919-7E690224894C}"/>
              </a:ext>
            </a:extLst>
          </p:cNvPr>
          <p:cNvGrpSpPr/>
          <p:nvPr/>
        </p:nvGrpSpPr>
        <p:grpSpPr>
          <a:xfrm>
            <a:off x="3114858" y="5151046"/>
            <a:ext cx="898458" cy="843267"/>
            <a:chOff x="-951617" y="2748510"/>
            <a:chExt cx="898458" cy="8432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567CC1-6253-799C-2FFC-86E839D52A89}"/>
                </a:ext>
              </a:extLst>
            </p:cNvPr>
            <p:cNvGrpSpPr/>
            <p:nvPr/>
          </p:nvGrpSpPr>
          <p:grpSpPr>
            <a:xfrm>
              <a:off x="-951617" y="2748510"/>
              <a:ext cx="898458" cy="831340"/>
              <a:chOff x="-877800" y="5200912"/>
              <a:chExt cx="898458" cy="83134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10658A3-5D12-DEE5-7F6D-2D8A4BC69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83342" y="5320952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C84E28F-17F0-2EB7-2C43-61284EDC9E8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-583342" y="5924252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Lekerekített téglalap 54">
                <a:extLst>
                  <a:ext uri="{FF2B5EF4-FFF2-40B4-BE49-F238E27FC236}">
                    <a16:creationId xmlns:a16="http://schemas.microsoft.com/office/drawing/2014/main" id="{F809DD0D-2AAB-C473-AB94-4634547A9618}"/>
                  </a:ext>
                </a:extLst>
              </p:cNvPr>
              <p:cNvSpPr/>
              <p:nvPr/>
            </p:nvSpPr>
            <p:spPr>
              <a:xfrm>
                <a:off x="-135246" y="5200912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Lekerekített téglalap 56">
                <a:extLst>
                  <a:ext uri="{FF2B5EF4-FFF2-40B4-BE49-F238E27FC236}">
                    <a16:creationId xmlns:a16="http://schemas.microsoft.com/office/drawing/2014/main" id="{5F2BBFE9-39C4-CA16-35D0-88C29963EDED}"/>
                  </a:ext>
                </a:extLst>
              </p:cNvPr>
              <p:cNvSpPr/>
              <p:nvPr/>
            </p:nvSpPr>
            <p:spPr>
              <a:xfrm>
                <a:off x="-877800" y="521295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Lekerekített téglalap 54">
                <a:extLst>
                  <a:ext uri="{FF2B5EF4-FFF2-40B4-BE49-F238E27FC236}">
                    <a16:creationId xmlns:a16="http://schemas.microsoft.com/office/drawing/2014/main" id="{CE1F0282-45CA-E232-D069-20764800A8F1}"/>
                  </a:ext>
                </a:extLst>
              </p:cNvPr>
              <p:cNvSpPr/>
              <p:nvPr/>
            </p:nvSpPr>
            <p:spPr>
              <a:xfrm>
                <a:off x="-823800" y="5783892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Lekerekített téglalap 56">
                <a:extLst>
                  <a:ext uri="{FF2B5EF4-FFF2-40B4-BE49-F238E27FC236}">
                    <a16:creationId xmlns:a16="http://schemas.microsoft.com/office/drawing/2014/main" id="{DC1D219B-0F01-5651-057B-0B81D66B5BFC}"/>
                  </a:ext>
                </a:extLst>
              </p:cNvPr>
              <p:cNvSpPr/>
              <p:nvPr/>
            </p:nvSpPr>
            <p:spPr>
              <a:xfrm>
                <a:off x="-195342" y="581625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Lekerekített téglalap 54">
              <a:extLst>
                <a:ext uri="{FF2B5EF4-FFF2-40B4-BE49-F238E27FC236}">
                  <a16:creationId xmlns:a16="http://schemas.microsoft.com/office/drawing/2014/main" id="{A1A87612-2F75-C5C7-5E3F-BA8343814FC7}"/>
                </a:ext>
              </a:extLst>
            </p:cNvPr>
            <p:cNvSpPr/>
            <p:nvPr/>
          </p:nvSpPr>
          <p:spPr>
            <a:xfrm>
              <a:off x="-897617" y="3483777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ekerekített téglalap 54">
              <a:extLst>
                <a:ext uri="{FF2B5EF4-FFF2-40B4-BE49-F238E27FC236}">
                  <a16:creationId xmlns:a16="http://schemas.microsoft.com/office/drawing/2014/main" id="{C8D13C5D-60F1-97C3-944C-138DE68CA3B3}"/>
                </a:ext>
              </a:extLst>
            </p:cNvPr>
            <p:cNvSpPr/>
            <p:nvPr/>
          </p:nvSpPr>
          <p:spPr>
            <a:xfrm>
              <a:off x="-211476" y="2894793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3778969-F567-F561-D013-D93A9D5B7004}"/>
              </a:ext>
            </a:extLst>
          </p:cNvPr>
          <p:cNvSpPr txBox="1"/>
          <p:nvPr/>
        </p:nvSpPr>
        <p:spPr>
          <a:xfrm>
            <a:off x="6306639" y="2743049"/>
            <a:ext cx="1040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CD35F9FE-5F12-615E-23B9-D977752368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M Vanadium, 0.5 V, 1.5 cm s</a:t>
            </a:r>
            <a:r>
              <a:rPr kumimoji="0" lang="nl-NL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28841F0B-96DA-0A02-1786-BBABAC897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25" y="1609294"/>
            <a:ext cx="2541925" cy="2052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028FBA9-36D1-D90B-E8BB-8896A1068A22}"/>
              </a:ext>
            </a:extLst>
          </p:cNvPr>
          <p:cNvGrpSpPr/>
          <p:nvPr/>
        </p:nvGrpSpPr>
        <p:grpSpPr>
          <a:xfrm>
            <a:off x="384308" y="1689601"/>
            <a:ext cx="7639960" cy="2065719"/>
            <a:chOff x="384308" y="1479933"/>
            <a:chExt cx="7639960" cy="206571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30AA3EB-87C7-C214-C2F4-C84CFC812805}"/>
                </a:ext>
              </a:extLst>
            </p:cNvPr>
            <p:cNvGrpSpPr/>
            <p:nvPr/>
          </p:nvGrpSpPr>
          <p:grpSpPr>
            <a:xfrm rot="16200000">
              <a:off x="4016347" y="1668125"/>
              <a:ext cx="743614" cy="2161169"/>
              <a:chOff x="8913525" y="4507091"/>
              <a:chExt cx="648080" cy="1446884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3713A9F-4E4A-FC78-CFCD-C8EF91C6E9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14" t="23899" b="20743"/>
              <a:stretch/>
            </p:blipFill>
            <p:spPr>
              <a:xfrm flipV="1">
                <a:off x="9053375" y="4512191"/>
                <a:ext cx="508230" cy="1358790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1ABE6A6-D536-A80E-C47C-380C1D3C06D8}"/>
                  </a:ext>
                </a:extLst>
              </p:cNvPr>
              <p:cNvGrpSpPr/>
              <p:nvPr/>
            </p:nvGrpSpPr>
            <p:grpSpPr>
              <a:xfrm>
                <a:off x="8913525" y="4507091"/>
                <a:ext cx="636278" cy="1446884"/>
                <a:chOff x="6330890" y="584498"/>
                <a:chExt cx="636278" cy="1446884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7E4D131-6DC3-A43A-CE63-B0C8BADA54FC}"/>
                    </a:ext>
                  </a:extLst>
                </p:cNvPr>
                <p:cNvSpPr txBox="1"/>
                <p:nvPr/>
              </p:nvSpPr>
              <p:spPr>
                <a:xfrm rot="5400000">
                  <a:off x="5688765" y="1226623"/>
                  <a:ext cx="1446884" cy="162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450"/>
                    </a:spcBef>
                    <a:spcAft>
                      <a:spcPts val="1000"/>
                    </a:spcAft>
                  </a:pP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0        10       20      30       40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4959908-8A77-9BC3-22CF-ADB45D8C8E79}"/>
                    </a:ext>
                  </a:extLst>
                </p:cNvPr>
                <p:cNvSpPr txBox="1"/>
                <p:nvPr/>
              </p:nvSpPr>
              <p:spPr>
                <a:xfrm rot="5400000">
                  <a:off x="6285696" y="1204029"/>
                  <a:ext cx="1155125" cy="20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Pore diameter [</a:t>
                  </a:r>
                  <a:r>
                    <a:rPr lang="el-GR" sz="14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4B9793D-98CF-C490-197B-A4F44487EAE8}"/>
                </a:ext>
              </a:extLst>
            </p:cNvPr>
            <p:cNvGrpSpPr/>
            <p:nvPr/>
          </p:nvGrpSpPr>
          <p:grpSpPr>
            <a:xfrm>
              <a:off x="384308" y="2762284"/>
              <a:ext cx="686774" cy="720423"/>
              <a:chOff x="2837523" y="2156358"/>
              <a:chExt cx="778033" cy="816153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DA27C87-C474-B0DA-208E-5D575D77BF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139170" cy="4392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F1187CF1-86AB-B39B-B35F-BDC1CC40C6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667AAF0-F82C-9EAE-48F5-5DB1982A4A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164C2EA-1D90-E003-7830-0B4E6314C32A}"/>
                  </a:ext>
                </a:extLst>
              </p:cNvPr>
              <p:cNvSpPr txBox="1"/>
              <p:nvPr/>
            </p:nvSpPr>
            <p:spPr>
              <a:xfrm>
                <a:off x="2837523" y="2156358"/>
                <a:ext cx="235500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6EDB24C-5062-0099-1452-16DAF007F236}"/>
                  </a:ext>
                </a:extLst>
              </p:cNvPr>
              <p:cNvSpPr txBox="1"/>
              <p:nvPr/>
            </p:nvSpPr>
            <p:spPr>
              <a:xfrm>
                <a:off x="3053694" y="2281994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1D317C4-B663-9DFF-15F3-32363B7D001C}"/>
                  </a:ext>
                </a:extLst>
              </p:cNvPr>
              <p:cNvSpPr txBox="1"/>
              <p:nvPr/>
            </p:nvSpPr>
            <p:spPr>
              <a:xfrm>
                <a:off x="3326447" y="2676138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7B57CAE-7993-9E7F-9689-35F28C129FA4}"/>
                </a:ext>
              </a:extLst>
            </p:cNvPr>
            <p:cNvGrpSpPr/>
            <p:nvPr/>
          </p:nvGrpSpPr>
          <p:grpSpPr>
            <a:xfrm>
              <a:off x="7366716" y="3284042"/>
              <a:ext cx="657552" cy="261610"/>
              <a:chOff x="2961764" y="2646794"/>
              <a:chExt cx="657552" cy="261610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43D3D12-8073-520E-252B-2E0E1F831C44}"/>
                  </a:ext>
                </a:extLst>
              </p:cNvPr>
              <p:cNvSpPr txBox="1"/>
              <p:nvPr/>
            </p:nvSpPr>
            <p:spPr>
              <a:xfrm>
                <a:off x="2961764" y="2646794"/>
                <a:ext cx="6575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el-GR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05BCAAC-FDFE-9540-1EC3-8786024ED2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711" y="2646794"/>
                <a:ext cx="370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8E6C020-6C27-0651-DC52-3655877B6546}"/>
                </a:ext>
              </a:extLst>
            </p:cNvPr>
            <p:cNvSpPr txBox="1"/>
            <p:nvPr/>
          </p:nvSpPr>
          <p:spPr>
            <a:xfrm>
              <a:off x="1241962" y="1479933"/>
              <a:ext cx="13708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AD51F4E-4747-0DAD-79D5-8F055B94FF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4087" y="2290193"/>
              <a:ext cx="165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D45178-23F4-0B94-E9CF-C908AAC79A4B}"/>
                </a:ext>
              </a:extLst>
            </p:cNvPr>
            <p:cNvSpPr txBox="1"/>
            <p:nvPr/>
          </p:nvSpPr>
          <p:spPr>
            <a:xfrm>
              <a:off x="3503938" y="1897449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1000 generations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2F54E04-CB28-1D1A-C88F-6F7A89672437}"/>
                </a:ext>
              </a:extLst>
            </p:cNvPr>
            <p:cNvSpPr txBox="1"/>
            <p:nvPr/>
          </p:nvSpPr>
          <p:spPr>
            <a:xfrm>
              <a:off x="5959895" y="1479933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1000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56" descr="A diagram of a grid of spheres&#10;&#10;Description automatically generated">
              <a:extLst>
                <a:ext uri="{FF2B5EF4-FFF2-40B4-BE49-F238E27FC236}">
                  <a16:creationId xmlns:a16="http://schemas.microsoft.com/office/drawing/2014/main" id="{709620EC-C263-DD62-867A-4B50BDC0C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86"/>
            <a:stretch/>
          </p:blipFill>
          <p:spPr>
            <a:xfrm>
              <a:off x="712748" y="1818486"/>
              <a:ext cx="2423683" cy="1615221"/>
            </a:xfrm>
            <a:prstGeom prst="rect">
              <a:avLst/>
            </a:prstGeom>
          </p:spPr>
        </p:pic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5648DFCE-0931-109B-6ED2-D0CB3BA6007B}"/>
                </a:ext>
              </a:extLst>
            </p:cNvPr>
            <p:cNvSpPr/>
            <p:nvPr/>
          </p:nvSpPr>
          <p:spPr>
            <a:xfrm>
              <a:off x="6727344" y="3197975"/>
              <a:ext cx="190882" cy="644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9" name="Trapezoid 58">
              <a:extLst>
                <a:ext uri="{FF2B5EF4-FFF2-40B4-BE49-F238E27FC236}">
                  <a16:creationId xmlns:a16="http://schemas.microsoft.com/office/drawing/2014/main" id="{272D5406-A158-4D4E-D8CA-10101B826491}"/>
                </a:ext>
              </a:extLst>
            </p:cNvPr>
            <p:cNvSpPr/>
            <p:nvPr/>
          </p:nvSpPr>
          <p:spPr>
            <a:xfrm>
              <a:off x="6743876" y="3262456"/>
              <a:ext cx="159434" cy="239980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2EF382-05A7-5895-2B67-79CB38E1BAF6}"/>
                </a:ext>
              </a:extLst>
            </p:cNvPr>
            <p:cNvSpPr txBox="1"/>
            <p:nvPr/>
          </p:nvSpPr>
          <p:spPr>
            <a:xfrm>
              <a:off x="5327420" y="3200766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Flow direction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B951AF6-C73C-37D1-45C1-FE57F187116D}"/>
              </a:ext>
            </a:extLst>
          </p:cNvPr>
          <p:cNvSpPr txBox="1"/>
          <p:nvPr/>
        </p:nvSpPr>
        <p:spPr>
          <a:xfrm>
            <a:off x="384308" y="1278418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Mutation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A6D958-FCC9-4F08-A0F0-AFA390A755A9}"/>
              </a:ext>
            </a:extLst>
          </p:cNvPr>
          <p:cNvSpPr txBox="1"/>
          <p:nvPr/>
        </p:nvSpPr>
        <p:spPr>
          <a:xfrm>
            <a:off x="9377028" y="1376157"/>
            <a:ext cx="162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 maps:</a:t>
            </a:r>
            <a:endParaRPr lang="en-NL" sz="1600" b="1" dirty="0">
              <a:solidFill>
                <a:srgbClr val="2A9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373177CA-57B6-2D36-11A9-9567DC3B8977}"/>
              </a:ext>
            </a:extLst>
          </p:cNvPr>
          <p:cNvCxnSpPr>
            <a:cxnSpLocks/>
            <a:stCxn id="57" idx="2"/>
            <a:endCxn id="17" idx="1"/>
          </p:cNvCxnSpPr>
          <p:nvPr/>
        </p:nvCxnSpPr>
        <p:spPr>
          <a:xfrm rot="16200000" flipH="1">
            <a:off x="2916046" y="2651919"/>
            <a:ext cx="1329089" cy="3312000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AC397E9-9768-AC37-035F-18E86135D4A3}"/>
              </a:ext>
            </a:extLst>
          </p:cNvPr>
          <p:cNvSpPr txBox="1"/>
          <p:nvPr/>
        </p:nvSpPr>
        <p:spPr>
          <a:xfrm>
            <a:off x="384308" y="3848624"/>
            <a:ext cx="41617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Mutation + Merging and Splitting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4" name="Picture 83" descr="A close up of a structure&#10;&#10;Description automatically generated">
            <a:extLst>
              <a:ext uri="{FF2B5EF4-FFF2-40B4-BE49-F238E27FC236}">
                <a16:creationId xmlns:a16="http://schemas.microsoft.com/office/drawing/2014/main" id="{542C86CB-7A29-1FEB-D13E-B71582A809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97" y="4028760"/>
            <a:ext cx="2428845" cy="2052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696C0122-F1FC-CFA0-1888-9667A270213C}"/>
              </a:ext>
            </a:extLst>
          </p:cNvPr>
          <p:cNvGrpSpPr/>
          <p:nvPr/>
        </p:nvGrpSpPr>
        <p:grpSpPr>
          <a:xfrm rot="16200000">
            <a:off x="9834788" y="2841966"/>
            <a:ext cx="820456" cy="2194832"/>
            <a:chOff x="6252110" y="584495"/>
            <a:chExt cx="715050" cy="1469418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523C2CC-08B6-1B6D-3B2C-19F12C26AAE1}"/>
                </a:ext>
              </a:extLst>
            </p:cNvPr>
            <p:cNvSpPr txBox="1"/>
            <p:nvPr/>
          </p:nvSpPr>
          <p:spPr>
            <a:xfrm rot="5400000">
              <a:off x="5638107" y="1198498"/>
              <a:ext cx="1469418" cy="241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450"/>
                </a:spcBef>
                <a:spcAft>
                  <a:spcPts val="1000"/>
                </a:spcAft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0   0.02  0.04  0.06  0.08   0.1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8E98D51-183A-1548-4DDE-BA24302E6C03}"/>
                </a:ext>
              </a:extLst>
            </p:cNvPr>
            <p:cNvSpPr txBox="1"/>
            <p:nvPr/>
          </p:nvSpPr>
          <p:spPr>
            <a:xfrm rot="5400000">
              <a:off x="6138576" y="1155216"/>
              <a:ext cx="1388932" cy="268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Absolute velocity [m s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8" name="Picture 87" descr="A close-up of a structure&#10;&#10;Description automatically generated">
            <a:extLst>
              <a:ext uri="{FF2B5EF4-FFF2-40B4-BE49-F238E27FC236}">
                <a16:creationId xmlns:a16="http://schemas.microsoft.com/office/drawing/2014/main" id="{D03CB67A-CEAD-F1DE-B3BD-FFE43A2B3C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3" r="34553" b="94644"/>
          <a:stretch/>
        </p:blipFill>
        <p:spPr>
          <a:xfrm>
            <a:off x="9237046" y="3848624"/>
            <a:ext cx="1901839" cy="250116"/>
          </a:xfrm>
          <a:prstGeom prst="rect">
            <a:avLst/>
          </a:prstGeom>
        </p:spPr>
      </p:pic>
      <p:pic>
        <p:nvPicPr>
          <p:cNvPr id="89" name="Picture 88" descr="A close up of a grid&#10;&#10;Description automatically generated">
            <a:extLst>
              <a:ext uri="{FF2B5EF4-FFF2-40B4-BE49-F238E27FC236}">
                <a16:creationId xmlns:a16="http://schemas.microsoft.com/office/drawing/2014/main" id="{9884CA61-6CF4-1DAB-AFFF-B149F37C35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70" y="1556270"/>
            <a:ext cx="242884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colorful balls in a grid&#10;&#10;Description automatically generated">
            <a:extLst>
              <a:ext uri="{FF2B5EF4-FFF2-40B4-BE49-F238E27FC236}">
                <a16:creationId xmlns:a16="http://schemas.microsoft.com/office/drawing/2014/main" id="{E5DEF27B-617F-C5D6-FEF4-3499449AD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17" y="1599417"/>
            <a:ext cx="2428845" cy="20520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ADFFC69C-EF94-ECBC-1DC6-DF4697D68FAF}"/>
              </a:ext>
            </a:extLst>
          </p:cNvPr>
          <p:cNvGrpSpPr/>
          <p:nvPr/>
        </p:nvGrpSpPr>
        <p:grpSpPr>
          <a:xfrm>
            <a:off x="9164240" y="3528269"/>
            <a:ext cx="2292615" cy="820461"/>
            <a:chOff x="3278427" y="3238392"/>
            <a:chExt cx="2292615" cy="820461"/>
          </a:xfrm>
        </p:grpSpPr>
        <p:pic>
          <p:nvPicPr>
            <p:cNvPr id="88" name="Picture 87" descr="A colorful spheres on a black background&#10;&#10;Description automatically generated">
              <a:extLst>
                <a:ext uri="{FF2B5EF4-FFF2-40B4-BE49-F238E27FC236}">
                  <a16:creationId xmlns:a16="http://schemas.microsoft.com/office/drawing/2014/main" id="{EDC49DBD-D4E3-BB03-DEC2-718D04D8E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r="34545" b="94617"/>
            <a:stretch/>
          </p:blipFill>
          <p:spPr>
            <a:xfrm>
              <a:off x="3382129" y="3555644"/>
              <a:ext cx="1887577" cy="252356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29F7E09-C45D-E4D8-FFB1-D577E5B30493}"/>
                </a:ext>
              </a:extLst>
            </p:cNvPr>
            <p:cNvGrpSpPr/>
            <p:nvPr/>
          </p:nvGrpSpPr>
          <p:grpSpPr>
            <a:xfrm rot="16200000">
              <a:off x="4014504" y="2502315"/>
              <a:ext cx="820461" cy="2292615"/>
              <a:chOff x="6252110" y="584496"/>
              <a:chExt cx="715054" cy="1534884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5C6961B-DAD0-0DC8-3C07-A18D767D937D}"/>
                  </a:ext>
                </a:extLst>
              </p:cNvPr>
              <p:cNvSpPr txBox="1"/>
              <p:nvPr/>
            </p:nvSpPr>
            <p:spPr>
              <a:xfrm rot="5400000">
                <a:off x="5605374" y="1231232"/>
                <a:ext cx="1534884" cy="24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99               99.5               100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738A411-D980-88C0-7A01-6AF96C48E32E}"/>
                  </a:ext>
                </a:extLst>
              </p:cNvPr>
              <p:cNvSpPr txBox="1"/>
              <p:nvPr/>
            </p:nvSpPr>
            <p:spPr>
              <a:xfrm rot="5400000">
                <a:off x="6149313" y="1148319"/>
                <a:ext cx="1367465" cy="268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Concentration [mol m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BB4CBE-B300-719A-EC18-71D68265D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339841-166A-2BA1-6E6C-70FB7F66F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The influence of flow field induced flow pathways in the electrode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lang="en-US" sz="2000" b="0" dirty="0">
                <a:solidFill>
                  <a:prstClr val="black"/>
                </a:solidFill>
              </a:rPr>
              <a:t>Optimization based on the flow field geometry</a:t>
            </a:r>
            <a:endParaRPr lang="en-NL" dirty="0"/>
          </a:p>
        </p:txBody>
      </p:sp>
      <p:pic>
        <p:nvPicPr>
          <p:cNvPr id="25" name="Picture 24" descr="A screenshot of a computer generated image of a grid of balls&#10;&#10;Description automatically generated">
            <a:extLst>
              <a:ext uri="{FF2B5EF4-FFF2-40B4-BE49-F238E27FC236}">
                <a16:creationId xmlns:a16="http://schemas.microsoft.com/office/drawing/2014/main" id="{7319A625-A2E4-DB96-6DD2-9A18A5CCBC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1"/>
          <a:stretch/>
        </p:blipFill>
        <p:spPr>
          <a:xfrm>
            <a:off x="5069187" y="4463144"/>
            <a:ext cx="3600000" cy="1966014"/>
          </a:xfrm>
          <a:prstGeom prst="rect">
            <a:avLst/>
          </a:prstGeom>
        </p:spPr>
      </p:pic>
      <p:pic>
        <p:nvPicPr>
          <p:cNvPr id="26" name="Picture 25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D50453BD-5006-DE63-3EFF-DF789940DC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1"/>
          <a:stretch/>
        </p:blipFill>
        <p:spPr>
          <a:xfrm>
            <a:off x="161117" y="4463144"/>
            <a:ext cx="3600000" cy="1966014"/>
          </a:xfrm>
          <a:prstGeom prst="rect">
            <a:avLst/>
          </a:prstGeom>
        </p:spPr>
      </p:pic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87EF6171-A86E-7E24-9836-D12431184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M Vanadium, 0.5 V, 1.5 cm s</a:t>
            </a:r>
            <a:r>
              <a:rPr kumimoji="0" lang="nl-NL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426D21E8-ABCE-289D-2D62-96CB79F2BA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25" y="1609294"/>
            <a:ext cx="2541925" cy="2052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BE3E9B3-AD99-5C07-BFFE-FCBFF5DE6739}"/>
              </a:ext>
            </a:extLst>
          </p:cNvPr>
          <p:cNvGrpSpPr/>
          <p:nvPr/>
        </p:nvGrpSpPr>
        <p:grpSpPr>
          <a:xfrm>
            <a:off x="384308" y="1689601"/>
            <a:ext cx="7639960" cy="2065719"/>
            <a:chOff x="384308" y="1479933"/>
            <a:chExt cx="7639960" cy="206571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D89943E-6090-48B8-CDBC-95D948F4A617}"/>
                </a:ext>
              </a:extLst>
            </p:cNvPr>
            <p:cNvGrpSpPr/>
            <p:nvPr/>
          </p:nvGrpSpPr>
          <p:grpSpPr>
            <a:xfrm rot="16200000">
              <a:off x="4016347" y="1668125"/>
              <a:ext cx="743614" cy="2161169"/>
              <a:chOff x="8913525" y="4507091"/>
              <a:chExt cx="648080" cy="1446884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700B63C1-F636-C4D6-4D52-99096B2C2F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14" t="23899" b="20743"/>
              <a:stretch/>
            </p:blipFill>
            <p:spPr>
              <a:xfrm flipV="1">
                <a:off x="9053375" y="4512191"/>
                <a:ext cx="508230" cy="1358790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3785973-8568-FF27-87CC-5A926C66956D}"/>
                  </a:ext>
                </a:extLst>
              </p:cNvPr>
              <p:cNvGrpSpPr/>
              <p:nvPr/>
            </p:nvGrpSpPr>
            <p:grpSpPr>
              <a:xfrm>
                <a:off x="8913525" y="4507091"/>
                <a:ext cx="636278" cy="1446884"/>
                <a:chOff x="6330890" y="584498"/>
                <a:chExt cx="636278" cy="1446884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6F5A42E-5180-822E-E760-548A7E635264}"/>
                    </a:ext>
                  </a:extLst>
                </p:cNvPr>
                <p:cNvSpPr txBox="1"/>
                <p:nvPr/>
              </p:nvSpPr>
              <p:spPr>
                <a:xfrm rot="5400000">
                  <a:off x="5688765" y="1226623"/>
                  <a:ext cx="1446884" cy="162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450"/>
                    </a:spcBef>
                    <a:spcAft>
                      <a:spcPts val="1000"/>
                    </a:spcAft>
                  </a:pP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0        10       20      30       40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9FF9B05D-E689-C80A-845B-9EE8F6AA6188}"/>
                    </a:ext>
                  </a:extLst>
                </p:cNvPr>
                <p:cNvSpPr txBox="1"/>
                <p:nvPr/>
              </p:nvSpPr>
              <p:spPr>
                <a:xfrm rot="5400000">
                  <a:off x="6285696" y="1204029"/>
                  <a:ext cx="1155125" cy="20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Pore diameter [</a:t>
                  </a:r>
                  <a:r>
                    <a:rPr lang="el-GR" sz="14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6A212E3-7289-3B51-4619-EAB74EC0D98D}"/>
                </a:ext>
              </a:extLst>
            </p:cNvPr>
            <p:cNvGrpSpPr/>
            <p:nvPr/>
          </p:nvGrpSpPr>
          <p:grpSpPr>
            <a:xfrm>
              <a:off x="384308" y="2762284"/>
              <a:ext cx="686774" cy="720423"/>
              <a:chOff x="2837523" y="2156358"/>
              <a:chExt cx="778033" cy="816153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96702FF8-C0F9-019C-A53C-D4BE4E4014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139170" cy="4392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F2230EC9-6979-0BC0-BC47-8F40F8972E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931FDF6-B669-4295-3D26-1E7FE476B9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B1E26BC-209E-9D5F-4F21-4083FFDD46EA}"/>
                  </a:ext>
                </a:extLst>
              </p:cNvPr>
              <p:cNvSpPr txBox="1"/>
              <p:nvPr/>
            </p:nvSpPr>
            <p:spPr>
              <a:xfrm>
                <a:off x="2837523" y="2156358"/>
                <a:ext cx="235500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A83788A-2C29-D618-66C4-AA4616264C0B}"/>
                  </a:ext>
                </a:extLst>
              </p:cNvPr>
              <p:cNvSpPr txBox="1"/>
              <p:nvPr/>
            </p:nvSpPr>
            <p:spPr>
              <a:xfrm>
                <a:off x="3053694" y="2281994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6CF76A5-B373-E447-256E-F6BA3466D807}"/>
                  </a:ext>
                </a:extLst>
              </p:cNvPr>
              <p:cNvSpPr txBox="1"/>
              <p:nvPr/>
            </p:nvSpPr>
            <p:spPr>
              <a:xfrm>
                <a:off x="3326447" y="2676138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37CB6E4-663E-21FF-B9D6-9EB5B48B10BB}"/>
                </a:ext>
              </a:extLst>
            </p:cNvPr>
            <p:cNvGrpSpPr/>
            <p:nvPr/>
          </p:nvGrpSpPr>
          <p:grpSpPr>
            <a:xfrm>
              <a:off x="7366716" y="3284042"/>
              <a:ext cx="657552" cy="261610"/>
              <a:chOff x="2961764" y="2646794"/>
              <a:chExt cx="657552" cy="261610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08FFC8D-D409-0F6E-D3E2-DFB4AF434B2E}"/>
                  </a:ext>
                </a:extLst>
              </p:cNvPr>
              <p:cNvSpPr txBox="1"/>
              <p:nvPr/>
            </p:nvSpPr>
            <p:spPr>
              <a:xfrm>
                <a:off x="2961764" y="2646794"/>
                <a:ext cx="6575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el-GR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6AC84B2-A6F2-3216-021E-C13B8622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711" y="2646794"/>
                <a:ext cx="370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85E1679-CD65-422B-243C-6E2F29FF54AE}"/>
                </a:ext>
              </a:extLst>
            </p:cNvPr>
            <p:cNvSpPr txBox="1"/>
            <p:nvPr/>
          </p:nvSpPr>
          <p:spPr>
            <a:xfrm>
              <a:off x="1241962" y="1479933"/>
              <a:ext cx="13708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9A56B7C-2738-C37F-94B7-3DEAF6C58C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4087" y="2290193"/>
              <a:ext cx="165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B02573D-583E-81D8-C258-3E3F3E5219D2}"/>
                </a:ext>
              </a:extLst>
            </p:cNvPr>
            <p:cNvSpPr txBox="1"/>
            <p:nvPr/>
          </p:nvSpPr>
          <p:spPr>
            <a:xfrm>
              <a:off x="3503938" y="1897449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1000 generations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9E5057-7ED8-6087-4FF0-79D054FF573B}"/>
                </a:ext>
              </a:extLst>
            </p:cNvPr>
            <p:cNvSpPr txBox="1"/>
            <p:nvPr/>
          </p:nvSpPr>
          <p:spPr>
            <a:xfrm>
              <a:off x="5959895" y="1479933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1000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56" descr="A diagram of a grid of spheres&#10;&#10;Description automatically generated">
              <a:extLst>
                <a:ext uri="{FF2B5EF4-FFF2-40B4-BE49-F238E27FC236}">
                  <a16:creationId xmlns:a16="http://schemas.microsoft.com/office/drawing/2014/main" id="{848E90D3-D839-046F-F1A9-D79D1E715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86"/>
            <a:stretch/>
          </p:blipFill>
          <p:spPr>
            <a:xfrm>
              <a:off x="712748" y="1818486"/>
              <a:ext cx="2423683" cy="1615221"/>
            </a:xfrm>
            <a:prstGeom prst="rect">
              <a:avLst/>
            </a:prstGeom>
          </p:spPr>
        </p:pic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6D8A64E-85DA-AFD0-EC37-8638380806CB}"/>
                </a:ext>
              </a:extLst>
            </p:cNvPr>
            <p:cNvSpPr/>
            <p:nvPr/>
          </p:nvSpPr>
          <p:spPr>
            <a:xfrm>
              <a:off x="6727344" y="3197975"/>
              <a:ext cx="190882" cy="644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9" name="Trapezoid 58">
              <a:extLst>
                <a:ext uri="{FF2B5EF4-FFF2-40B4-BE49-F238E27FC236}">
                  <a16:creationId xmlns:a16="http://schemas.microsoft.com/office/drawing/2014/main" id="{DA37CF03-6D9A-E537-79BF-85649E8CB7FB}"/>
                </a:ext>
              </a:extLst>
            </p:cNvPr>
            <p:cNvSpPr/>
            <p:nvPr/>
          </p:nvSpPr>
          <p:spPr>
            <a:xfrm>
              <a:off x="6743876" y="3262456"/>
              <a:ext cx="159434" cy="239980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A2AABC0-D04F-5C58-A3C4-ADA982E2BE4C}"/>
                </a:ext>
              </a:extLst>
            </p:cNvPr>
            <p:cNvSpPr txBox="1"/>
            <p:nvPr/>
          </p:nvSpPr>
          <p:spPr>
            <a:xfrm>
              <a:off x="5327420" y="3200766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Flow direction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2885B72-D8CA-53FC-D2AF-D30C0DF4BBB4}"/>
              </a:ext>
            </a:extLst>
          </p:cNvPr>
          <p:cNvSpPr txBox="1"/>
          <p:nvPr/>
        </p:nvSpPr>
        <p:spPr>
          <a:xfrm>
            <a:off x="384308" y="1278418"/>
            <a:ext cx="300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Flow-through flow field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EFE8CB-8BBA-BF0F-FC31-E57E11ABC4EE}"/>
              </a:ext>
            </a:extLst>
          </p:cNvPr>
          <p:cNvSpPr txBox="1"/>
          <p:nvPr/>
        </p:nvSpPr>
        <p:spPr>
          <a:xfrm>
            <a:off x="9117083" y="1376157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A9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concentration:</a:t>
            </a:r>
            <a:endParaRPr lang="en-NL" sz="1600" b="1" dirty="0">
              <a:solidFill>
                <a:srgbClr val="2A9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E9B0BE-71E1-4585-2209-9B345E2635E5}"/>
              </a:ext>
            </a:extLst>
          </p:cNvPr>
          <p:cNvSpPr txBox="1"/>
          <p:nvPr/>
        </p:nvSpPr>
        <p:spPr>
          <a:xfrm>
            <a:off x="384308" y="3848624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Interdigitated flow field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AED8F92-B25F-893B-271A-404B61CD630C}"/>
              </a:ext>
            </a:extLst>
          </p:cNvPr>
          <p:cNvCxnSpPr>
            <a:cxnSpLocks/>
          </p:cNvCxnSpPr>
          <p:nvPr/>
        </p:nvCxnSpPr>
        <p:spPr>
          <a:xfrm>
            <a:off x="3560151" y="5000470"/>
            <a:ext cx="165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E5B183C1-878B-09B5-32EA-DAD9ABA86858}"/>
              </a:ext>
            </a:extLst>
          </p:cNvPr>
          <p:cNvSpPr/>
          <p:nvPr/>
        </p:nvSpPr>
        <p:spPr>
          <a:xfrm>
            <a:off x="399495" y="5613361"/>
            <a:ext cx="3075272" cy="168330"/>
          </a:xfrm>
          <a:prstGeom prst="rect">
            <a:avLst/>
          </a:prstGeom>
          <a:solidFill>
            <a:srgbClr val="D9D9D9"/>
          </a:solidFill>
          <a:ln w="952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80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775657B-55DF-D7F7-9251-91C3C6BB33BA}"/>
              </a:ext>
            </a:extLst>
          </p:cNvPr>
          <p:cNvSpPr txBox="1"/>
          <p:nvPr/>
        </p:nvSpPr>
        <p:spPr>
          <a:xfrm>
            <a:off x="312476" y="5548933"/>
            <a:ext cx="813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134DB83-E893-72EE-F981-D3F4899A214A}"/>
              </a:ext>
            </a:extLst>
          </p:cNvPr>
          <p:cNvSpPr/>
          <p:nvPr/>
        </p:nvSpPr>
        <p:spPr>
          <a:xfrm>
            <a:off x="1038495" y="5613360"/>
            <a:ext cx="1537635" cy="168330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8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170D051-C283-7038-D925-9529D441E885}"/>
              </a:ext>
            </a:extLst>
          </p:cNvPr>
          <p:cNvSpPr txBox="1"/>
          <p:nvPr/>
        </p:nvSpPr>
        <p:spPr>
          <a:xfrm>
            <a:off x="2671543" y="5551852"/>
            <a:ext cx="641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6E0DF9D-4674-5FD3-8E1B-6CF943E527F4}"/>
              </a:ext>
            </a:extLst>
          </p:cNvPr>
          <p:cNvSpPr txBox="1"/>
          <p:nvPr/>
        </p:nvSpPr>
        <p:spPr>
          <a:xfrm>
            <a:off x="1556730" y="5548933"/>
            <a:ext cx="557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85" descr="A colorful balls on a grid&#10;&#10;Description automatically generated">
            <a:extLst>
              <a:ext uri="{FF2B5EF4-FFF2-40B4-BE49-F238E27FC236}">
                <a16:creationId xmlns:a16="http://schemas.microsoft.com/office/drawing/2014/main" id="{F64547AC-4C73-9829-8E51-58A3A73EA8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4"/>
          <a:stretch/>
        </p:blipFill>
        <p:spPr>
          <a:xfrm>
            <a:off x="8511564" y="4462786"/>
            <a:ext cx="3600000" cy="1937506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FC678870-35F9-AA9C-BD4D-06703CFC3FF4}"/>
              </a:ext>
            </a:extLst>
          </p:cNvPr>
          <p:cNvGrpSpPr/>
          <p:nvPr/>
        </p:nvGrpSpPr>
        <p:grpSpPr>
          <a:xfrm>
            <a:off x="9851431" y="2110125"/>
            <a:ext cx="1077888" cy="1221607"/>
            <a:chOff x="4686924" y="1413378"/>
            <a:chExt cx="1080000" cy="12240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1FE0ED8-D293-D066-6C79-1FCEA450EDE7}"/>
                </a:ext>
              </a:extLst>
            </p:cNvPr>
            <p:cNvSpPr/>
            <p:nvPr/>
          </p:nvSpPr>
          <p:spPr>
            <a:xfrm>
              <a:off x="4686924" y="1413378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990C594-A5C9-0F0B-DCC9-7B3E35C58DCD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160147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239209F-492F-3E88-10EC-D30D88F2BC4F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242316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Arrow: Right 101">
              <a:extLst>
                <a:ext uri="{FF2B5EF4-FFF2-40B4-BE49-F238E27FC236}">
                  <a16:creationId xmlns:a16="http://schemas.microsoft.com/office/drawing/2014/main" id="{21118665-2317-5ECC-FE74-F963F5080891}"/>
                </a:ext>
              </a:extLst>
            </p:cNvPr>
            <p:cNvSpPr/>
            <p:nvPr/>
          </p:nvSpPr>
          <p:spPr>
            <a:xfrm rot="16200000">
              <a:off x="5005080" y="2073334"/>
              <a:ext cx="443689" cy="225468"/>
            </a:xfrm>
            <a:prstGeom prst="rightArrow">
              <a:avLst>
                <a:gd name="adj1" fmla="val 50000"/>
                <a:gd name="adj2" fmla="val 6634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7E75528-103B-92AE-4886-BF5D183D7A0D}"/>
              </a:ext>
            </a:extLst>
          </p:cNvPr>
          <p:cNvGrpSpPr/>
          <p:nvPr/>
        </p:nvGrpSpPr>
        <p:grpSpPr>
          <a:xfrm>
            <a:off x="9851431" y="4370025"/>
            <a:ext cx="1077888" cy="1221607"/>
            <a:chOff x="6167129" y="1413377"/>
            <a:chExt cx="1080000" cy="122400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838163D-7398-B1F5-EE62-5C9EC0285EF4}"/>
                </a:ext>
              </a:extLst>
            </p:cNvPr>
            <p:cNvSpPr/>
            <p:nvPr/>
          </p:nvSpPr>
          <p:spPr>
            <a:xfrm>
              <a:off x="6167129" y="1413377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40723E6-427D-B8A4-3C79-D91516AF1157}"/>
                </a:ext>
              </a:extLst>
            </p:cNvPr>
            <p:cNvCxnSpPr>
              <a:cxnSpLocks/>
            </p:cNvCxnSpPr>
            <p:nvPr/>
          </p:nvCxnSpPr>
          <p:spPr>
            <a:xfrm>
              <a:off x="637291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4A4B0BC-42EE-B038-4897-9B838D13BFEA}"/>
                </a:ext>
              </a:extLst>
            </p:cNvPr>
            <p:cNvCxnSpPr>
              <a:cxnSpLocks/>
            </p:cNvCxnSpPr>
            <p:nvPr/>
          </p:nvCxnSpPr>
          <p:spPr>
            <a:xfrm>
              <a:off x="648283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7273790-D38E-E20C-CDBC-EF4629E1BE0A}"/>
                </a:ext>
              </a:extLst>
            </p:cNvPr>
            <p:cNvCxnSpPr>
              <a:cxnSpLocks/>
            </p:cNvCxnSpPr>
            <p:nvPr/>
          </p:nvCxnSpPr>
          <p:spPr>
            <a:xfrm>
              <a:off x="660048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A97616-8074-9E2E-4631-985B0B79C1CD}"/>
                </a:ext>
              </a:extLst>
            </p:cNvPr>
            <p:cNvCxnSpPr>
              <a:cxnSpLocks/>
            </p:cNvCxnSpPr>
            <p:nvPr/>
          </p:nvCxnSpPr>
          <p:spPr>
            <a:xfrm>
              <a:off x="6715557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4A7E97E-237C-2CF3-E85B-90E36486D65B}"/>
                </a:ext>
              </a:extLst>
            </p:cNvPr>
            <p:cNvCxnSpPr>
              <a:cxnSpLocks/>
            </p:cNvCxnSpPr>
            <p:nvPr/>
          </p:nvCxnSpPr>
          <p:spPr>
            <a:xfrm>
              <a:off x="6833206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A3DF651-9981-8E5E-D726-B46532BBBAED}"/>
                </a:ext>
              </a:extLst>
            </p:cNvPr>
            <p:cNvCxnSpPr>
              <a:cxnSpLocks/>
            </p:cNvCxnSpPr>
            <p:nvPr/>
          </p:nvCxnSpPr>
          <p:spPr>
            <a:xfrm>
              <a:off x="7058201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02DA08D-32B3-A25C-BB83-7AD4BF3849D6}"/>
                </a:ext>
              </a:extLst>
            </p:cNvPr>
            <p:cNvCxnSpPr>
              <a:cxnSpLocks/>
            </p:cNvCxnSpPr>
            <p:nvPr/>
          </p:nvCxnSpPr>
          <p:spPr>
            <a:xfrm>
              <a:off x="695085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B081BD4-EBEC-399E-D8B6-39A8CFCE543D}"/>
                </a:ext>
              </a:extLst>
            </p:cNvPr>
            <p:cNvSpPr/>
            <p:nvPr/>
          </p:nvSpPr>
          <p:spPr>
            <a:xfrm>
              <a:off x="6333848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CE9D268-75F4-1125-DEDC-7C303F64BD7A}"/>
                </a:ext>
              </a:extLst>
            </p:cNvPr>
            <p:cNvSpPr/>
            <p:nvPr/>
          </p:nvSpPr>
          <p:spPr>
            <a:xfrm>
              <a:off x="6565103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51ABF23-7E21-DCA3-C953-5CD6342051BD}"/>
                </a:ext>
              </a:extLst>
            </p:cNvPr>
            <p:cNvSpPr/>
            <p:nvPr/>
          </p:nvSpPr>
          <p:spPr>
            <a:xfrm>
              <a:off x="6797870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1F8683D-4876-6DEA-D0AC-E3495C2C4C45}"/>
                </a:ext>
              </a:extLst>
            </p:cNvPr>
            <p:cNvSpPr/>
            <p:nvPr/>
          </p:nvSpPr>
          <p:spPr>
            <a:xfrm>
              <a:off x="7023479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C7585CF7-C670-569F-C3E0-93D6B4FB08FF}"/>
                </a:ext>
              </a:extLst>
            </p:cNvPr>
            <p:cNvSpPr/>
            <p:nvPr/>
          </p:nvSpPr>
          <p:spPr>
            <a:xfrm>
              <a:off x="6449170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1EE6220-5895-4AEB-16CF-7F3B34E7ADFF}"/>
                </a:ext>
              </a:extLst>
            </p:cNvPr>
            <p:cNvSpPr/>
            <p:nvPr/>
          </p:nvSpPr>
          <p:spPr>
            <a:xfrm>
              <a:off x="6680425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533BA8D-7A00-BADD-50F9-9A23062E6EFD}"/>
                </a:ext>
              </a:extLst>
            </p:cNvPr>
            <p:cNvSpPr/>
            <p:nvPr/>
          </p:nvSpPr>
          <p:spPr>
            <a:xfrm>
              <a:off x="6913192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9" name="Arrow: Right 118">
              <a:extLst>
                <a:ext uri="{FF2B5EF4-FFF2-40B4-BE49-F238E27FC236}">
                  <a16:creationId xmlns:a16="http://schemas.microsoft.com/office/drawing/2014/main" id="{C716FCBB-4D90-D60D-944B-07138A5AA5CF}"/>
                </a:ext>
              </a:extLst>
            </p:cNvPr>
            <p:cNvSpPr/>
            <p:nvPr/>
          </p:nvSpPr>
          <p:spPr>
            <a:xfrm>
              <a:off x="636965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0" name="Arrow: Right 119">
              <a:extLst>
                <a:ext uri="{FF2B5EF4-FFF2-40B4-BE49-F238E27FC236}">
                  <a16:creationId xmlns:a16="http://schemas.microsoft.com/office/drawing/2014/main" id="{4319F022-A618-D1E9-8F9D-5AB379E08C7D}"/>
                </a:ext>
              </a:extLst>
            </p:cNvPr>
            <p:cNvSpPr/>
            <p:nvPr/>
          </p:nvSpPr>
          <p:spPr>
            <a:xfrm>
              <a:off x="660722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1" name="Arrow: Right 120">
              <a:extLst>
                <a:ext uri="{FF2B5EF4-FFF2-40B4-BE49-F238E27FC236}">
                  <a16:creationId xmlns:a16="http://schemas.microsoft.com/office/drawing/2014/main" id="{924B6C91-727E-86FE-65D0-91D8569319F0}"/>
                </a:ext>
              </a:extLst>
            </p:cNvPr>
            <p:cNvSpPr/>
            <p:nvPr/>
          </p:nvSpPr>
          <p:spPr>
            <a:xfrm>
              <a:off x="684479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2" name="Arrow: Right 121">
              <a:extLst>
                <a:ext uri="{FF2B5EF4-FFF2-40B4-BE49-F238E27FC236}">
                  <a16:creationId xmlns:a16="http://schemas.microsoft.com/office/drawing/2014/main" id="{8C771405-07F4-9739-A54E-38300A85D987}"/>
                </a:ext>
              </a:extLst>
            </p:cNvPr>
            <p:cNvSpPr/>
            <p:nvPr/>
          </p:nvSpPr>
          <p:spPr>
            <a:xfrm rot="10800000">
              <a:off x="696358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3" name="Arrow: Right 122">
              <a:extLst>
                <a:ext uri="{FF2B5EF4-FFF2-40B4-BE49-F238E27FC236}">
                  <a16:creationId xmlns:a16="http://schemas.microsoft.com/office/drawing/2014/main" id="{9FE3677C-3A1A-2622-3382-4E29618E6ED8}"/>
                </a:ext>
              </a:extLst>
            </p:cNvPr>
            <p:cNvSpPr/>
            <p:nvPr/>
          </p:nvSpPr>
          <p:spPr>
            <a:xfrm rot="10800000">
              <a:off x="672601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4" name="Arrow: Right 123">
              <a:extLst>
                <a:ext uri="{FF2B5EF4-FFF2-40B4-BE49-F238E27FC236}">
                  <a16:creationId xmlns:a16="http://schemas.microsoft.com/office/drawing/2014/main" id="{F85E95D1-5FAE-425E-E2BB-D7164E66876A}"/>
                </a:ext>
              </a:extLst>
            </p:cNvPr>
            <p:cNvSpPr/>
            <p:nvPr/>
          </p:nvSpPr>
          <p:spPr>
            <a:xfrm rot="10800000">
              <a:off x="648844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5655B02-C1EE-E78A-2905-DC8EECCE26CF}"/>
              </a:ext>
            </a:extLst>
          </p:cNvPr>
          <p:cNvSpPr txBox="1"/>
          <p:nvPr/>
        </p:nvSpPr>
        <p:spPr>
          <a:xfrm>
            <a:off x="10097775" y="4311427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A091F0C-3A85-844E-FEED-2BD23FED7812}"/>
              </a:ext>
            </a:extLst>
          </p:cNvPr>
          <p:cNvSpPr txBox="1"/>
          <p:nvPr/>
        </p:nvSpPr>
        <p:spPr>
          <a:xfrm>
            <a:off x="10094725" y="2051526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236D41B-5771-199A-91F7-BA40075A3675}"/>
              </a:ext>
            </a:extLst>
          </p:cNvPr>
          <p:cNvSpPr txBox="1"/>
          <p:nvPr/>
        </p:nvSpPr>
        <p:spPr>
          <a:xfrm>
            <a:off x="10428492" y="3074765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6E61747-4D21-C3AA-3FBF-ACA9DC186C70}"/>
              </a:ext>
            </a:extLst>
          </p:cNvPr>
          <p:cNvSpPr txBox="1"/>
          <p:nvPr/>
        </p:nvSpPr>
        <p:spPr>
          <a:xfrm>
            <a:off x="10178050" y="534228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DFBFF5E-D2AE-EBB9-2725-56352D3FF8EA}"/>
              </a:ext>
            </a:extLst>
          </p:cNvPr>
          <p:cNvSpPr/>
          <p:nvPr/>
        </p:nvSpPr>
        <p:spPr>
          <a:xfrm>
            <a:off x="10094613" y="2299269"/>
            <a:ext cx="46863" cy="821086"/>
          </a:xfrm>
          <a:prstGeom prst="rect">
            <a:avLst/>
          </a:prstGeom>
          <a:noFill/>
          <a:ln w="28575">
            <a:solidFill>
              <a:srgbClr val="2A96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C63F424-078D-29B0-3741-737F8780E4C0}"/>
              </a:ext>
            </a:extLst>
          </p:cNvPr>
          <p:cNvSpPr/>
          <p:nvPr/>
        </p:nvSpPr>
        <p:spPr>
          <a:xfrm>
            <a:off x="10094446" y="3074765"/>
            <a:ext cx="4703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48B4FE4-8EF4-5E88-D2B1-569DC301CC4C}"/>
              </a:ext>
            </a:extLst>
          </p:cNvPr>
          <p:cNvSpPr/>
          <p:nvPr/>
        </p:nvSpPr>
        <p:spPr>
          <a:xfrm>
            <a:off x="10440207" y="5321608"/>
            <a:ext cx="9360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2" name="Arrow: U-Turn 131">
            <a:extLst>
              <a:ext uri="{FF2B5EF4-FFF2-40B4-BE49-F238E27FC236}">
                <a16:creationId xmlns:a16="http://schemas.microsoft.com/office/drawing/2014/main" id="{658442B4-C2A3-457A-31ED-5A7D385E3444}"/>
              </a:ext>
            </a:extLst>
          </p:cNvPr>
          <p:cNvSpPr/>
          <p:nvPr/>
        </p:nvSpPr>
        <p:spPr>
          <a:xfrm flipH="1">
            <a:off x="653280" y="5216507"/>
            <a:ext cx="2428248" cy="386810"/>
          </a:xfrm>
          <a:prstGeom prst="uturnArrow">
            <a:avLst>
              <a:gd name="adj1" fmla="val 4473"/>
              <a:gd name="adj2" fmla="val 14737"/>
              <a:gd name="adj3" fmla="val 18586"/>
              <a:gd name="adj4" fmla="val 51447"/>
              <a:gd name="adj5" fmla="val 9937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E54605-0776-0A3C-4DC2-CBBD83133C06}"/>
              </a:ext>
            </a:extLst>
          </p:cNvPr>
          <p:cNvSpPr/>
          <p:nvPr/>
        </p:nvSpPr>
        <p:spPr>
          <a:xfrm>
            <a:off x="-59152" y="-144375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56A91-EDE7-F54F-51D0-DD4D2B1DCC63}"/>
              </a:ext>
            </a:extLst>
          </p:cNvPr>
          <p:cNvSpPr txBox="1"/>
          <p:nvPr/>
        </p:nvSpPr>
        <p:spPr>
          <a:xfrm>
            <a:off x="2718728" y="3082226"/>
            <a:ext cx="6681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How do we move forward?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25" grpId="1"/>
      <p:bldP spid="126" grpId="1"/>
      <p:bldP spid="127" grpId="1"/>
      <p:bldP spid="128" grpId="1"/>
      <p:bldP spid="129" grpId="1" animBg="1"/>
      <p:bldP spid="130" grpId="1" animBg="1"/>
      <p:bldP spid="131" grpId="1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42EBC-22D1-006E-63BA-6AEF8AA87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07FA9-25DB-6129-4AB1-734DBE484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79F8A9-E874-A72B-90BD-27A01960AE04}"/>
              </a:ext>
            </a:extLst>
          </p:cNvPr>
          <p:cNvGrpSpPr/>
          <p:nvPr/>
        </p:nvGrpSpPr>
        <p:grpSpPr>
          <a:xfrm>
            <a:off x="1009562" y="2634794"/>
            <a:ext cx="1959251" cy="1721373"/>
            <a:chOff x="1959679" y="-573932"/>
            <a:chExt cx="7805714" cy="6858000"/>
          </a:xfrm>
        </p:grpSpPr>
        <p:pic>
          <p:nvPicPr>
            <p:cNvPr id="5" name="Picture 4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FE913C55-BD4E-1551-5FCA-32E7B88B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10" name="Picture 9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1CE031EC-646F-554E-A441-5F8303914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5D6F19-5343-68A9-87D6-6551D2272630}"/>
              </a:ext>
            </a:extLst>
          </p:cNvPr>
          <p:cNvGrpSpPr/>
          <p:nvPr/>
        </p:nvGrpSpPr>
        <p:grpSpPr>
          <a:xfrm>
            <a:off x="1873548" y="4251369"/>
            <a:ext cx="1024761" cy="308000"/>
            <a:chOff x="3079380" y="2646794"/>
            <a:chExt cx="529419" cy="285751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C75DFD-8D6C-0717-5D6D-40E160366B66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A5C2D7-6341-5D2E-D078-6971A696805F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308D2F6-31E2-021A-7D71-CE041BDCFB38}"/>
              </a:ext>
            </a:extLst>
          </p:cNvPr>
          <p:cNvSpPr txBox="1"/>
          <p:nvPr/>
        </p:nvSpPr>
        <p:spPr>
          <a:xfrm>
            <a:off x="1052767" y="1750669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B391C3D-B5D8-8337-20AA-8AC673BE0B49}"/>
              </a:ext>
            </a:extLst>
          </p:cNvPr>
          <p:cNvSpPr/>
          <p:nvPr/>
        </p:nvSpPr>
        <p:spPr>
          <a:xfrm>
            <a:off x="810567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1" name="Picture 30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FCECBDDA-B04A-AF3F-80D0-DCE97AE76E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2202858"/>
            <a:ext cx="1909174" cy="1347158"/>
          </a:xfrm>
          <a:prstGeom prst="rect">
            <a:avLst/>
          </a:prstGeom>
        </p:spPr>
      </p:pic>
      <p:pic>
        <p:nvPicPr>
          <p:cNvPr id="32" name="Picture 31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9256CAAF-4FEE-B9AC-828D-5A541CB7A0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8" y="3492632"/>
            <a:ext cx="1909174" cy="134715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40425D-4E22-BC85-D15C-2CE1B4B08740}"/>
              </a:ext>
            </a:extLst>
          </p:cNvPr>
          <p:cNvCxnSpPr>
            <a:cxnSpLocks/>
          </p:cNvCxnSpPr>
          <p:nvPr/>
        </p:nvCxnSpPr>
        <p:spPr>
          <a:xfrm>
            <a:off x="4720993" y="3404818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89AE30A-7172-2BC9-7490-408515DF48D0}"/>
              </a:ext>
            </a:extLst>
          </p:cNvPr>
          <p:cNvSpPr txBox="1"/>
          <p:nvPr/>
        </p:nvSpPr>
        <p:spPr>
          <a:xfrm>
            <a:off x="3863943" y="175066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E10CBF-35D2-59A0-A8E3-28E01B66944D}"/>
              </a:ext>
            </a:extLst>
          </p:cNvPr>
          <p:cNvSpPr/>
          <p:nvPr/>
        </p:nvSpPr>
        <p:spPr>
          <a:xfrm>
            <a:off x="3549698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62A0BF4-EB81-EA0E-9319-137D6F806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43" y="2672531"/>
            <a:ext cx="1598073" cy="1635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265619-E3E7-1DAE-1094-88D480496BB2}"/>
              </a:ext>
            </a:extLst>
          </p:cNvPr>
          <p:cNvSpPr txBox="1"/>
          <p:nvPr/>
        </p:nvSpPr>
        <p:spPr>
          <a:xfrm>
            <a:off x="6831233" y="1750669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Cell-level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imaging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7A32294-BA6B-9689-9FDA-28FAC8007C31}"/>
              </a:ext>
            </a:extLst>
          </p:cNvPr>
          <p:cNvSpPr/>
          <p:nvPr/>
        </p:nvSpPr>
        <p:spPr>
          <a:xfrm>
            <a:off x="6288829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9" name="Picture 38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EAE5F48B-9479-4B23-28E1-A58BC2F563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11238" b="2840"/>
          <a:stretch/>
        </p:blipFill>
        <p:spPr>
          <a:xfrm>
            <a:off x="9210103" y="2585030"/>
            <a:ext cx="1981916" cy="1885801"/>
          </a:xfrm>
          <a:prstGeom prst="rect">
            <a:avLst/>
          </a:prstGeom>
          <a:ln w="381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4FB378F-59DC-2D4E-0816-A8C9C9ABF277}"/>
              </a:ext>
            </a:extLst>
          </p:cNvPr>
          <p:cNvGrpSpPr/>
          <p:nvPr/>
        </p:nvGrpSpPr>
        <p:grpSpPr>
          <a:xfrm>
            <a:off x="10320808" y="4512851"/>
            <a:ext cx="785793" cy="307993"/>
            <a:chOff x="3079378" y="2646794"/>
            <a:chExt cx="529419" cy="285744"/>
          </a:xfrm>
          <a:noFill/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6C6D61-54D2-FBE1-A54D-E1DB65965892}"/>
                </a:ext>
              </a:extLst>
            </p:cNvPr>
            <p:cNvSpPr txBox="1"/>
            <p:nvPr/>
          </p:nvSpPr>
          <p:spPr>
            <a:xfrm>
              <a:off x="3079378" y="2646994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B5EE4CF-4E1D-DEA5-7F5F-A0D1C7CB645E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178B795-EEB5-93A9-9FDA-E07A41497EA9}"/>
              </a:ext>
            </a:extLst>
          </p:cNvPr>
          <p:cNvSpPr txBox="1"/>
          <p:nvPr/>
        </p:nvSpPr>
        <p:spPr>
          <a:xfrm>
            <a:off x="9226415" y="175066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Additive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C1B198D-592A-31D1-4F46-D91307097643}"/>
              </a:ext>
            </a:extLst>
          </p:cNvPr>
          <p:cNvSpPr/>
          <p:nvPr/>
        </p:nvSpPr>
        <p:spPr>
          <a:xfrm>
            <a:off x="9027961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9F0C6C-8D90-CF2D-F96B-005D3DA7D957}"/>
              </a:ext>
            </a:extLst>
          </p:cNvPr>
          <p:cNvSpPr txBox="1"/>
          <p:nvPr/>
        </p:nvSpPr>
        <p:spPr>
          <a:xfrm>
            <a:off x="915255" y="4922446"/>
            <a:ext cx="215956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extraction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 simulations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analysis</a:t>
            </a:r>
            <a:endParaRPr lang="en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AF93CB-DD0C-0B85-E458-7FC56FA0BDA6}"/>
              </a:ext>
            </a:extLst>
          </p:cNvPr>
          <p:cNvSpPr txBox="1"/>
          <p:nvPr/>
        </p:nvSpPr>
        <p:spPr>
          <a:xfrm>
            <a:off x="3728989" y="492244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design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Pore-level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Self-evolving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A8A44F-EBE2-E64A-4619-F2E0A6E7074C}"/>
              </a:ext>
            </a:extLst>
          </p:cNvPr>
          <p:cNvSpPr txBox="1"/>
          <p:nvPr/>
        </p:nvSpPr>
        <p:spPr>
          <a:xfrm>
            <a:off x="6320646" y="4922446"/>
            <a:ext cx="228780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radiography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chemistries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49C7D4-9D28-2DF9-828B-0A2F8BB04C1C}"/>
              </a:ext>
            </a:extLst>
          </p:cNvPr>
          <p:cNvSpPr txBox="1"/>
          <p:nvPr/>
        </p:nvSpPr>
        <p:spPr>
          <a:xfrm>
            <a:off x="9159752" y="4922446"/>
            <a:ext cx="208262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freedom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electrodes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1649E8-FF1E-E970-47E2-345DB5916010}"/>
              </a:ext>
            </a:extLst>
          </p:cNvPr>
          <p:cNvSpPr/>
          <p:nvPr/>
        </p:nvSpPr>
        <p:spPr>
          <a:xfrm>
            <a:off x="727896" y="1470533"/>
            <a:ext cx="8176164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6179F1E-D668-E2CA-176E-13BA016EE5A0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design of porous electrodes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CC993-BD71-046A-55F6-EBB32BCDC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36C8D-10E1-FCFB-8EE6-85134759DD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Van der Heijden, M. et al., Adv. Mater. </a:t>
            </a:r>
            <a:r>
              <a:rPr lang="nl-NL" dirty="0" err="1"/>
              <a:t>Technol</a:t>
            </a:r>
            <a:r>
              <a:rPr lang="nl-NL" dirty="0"/>
              <a:t>., 8 (18), 2300611 (2023)</a:t>
            </a:r>
          </a:p>
          <a:p>
            <a:r>
              <a:rPr lang="nl-NL" dirty="0"/>
              <a:t>Van der Heijden, M. et al., </a:t>
            </a:r>
            <a:r>
              <a:rPr lang="nl-NL" i="1" dirty="0"/>
              <a:t>in </a:t>
            </a:r>
            <a:r>
              <a:rPr lang="nl-NL" i="1" dirty="0" err="1"/>
              <a:t>preparation</a:t>
            </a:r>
            <a:endParaRPr lang="nl-NL" dirty="0"/>
          </a:p>
          <a:p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7A5441-76F6-98BA-C84F-416BC3D42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Next step - 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Additive manufacturing of porous electrodes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F5701-F56B-1DB3-3050-A1E2018263BF}"/>
              </a:ext>
            </a:extLst>
          </p:cNvPr>
          <p:cNvSpPr txBox="1"/>
          <p:nvPr/>
        </p:nvSpPr>
        <p:spPr>
          <a:xfrm>
            <a:off x="7809828" y="1288402"/>
            <a:ext cx="311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 designs - TPMS</a:t>
            </a:r>
            <a:endParaRPr lang="en-NL" sz="18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B80A38-8D48-401D-9414-B05FC6033252}"/>
              </a:ext>
            </a:extLst>
          </p:cNvPr>
          <p:cNvGrpSpPr/>
          <p:nvPr/>
        </p:nvGrpSpPr>
        <p:grpSpPr>
          <a:xfrm>
            <a:off x="951646" y="1507683"/>
            <a:ext cx="1229360" cy="689089"/>
            <a:chOff x="3822589" y="826562"/>
            <a:chExt cx="3217455" cy="180347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A50C63-6DCA-B24B-0E78-4C0686F7E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9" t="31527" r="21855" b="43886"/>
            <a:stretch/>
          </p:blipFill>
          <p:spPr>
            <a:xfrm>
              <a:off x="4000500" y="943880"/>
              <a:ext cx="2811463" cy="16861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827813-1F38-D0A9-11D3-DEFBDBFEAAC7}"/>
                </a:ext>
              </a:extLst>
            </p:cNvPr>
            <p:cNvSpPr/>
            <p:nvPr/>
          </p:nvSpPr>
          <p:spPr>
            <a:xfrm rot="20548396">
              <a:off x="6572833" y="826562"/>
              <a:ext cx="467211" cy="169698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E943D2-A222-75CC-E1E2-37822BAACE6E}"/>
                </a:ext>
              </a:extLst>
            </p:cNvPr>
            <p:cNvSpPr/>
            <p:nvPr/>
          </p:nvSpPr>
          <p:spPr>
            <a:xfrm rot="231861">
              <a:off x="3822589" y="867453"/>
              <a:ext cx="229630" cy="154912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5CDC95-FEB5-1973-C6EF-14DE0FAC0F97}"/>
              </a:ext>
            </a:extLst>
          </p:cNvPr>
          <p:cNvGrpSpPr/>
          <p:nvPr/>
        </p:nvGrpSpPr>
        <p:grpSpPr>
          <a:xfrm>
            <a:off x="1225044" y="3618933"/>
            <a:ext cx="697286" cy="467069"/>
            <a:chOff x="4682149" y="2908938"/>
            <a:chExt cx="1824924" cy="12224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18F0E8-CDE1-7397-C74D-776E53BE4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9" t="28967" r="35822" b="53996"/>
            <a:stretch/>
          </p:blipFill>
          <p:spPr>
            <a:xfrm>
              <a:off x="4737099" y="2962276"/>
              <a:ext cx="1660528" cy="116840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1888CE-8A31-D0C6-FAEB-5FC4DB14837E}"/>
                </a:ext>
              </a:extLst>
            </p:cNvPr>
            <p:cNvSpPr/>
            <p:nvPr/>
          </p:nvSpPr>
          <p:spPr>
            <a:xfrm rot="21194287">
              <a:off x="6335374" y="2941193"/>
              <a:ext cx="171699" cy="116548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724362-78BA-DB31-A731-FF91C4E4B03C}"/>
                </a:ext>
              </a:extLst>
            </p:cNvPr>
            <p:cNvSpPr/>
            <p:nvPr/>
          </p:nvSpPr>
          <p:spPr>
            <a:xfrm rot="20890118">
              <a:off x="6269208" y="2930234"/>
              <a:ext cx="171699" cy="3658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5C742-7158-87ED-DFF9-54BFCBDAA90A}"/>
                </a:ext>
              </a:extLst>
            </p:cNvPr>
            <p:cNvSpPr/>
            <p:nvPr/>
          </p:nvSpPr>
          <p:spPr>
            <a:xfrm rot="291876">
              <a:off x="4685665" y="2934396"/>
              <a:ext cx="61059" cy="57368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8DC60F-46D7-D862-57B5-6984389953E1}"/>
                </a:ext>
              </a:extLst>
            </p:cNvPr>
            <p:cNvSpPr/>
            <p:nvPr/>
          </p:nvSpPr>
          <p:spPr>
            <a:xfrm rot="21438580">
              <a:off x="4694716" y="3677283"/>
              <a:ext cx="45719" cy="45405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24B6C1-6186-90BF-921F-BFF0C5BAEC4C}"/>
                </a:ext>
              </a:extLst>
            </p:cNvPr>
            <p:cNvSpPr/>
            <p:nvPr/>
          </p:nvSpPr>
          <p:spPr>
            <a:xfrm rot="120000">
              <a:off x="5448647" y="2928058"/>
              <a:ext cx="785333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0F394-C384-F35B-41BD-6D4FBB2E2592}"/>
                </a:ext>
              </a:extLst>
            </p:cNvPr>
            <p:cNvSpPr/>
            <p:nvPr/>
          </p:nvSpPr>
          <p:spPr>
            <a:xfrm rot="60000">
              <a:off x="4682149" y="2908938"/>
              <a:ext cx="1020299" cy="62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7467A4-F238-451F-4640-27CD41DF0C01}"/>
              </a:ext>
            </a:extLst>
          </p:cNvPr>
          <p:cNvGrpSpPr/>
          <p:nvPr/>
        </p:nvGrpSpPr>
        <p:grpSpPr>
          <a:xfrm>
            <a:off x="995516" y="2562488"/>
            <a:ext cx="1149405" cy="701233"/>
            <a:chOff x="2466777" y="855362"/>
            <a:chExt cx="3008199" cy="18352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E41D21D-A363-9F5D-70A6-B18C4EAE2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8" t="26805" r="30650" b="48608"/>
            <a:stretch/>
          </p:blipFill>
          <p:spPr>
            <a:xfrm>
              <a:off x="2536825" y="968148"/>
              <a:ext cx="2717800" cy="168615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BDF8AA-A98F-6530-4152-D0F0E9E9A365}"/>
                </a:ext>
              </a:extLst>
            </p:cNvPr>
            <p:cNvSpPr/>
            <p:nvPr/>
          </p:nvSpPr>
          <p:spPr>
            <a:xfrm rot="-60000">
              <a:off x="3359061" y="2644896"/>
              <a:ext cx="1962488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808E46-3849-FF6B-3245-8751AC1C0B16}"/>
                </a:ext>
              </a:extLst>
            </p:cNvPr>
            <p:cNvSpPr/>
            <p:nvPr/>
          </p:nvSpPr>
          <p:spPr>
            <a:xfrm rot="4461918">
              <a:off x="4399093" y="1503098"/>
              <a:ext cx="1723620" cy="4281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7392E28-CCF2-F251-C71E-01BED37C8586}"/>
                </a:ext>
              </a:extLst>
            </p:cNvPr>
            <p:cNvSpPr/>
            <p:nvPr/>
          </p:nvSpPr>
          <p:spPr>
            <a:xfrm rot="16420505">
              <a:off x="1788840" y="1605987"/>
              <a:ext cx="1468374" cy="1125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B7FC76-6B85-374F-0D22-B8F9E310AE71}"/>
                </a:ext>
              </a:extLst>
            </p:cNvPr>
            <p:cNvSpPr/>
            <p:nvPr/>
          </p:nvSpPr>
          <p:spPr>
            <a:xfrm rot="60000">
              <a:off x="2656644" y="912746"/>
              <a:ext cx="2194359" cy="7009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727350-ADDF-8C57-0B41-D058B1A98502}"/>
              </a:ext>
            </a:extLst>
          </p:cNvPr>
          <p:cNvCxnSpPr>
            <a:cxnSpLocks/>
          </p:cNvCxnSpPr>
          <p:nvPr/>
        </p:nvCxnSpPr>
        <p:spPr>
          <a:xfrm>
            <a:off x="1531665" y="2265877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0B8AAA-4693-3E75-179F-97FAC1E6213C}"/>
              </a:ext>
            </a:extLst>
          </p:cNvPr>
          <p:cNvGrpSpPr/>
          <p:nvPr/>
        </p:nvGrpSpPr>
        <p:grpSpPr>
          <a:xfrm>
            <a:off x="927928" y="2240477"/>
            <a:ext cx="518091" cy="276999"/>
            <a:chOff x="2868811" y="2630368"/>
            <a:chExt cx="986799" cy="527599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1D030B-BB37-6726-2A2D-9ED54CEE4430}"/>
                </a:ext>
              </a:extLst>
            </p:cNvPr>
            <p:cNvSpPr txBox="1"/>
            <p:nvPr/>
          </p:nvSpPr>
          <p:spPr>
            <a:xfrm>
              <a:off x="2868811" y="2630368"/>
              <a:ext cx="986799" cy="5275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1 c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86B6255-6FAF-9B1E-86A8-39680A9F0634}"/>
                </a:ext>
              </a:extLst>
            </p:cNvPr>
            <p:cNvCxnSpPr>
              <a:cxnSpLocks/>
            </p:cNvCxnSpPr>
            <p:nvPr/>
          </p:nvCxnSpPr>
          <p:spPr>
            <a:xfrm>
              <a:off x="3020991" y="2630368"/>
              <a:ext cx="678166" cy="0"/>
            </a:xfrm>
            <a:prstGeom prst="line">
              <a:avLst/>
            </a:prstGeom>
            <a:grpFill/>
            <a:ln w="349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61326C-D938-5010-D90D-6A545353B764}"/>
              </a:ext>
            </a:extLst>
          </p:cNvPr>
          <p:cNvCxnSpPr>
            <a:cxnSpLocks/>
          </p:cNvCxnSpPr>
          <p:nvPr/>
        </p:nvCxnSpPr>
        <p:spPr>
          <a:xfrm>
            <a:off x="1531665" y="3291476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FB3D38-9590-B093-9050-5BB4706DC80A}"/>
              </a:ext>
            </a:extLst>
          </p:cNvPr>
          <p:cNvCxnSpPr>
            <a:cxnSpLocks/>
          </p:cNvCxnSpPr>
          <p:nvPr/>
        </p:nvCxnSpPr>
        <p:spPr>
          <a:xfrm>
            <a:off x="1531665" y="4163379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A17358-58A7-F389-0C6A-BA78DC61351E}"/>
              </a:ext>
            </a:extLst>
          </p:cNvPr>
          <p:cNvSpPr txBox="1"/>
          <p:nvPr/>
        </p:nvSpPr>
        <p:spPr>
          <a:xfrm>
            <a:off x="1576849" y="221822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Oxidation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DA19DE-DD4E-72D5-5485-639CA30D8C1A}"/>
              </a:ext>
            </a:extLst>
          </p:cNvPr>
          <p:cNvSpPr txBox="1"/>
          <p:nvPr/>
        </p:nvSpPr>
        <p:spPr>
          <a:xfrm>
            <a:off x="1551547" y="3266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Carbonization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559E32-CF77-5457-680A-1A6D2D46B934}"/>
              </a:ext>
            </a:extLst>
          </p:cNvPr>
          <p:cNvSpPr txBox="1"/>
          <p:nvPr/>
        </p:nvSpPr>
        <p:spPr>
          <a:xfrm>
            <a:off x="1545378" y="413920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Flow cell testing</a:t>
            </a:r>
            <a:endParaRPr lang="en-NL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A250C8-CEEE-9E08-1F45-26601E145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89" y="4527401"/>
            <a:ext cx="1610775" cy="13790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5E3FB5-6E74-7702-DC84-D83A6581A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478" y="4141521"/>
            <a:ext cx="2816788" cy="21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8BD69D6-C782-E845-1083-1907568D4D6E}"/>
              </a:ext>
            </a:extLst>
          </p:cNvPr>
          <p:cNvSpPr txBox="1"/>
          <p:nvPr/>
        </p:nvSpPr>
        <p:spPr>
          <a:xfrm>
            <a:off x="2981456" y="1282176"/>
            <a:ext cx="434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Pillar design impacts mass transport</a:t>
            </a:r>
            <a:endParaRPr lang="en-NL" sz="18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35914B-6701-0812-E0E6-3EF1B4FA4456}"/>
              </a:ext>
            </a:extLst>
          </p:cNvPr>
          <p:cNvGrpSpPr/>
          <p:nvPr/>
        </p:nvGrpSpPr>
        <p:grpSpPr>
          <a:xfrm>
            <a:off x="3543789" y="1600359"/>
            <a:ext cx="3278621" cy="2536501"/>
            <a:chOff x="740448" y="1248628"/>
            <a:chExt cx="4764698" cy="3686209"/>
          </a:xfrm>
        </p:grpSpPr>
        <p:pic>
          <p:nvPicPr>
            <p:cNvPr id="38" name="Afbeelding 23" descr="Afbeelding met afstands-, donker&#10;&#10;Automatisch gegenereerde beschrijving">
              <a:extLst>
                <a:ext uri="{FF2B5EF4-FFF2-40B4-BE49-F238E27FC236}">
                  <a16:creationId xmlns:a16="http://schemas.microsoft.com/office/drawing/2014/main" id="{009B0C38-11B0-C269-303A-C42BCA69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9" t="20118" r="28272" b="18112"/>
            <a:stretch/>
          </p:blipFill>
          <p:spPr>
            <a:xfrm>
              <a:off x="910897" y="3681659"/>
              <a:ext cx="1548973" cy="125317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9" name="Afbeelding 6">
              <a:extLst>
                <a:ext uri="{FF2B5EF4-FFF2-40B4-BE49-F238E27FC236}">
                  <a16:creationId xmlns:a16="http://schemas.microsoft.com/office/drawing/2014/main" id="{088FC5FA-FE49-6EB9-C3BC-2C6888666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877" t="3082" r="7229" b="10404"/>
            <a:stretch/>
          </p:blipFill>
          <p:spPr>
            <a:xfrm>
              <a:off x="2502959" y="4250515"/>
              <a:ext cx="630888" cy="67814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F1D0E0-066C-8F14-9738-6CD5B443D7DC}"/>
                </a:ext>
              </a:extLst>
            </p:cNvPr>
            <p:cNvSpPr txBox="1"/>
            <p:nvPr/>
          </p:nvSpPr>
          <p:spPr>
            <a:xfrm>
              <a:off x="1102919" y="3243741"/>
              <a:ext cx="1583237" cy="489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7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Cylinder</a:t>
              </a:r>
              <a:endParaRPr lang="en-NL" sz="1400" b="1" dirty="0">
                <a:solidFill>
                  <a:srgbClr val="FF7D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4C05DF2-FCDC-3FD0-40C3-7119EE479101}"/>
                </a:ext>
              </a:extLst>
            </p:cNvPr>
            <p:cNvSpPr/>
            <p:nvPr/>
          </p:nvSpPr>
          <p:spPr>
            <a:xfrm>
              <a:off x="1051147" y="3389652"/>
              <a:ext cx="181510" cy="18151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pic>
          <p:nvPicPr>
            <p:cNvPr id="42" name="Afbeelding 15">
              <a:extLst>
                <a:ext uri="{FF2B5EF4-FFF2-40B4-BE49-F238E27FC236}">
                  <a16:creationId xmlns:a16="http://schemas.microsoft.com/office/drawing/2014/main" id="{2FE7FEF8-A2CB-6578-2B82-15FD13D25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6" t="14898" r="30529" b="25184"/>
            <a:stretch/>
          </p:blipFill>
          <p:spPr>
            <a:xfrm>
              <a:off x="910896" y="1688027"/>
              <a:ext cx="1548972" cy="125317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43" name="Afbeelding 13">
              <a:extLst>
                <a:ext uri="{FF2B5EF4-FFF2-40B4-BE49-F238E27FC236}">
                  <a16:creationId xmlns:a16="http://schemas.microsoft.com/office/drawing/2014/main" id="{EEB999D2-C62E-C419-E708-A5878011D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91" t="4205" r="11119" b="7380"/>
            <a:stretch/>
          </p:blipFill>
          <p:spPr>
            <a:xfrm>
              <a:off x="2502959" y="2256406"/>
              <a:ext cx="630888" cy="67908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00CDAD-3BF4-DA2D-EFAC-7B81622BCD0D}"/>
                </a:ext>
              </a:extLst>
            </p:cNvPr>
            <p:cNvSpPr txBox="1"/>
            <p:nvPr/>
          </p:nvSpPr>
          <p:spPr>
            <a:xfrm>
              <a:off x="1184584" y="1248628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Square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520AAF-8C67-8936-4AD1-D7C013B2731F}"/>
                </a:ext>
              </a:extLst>
            </p:cNvPr>
            <p:cNvSpPr/>
            <p:nvPr/>
          </p:nvSpPr>
          <p:spPr>
            <a:xfrm>
              <a:off x="1152510" y="1391886"/>
              <a:ext cx="181511" cy="1815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pic>
          <p:nvPicPr>
            <p:cNvPr id="46" name="Afbeelding 17" descr="Afbeelding met transport&#10;&#10;Automatisch gegenereerde beschrijving">
              <a:extLst>
                <a:ext uri="{FF2B5EF4-FFF2-40B4-BE49-F238E27FC236}">
                  <a16:creationId xmlns:a16="http://schemas.microsoft.com/office/drawing/2014/main" id="{5936BB98-958B-6E41-1F8E-FB6514078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2" t="15938" r="27467" b="17926"/>
            <a:stretch/>
          </p:blipFill>
          <p:spPr>
            <a:xfrm>
              <a:off x="3285753" y="1688027"/>
              <a:ext cx="1548971" cy="1253175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7" name="Afbeelding 19">
              <a:extLst>
                <a:ext uri="{FF2B5EF4-FFF2-40B4-BE49-F238E27FC236}">
                  <a16:creationId xmlns:a16="http://schemas.microsoft.com/office/drawing/2014/main" id="{942464A7-5279-22BC-6153-8623AC495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8" t="24573" r="31759" b="23547"/>
            <a:stretch/>
          </p:blipFill>
          <p:spPr>
            <a:xfrm>
              <a:off x="4874258" y="2256405"/>
              <a:ext cx="630888" cy="67908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420984-61D8-D6EC-4C26-867421EA3015}"/>
                </a:ext>
              </a:extLst>
            </p:cNvPr>
            <p:cNvSpPr txBox="1"/>
            <p:nvPr/>
          </p:nvSpPr>
          <p:spPr>
            <a:xfrm>
              <a:off x="3519003" y="1248630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</a:t>
              </a:r>
              <a:endParaRPr lang="en-NL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69129B1B-7B85-261C-57A3-6AB0CE87BF43}"/>
                </a:ext>
              </a:extLst>
            </p:cNvPr>
            <p:cNvSpPr/>
            <p:nvPr/>
          </p:nvSpPr>
          <p:spPr>
            <a:xfrm>
              <a:off x="3481319" y="1394414"/>
              <a:ext cx="181511" cy="181511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pic>
          <p:nvPicPr>
            <p:cNvPr id="50" name="Afbeelding 7">
              <a:extLst>
                <a:ext uri="{FF2B5EF4-FFF2-40B4-BE49-F238E27FC236}">
                  <a16:creationId xmlns:a16="http://schemas.microsoft.com/office/drawing/2014/main" id="{434CBDCC-18A5-24C1-6824-86086E8A9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4751" b="5942"/>
            <a:stretch/>
          </p:blipFill>
          <p:spPr>
            <a:xfrm>
              <a:off x="3285754" y="3681659"/>
              <a:ext cx="1548970" cy="1253178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51" name="Afbeelding 10">
              <a:extLst>
                <a:ext uri="{FF2B5EF4-FFF2-40B4-BE49-F238E27FC236}">
                  <a16:creationId xmlns:a16="http://schemas.microsoft.com/office/drawing/2014/main" id="{F96F51F7-9173-6409-6415-28F15D4C3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073" t="8105" r="29716" b="2785"/>
            <a:stretch/>
          </p:blipFill>
          <p:spPr>
            <a:xfrm>
              <a:off x="4874258" y="4249567"/>
              <a:ext cx="630888" cy="679089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E4F1744-C9F7-6ECA-16A3-6E2353F98752}"/>
                </a:ext>
              </a:extLst>
            </p:cNvPr>
            <p:cNvSpPr txBox="1"/>
            <p:nvPr/>
          </p:nvSpPr>
          <p:spPr>
            <a:xfrm>
              <a:off x="3528388" y="3243743"/>
              <a:ext cx="1400048" cy="48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Helix</a:t>
              </a:r>
              <a:endParaRPr lang="en-NL" sz="1400" b="1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7327C4C9-C7DA-2698-FDC0-902FEA974EED}"/>
                </a:ext>
              </a:extLst>
            </p:cNvPr>
            <p:cNvSpPr/>
            <p:nvPr/>
          </p:nvSpPr>
          <p:spPr>
            <a:xfrm>
              <a:off x="3630228" y="3389178"/>
              <a:ext cx="181510" cy="181511"/>
            </a:xfrm>
            <a:prstGeom prst="diamond">
              <a:avLst/>
            </a:prstGeom>
            <a:solidFill>
              <a:schemeClr val="bg1"/>
            </a:solidFill>
            <a:ln w="381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C87A171-1FFC-C486-5790-1B4071DC7C34}"/>
                </a:ext>
              </a:extLst>
            </p:cNvPr>
            <p:cNvSpPr txBox="1"/>
            <p:nvPr/>
          </p:nvSpPr>
          <p:spPr>
            <a:xfrm>
              <a:off x="740448" y="2958071"/>
              <a:ext cx="839246" cy="409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m</a:t>
              </a:r>
              <a:r>
                <a:rPr lang="en-US" sz="105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0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15F2706-362A-97E8-F59C-E40CBE338070}"/>
                </a:ext>
              </a:extLst>
            </p:cNvPr>
            <p:cNvCxnSpPr>
              <a:cxnSpLocks/>
            </p:cNvCxnSpPr>
            <p:nvPr/>
          </p:nvCxnSpPr>
          <p:spPr>
            <a:xfrm>
              <a:off x="912183" y="3014250"/>
              <a:ext cx="492671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565B96-FAC8-204D-4E35-350D21A0DA85}"/>
              </a:ext>
            </a:extLst>
          </p:cNvPr>
          <p:cNvGrpSpPr/>
          <p:nvPr/>
        </p:nvGrpSpPr>
        <p:grpSpPr>
          <a:xfrm>
            <a:off x="7718522" y="1576106"/>
            <a:ext cx="3242631" cy="2587274"/>
            <a:chOff x="7577699" y="1701366"/>
            <a:chExt cx="3813843" cy="3043039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48A5F68-ED49-9761-776C-F65CB456AEFD}"/>
                </a:ext>
              </a:extLst>
            </p:cNvPr>
            <p:cNvCxnSpPr>
              <a:cxnSpLocks/>
            </p:cNvCxnSpPr>
            <p:nvPr/>
          </p:nvCxnSpPr>
          <p:spPr>
            <a:xfrm>
              <a:off x="8532719" y="4137136"/>
              <a:ext cx="216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99FD7A0-091B-F331-B206-D31440A9596D}"/>
                </a:ext>
              </a:extLst>
            </p:cNvPr>
            <p:cNvGrpSpPr/>
            <p:nvPr/>
          </p:nvGrpSpPr>
          <p:grpSpPr>
            <a:xfrm>
              <a:off x="7577699" y="1701366"/>
              <a:ext cx="3813843" cy="3043039"/>
              <a:chOff x="7577696" y="1701366"/>
              <a:chExt cx="3813846" cy="304303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82D76D9-6658-7566-48A3-1FEDC80DD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28" t="9943" r="13420" b="1"/>
              <a:stretch/>
            </p:blipFill>
            <p:spPr>
              <a:xfrm>
                <a:off x="10304059" y="2023296"/>
                <a:ext cx="1087483" cy="1162785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5289A309-0B4A-1D82-89B0-2E41E3B13A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70" t="8590" r="13343"/>
              <a:stretch/>
            </p:blipFill>
            <p:spPr>
              <a:xfrm>
                <a:off x="9063031" y="3564153"/>
                <a:ext cx="1096222" cy="1180252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FE4044F-6C32-262F-4830-6F17338420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81" t="10643" r="17102" b="2103"/>
              <a:stretch/>
            </p:blipFill>
            <p:spPr>
              <a:xfrm>
                <a:off x="9094947" y="2038433"/>
                <a:ext cx="1019911" cy="1126589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BF83EA3F-ACAE-F472-0D55-F0558D131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93" t="10466" r="15379" b="921"/>
              <a:stretch/>
            </p:blipFill>
            <p:spPr>
              <a:xfrm>
                <a:off x="10313105" y="3579259"/>
                <a:ext cx="1065856" cy="1144133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FBD379A-A95F-1A86-82A9-44D573BFFF58}"/>
                  </a:ext>
                </a:extLst>
              </p:cNvPr>
              <p:cNvSpPr txBox="1"/>
              <p:nvPr/>
            </p:nvSpPr>
            <p:spPr>
              <a:xfrm>
                <a:off x="8969442" y="3242171"/>
                <a:ext cx="1187684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Primitive</a:t>
                </a:r>
                <a:endParaRPr lang="en-NL" sz="14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24FCE05-5052-6220-813E-5DC09029D0BD}"/>
                  </a:ext>
                </a:extLst>
              </p:cNvPr>
              <p:cNvSpPr txBox="1"/>
              <p:nvPr/>
            </p:nvSpPr>
            <p:spPr>
              <a:xfrm>
                <a:off x="9025637" y="1701366"/>
                <a:ext cx="96338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Gyroid</a:t>
                </a:r>
                <a:endParaRPr lang="en-NL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1D24863-B06E-7FAA-2883-5725F53B8508}"/>
                  </a:ext>
                </a:extLst>
              </p:cNvPr>
              <p:cNvSpPr txBox="1"/>
              <p:nvPr/>
            </p:nvSpPr>
            <p:spPr>
              <a:xfrm>
                <a:off x="10249412" y="1701367"/>
                <a:ext cx="96338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IWP</a:t>
                </a:r>
                <a:endParaRPr lang="en-NL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52AFABB-B511-32E1-1414-4AA3F656AE15}"/>
                  </a:ext>
                </a:extLst>
              </p:cNvPr>
              <p:cNvSpPr txBox="1"/>
              <p:nvPr/>
            </p:nvSpPr>
            <p:spPr>
              <a:xfrm>
                <a:off x="10255869" y="3242172"/>
                <a:ext cx="113567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8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Diamond</a:t>
                </a:r>
                <a:endParaRPr lang="en-NL" sz="1400" b="1" dirty="0">
                  <a:solidFill>
                    <a:srgbClr val="FF8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4C000B1-20CE-6271-5805-DBA50E21D912}"/>
                  </a:ext>
                </a:extLst>
              </p:cNvPr>
              <p:cNvSpPr txBox="1"/>
              <p:nvPr/>
            </p:nvSpPr>
            <p:spPr>
              <a:xfrm>
                <a:off x="8384224" y="4098479"/>
                <a:ext cx="52129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</a:t>
                </a:r>
                <a:r>
                  <a:rPr lang="en-US" sz="105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05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CD59D84-CDEC-A464-B7D2-89C019D8FA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7" t="8955" r="14495"/>
              <a:stretch/>
            </p:blipFill>
            <p:spPr>
              <a:xfrm>
                <a:off x="7842380" y="2946183"/>
                <a:ext cx="1089436" cy="1177204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6B47FAD-C283-3DA7-B243-75C183E85B76}"/>
                  </a:ext>
                </a:extLst>
              </p:cNvPr>
              <p:cNvSpPr txBox="1"/>
              <p:nvPr/>
            </p:nvSpPr>
            <p:spPr>
              <a:xfrm>
                <a:off x="7577696" y="2397388"/>
                <a:ext cx="1494469" cy="615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Cubic</a:t>
                </a:r>
              </a:p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lattice</a:t>
                </a:r>
              </a:p>
            </p:txBody>
          </p:sp>
        </p:grpSp>
      </p:grpSp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7DCFC383-F1A0-F89E-44DE-0E5724C98B7C}"/>
              </a:ext>
            </a:extLst>
          </p:cNvPr>
          <p:cNvSpPr txBox="1">
            <a:spLocks/>
          </p:cNvSpPr>
          <p:nvPr/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NL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en-GB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4123EA1-7725-75C3-C72B-99A8E0635E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60043" y="4193646"/>
            <a:ext cx="2849814" cy="21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6AAE3-4E30-4339-B613-CA41D4A3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7D3EC2-0A17-49D7-B47D-D238596C5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163" y="1415054"/>
            <a:ext cx="4614355" cy="54347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0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sz="2000" b="1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/>
              <a:t>Contact: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m.v.d.heijden@tue.nl</a:t>
            </a:r>
            <a:endParaRPr lang="en-US" sz="20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maximeheijden@outlook.nl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000" u="sng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u="sng" dirty="0">
                <a:latin typeface="Arial" charset="0"/>
                <a:ea typeface="Arial" charset="0"/>
                <a:cs typeface="Arial" charset="0"/>
              </a:rPr>
              <a:t>https://maximevdheijden.github.io/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NL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7D9B20-2D5B-4FEB-B95B-FB71F5796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52" y="2407300"/>
            <a:ext cx="1094028" cy="177154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7D525C8-D773-9710-43D3-D1F68CF21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24" y="5070414"/>
            <a:ext cx="3938390" cy="1449611"/>
          </a:xfrm>
          <a:prstGeom prst="rect">
            <a:avLst/>
          </a:prstGeom>
        </p:spPr>
      </p:pic>
      <p:pic>
        <p:nvPicPr>
          <p:cNvPr id="2050" name="Picture 2" descr="European Research Council (ERC)">
            <a:extLst>
              <a:ext uri="{FF2B5EF4-FFF2-40B4-BE49-F238E27FC236}">
                <a16:creationId xmlns:a16="http://schemas.microsoft.com/office/drawing/2014/main" id="{D123FA9F-01AD-E930-1E7C-88FF7DDA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61" y="2407300"/>
            <a:ext cx="3374157" cy="18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C218C97-8346-700B-0ECF-3677D24E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Acknowledgments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endParaRPr lang="en-NL" dirty="0"/>
          </a:p>
        </p:txBody>
      </p:sp>
      <p:pic>
        <p:nvPicPr>
          <p:cNvPr id="2" name="Picture 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79B05F6-9F2A-13C6-55AE-FD001A433D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4590" r="9325" b="21880"/>
          <a:stretch/>
        </p:blipFill>
        <p:spPr>
          <a:xfrm>
            <a:off x="4712224" y="1691019"/>
            <a:ext cx="7233613" cy="27886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5F45546-A227-0548-C2C7-B10475C6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547" y="302140"/>
            <a:ext cx="3115795" cy="8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392C8A-08A1-14FE-B94A-653AD00A4D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13" y="4980953"/>
            <a:ext cx="4061662" cy="1628533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9D33265-9550-1A50-C7DB-44016E0AECAC}"/>
              </a:ext>
            </a:extLst>
          </p:cNvPr>
          <p:cNvSpPr txBox="1">
            <a:spLocks/>
          </p:cNvSpPr>
          <p:nvPr/>
        </p:nvSpPr>
        <p:spPr>
          <a:xfrm>
            <a:off x="241658" y="875394"/>
            <a:ext cx="4470566" cy="1412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Gabor Szendrei, Victor de Haas, Rik van Gorp, Jeff Gostick, Mohammad Amin Sadeghi, Mojtaba Barzegari, and Antoni Forner-Cuenca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40925-4F11-BC0F-6493-AAD04802BD88}"/>
              </a:ext>
            </a:extLst>
          </p:cNvPr>
          <p:cNvSpPr txBox="1"/>
          <p:nvPr/>
        </p:nvSpPr>
        <p:spPr>
          <a:xfrm>
            <a:off x="5145149" y="4685082"/>
            <a:ext cx="7233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cs typeface="Arial" charset="0"/>
              </a:rPr>
              <a:t>    Till December 31</a:t>
            </a:r>
            <a:r>
              <a:rPr lang="en-US" sz="2000" baseline="30000" dirty="0">
                <a:latin typeface="Arial" charset="0"/>
                <a:cs typeface="Arial" charset="0"/>
              </a:rPr>
              <a:t>st</a:t>
            </a:r>
            <a:r>
              <a:rPr lang="en-US" sz="2000" dirty="0">
                <a:latin typeface="Arial" charset="0"/>
                <a:cs typeface="Arial" charset="0"/>
              </a:rPr>
              <a:t>:		    Starting January 2025: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21968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E4101E-500D-6D3E-5FE4-FCFBC1EE36E0}"/>
              </a:ext>
            </a:extLst>
          </p:cNvPr>
          <p:cNvGrpSpPr/>
          <p:nvPr/>
        </p:nvGrpSpPr>
        <p:grpSpPr>
          <a:xfrm>
            <a:off x="394322" y="1723316"/>
            <a:ext cx="6148076" cy="3878791"/>
            <a:chOff x="230100" y="1728626"/>
            <a:chExt cx="6148076" cy="38787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A936F3-CA6B-23D8-EF02-36D68D415F7C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5AB7DDD-04E6-59AD-1DEA-15C521E015E0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AC6A540-06D2-9C08-95B0-1995DD387774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4402069-C66D-4B86-73D7-EA757C0DD4DB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F771A32-2C2F-642D-4F70-F989845C8F5D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Arrow: Curved Right 81">
                <a:extLst>
                  <a:ext uri="{FF2B5EF4-FFF2-40B4-BE49-F238E27FC236}">
                    <a16:creationId xmlns:a16="http://schemas.microsoft.com/office/drawing/2014/main" id="{16C713F4-BFF5-BE79-3CF9-66A9104E1675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Arrow: Curved Right 82">
                <a:extLst>
                  <a:ext uri="{FF2B5EF4-FFF2-40B4-BE49-F238E27FC236}">
                    <a16:creationId xmlns:a16="http://schemas.microsoft.com/office/drawing/2014/main" id="{67D4D0DD-99C8-42D6-4EF9-96AD09EAD0D5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92289DE-CAA1-77B9-50AD-A7CD209583A3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62119A6-E739-2B5E-2611-9D622C88FA51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A3DD73-181F-9CF4-A952-FDBFCC5F26DA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D78FE8F-7952-8982-E8D0-61873129F96A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0D1CB4-1B2F-54C0-BBCE-B5890D7AA22C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0F9BAA-5CE8-2AF3-CC34-D0202CCEAE41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A5AD0D8-8F3C-0E37-5D1E-F98BF94DDC35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6F9E98C-6427-565E-95E7-9186BE650298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FA083A4-2F45-9DDD-6B60-807CA04B05B9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FA2178D-48FA-ED40-4326-05EAE4E1057B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B3935E2-C253-BF03-A0D4-ED67FD63F77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99C015-14C2-A7CF-951C-6AC737E36D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00A147-A3D6-E4AB-C3C1-63D3621180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1D59C4A-8E53-9BAC-E809-B58E533C16CD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72A81B-776C-B8A0-922A-CB1033B7AF0B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937354-7F7E-8993-AA0B-757F46EB6B8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249EC60-D2AC-D38B-73DD-CFCBC5C5917A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E951BE0-6158-B8B2-9B47-16E5087F34DF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09DDC8-68E1-299F-ECEE-FA135B94CD3C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8ACE172A-87BC-7D34-E4F4-88B4DA12AF61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F6F3629-E60B-B674-EB2D-4531E4C98E20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0A0D6C12-BE57-BA70-5C94-0C5550AD1649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56E9FC0-9927-C53D-93D2-F58666EE40AF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B5BD787-7022-F434-F3F6-E88DEAE2C15D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4D8C518-0519-AE0D-2F94-5603151D0678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EC8A87F-E1DC-CE80-334B-9E8C37037448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4D3E516-8AED-2B92-0EE6-27176C4DAADE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744A147-7D7A-006C-CC13-85CEA6503F0C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46" name="Cylinder 45">
                  <a:extLst>
                    <a:ext uri="{FF2B5EF4-FFF2-40B4-BE49-F238E27FC236}">
                      <a16:creationId xmlns:a16="http://schemas.microsoft.com/office/drawing/2014/main" id="{7BA1381C-8430-3BC2-8648-6D4A50060CAA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Cylinder 48">
                  <a:extLst>
                    <a:ext uri="{FF2B5EF4-FFF2-40B4-BE49-F238E27FC236}">
                      <a16:creationId xmlns:a16="http://schemas.microsoft.com/office/drawing/2014/main" id="{C88CA67A-06BC-F010-3529-46E1DCA3431B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B312DA5-9689-3DD9-2006-2AC0C30D3248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43" name="Cylinder 42">
                  <a:extLst>
                    <a:ext uri="{FF2B5EF4-FFF2-40B4-BE49-F238E27FC236}">
                      <a16:creationId xmlns:a16="http://schemas.microsoft.com/office/drawing/2014/main" id="{41A72BE8-12B9-4541-33AA-E9AE9F78507D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Cylinder 43">
                  <a:extLst>
                    <a:ext uri="{FF2B5EF4-FFF2-40B4-BE49-F238E27FC236}">
                      <a16:creationId xmlns:a16="http://schemas.microsoft.com/office/drawing/2014/main" id="{635BE022-779F-6388-61CB-09BCD13061F9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AE7BE2-62F1-7B63-C301-FD46646DD89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1F3A658-AD22-F610-6802-5E872BB46CF7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0C28B8-2D18-8245-5456-51543155FF47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34" name="Connector: Elbow 33">
                <a:extLst>
                  <a:ext uri="{FF2B5EF4-FFF2-40B4-BE49-F238E27FC236}">
                    <a16:creationId xmlns:a16="http://schemas.microsoft.com/office/drawing/2014/main" id="{0FABCD42-5E32-AFFC-89E2-4DB127746F36}"/>
                  </a:ext>
                </a:extLst>
              </p:cNvPr>
              <p:cNvCxnSpPr>
                <a:stCxn id="71" idx="0"/>
                <a:endCxn id="43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or: Elbow 34">
                <a:extLst>
                  <a:ext uri="{FF2B5EF4-FFF2-40B4-BE49-F238E27FC236}">
                    <a16:creationId xmlns:a16="http://schemas.microsoft.com/office/drawing/2014/main" id="{1EFFF17B-AE8C-987F-C018-4A2BF35A9166}"/>
                  </a:ext>
                </a:extLst>
              </p:cNvPr>
              <p:cNvCxnSpPr>
                <a:cxnSpLocks/>
                <a:stCxn id="43" idx="3"/>
                <a:endCxn id="71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or: Elbow 35">
                <a:extLst>
                  <a:ext uri="{FF2B5EF4-FFF2-40B4-BE49-F238E27FC236}">
                    <a16:creationId xmlns:a16="http://schemas.microsoft.com/office/drawing/2014/main" id="{2F93C246-EE42-E2FA-30D7-A4BC2EABEE5A}"/>
                  </a:ext>
                </a:extLst>
              </p:cNvPr>
              <p:cNvCxnSpPr>
                <a:cxnSpLocks/>
                <a:stCxn id="79" idx="0"/>
                <a:endCxn id="46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A30912E0-F9DF-0890-9DD2-1C53C3E77A45}"/>
                  </a:ext>
                </a:extLst>
              </p:cNvPr>
              <p:cNvCxnSpPr>
                <a:cxnSpLocks/>
                <a:stCxn id="46" idx="3"/>
                <a:endCxn id="79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4C06D8-838B-F6A5-F824-C1E868B6FCE4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80BD0B9-CACB-20FF-D6DD-C931A09B84E1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851074-99F4-050F-FD1F-F6544FC3A527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B9AEC0-F984-F868-0CB7-1C6BD1B90E82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A7417A3-0D19-CACC-3092-712255E8EC2D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8FC7824-9284-3FE7-E317-DF8EA4E8B8E3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50B91AE-0B93-C80A-7965-60320E565E3C}"/>
              </a:ext>
            </a:extLst>
          </p:cNvPr>
          <p:cNvGrpSpPr/>
          <p:nvPr/>
        </p:nvGrpSpPr>
        <p:grpSpPr>
          <a:xfrm>
            <a:off x="7014633" y="3707365"/>
            <a:ext cx="2397868" cy="2087835"/>
            <a:chOff x="9355434" y="2330573"/>
            <a:chExt cx="2621198" cy="2282289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D9F80F7-3177-CB6D-3EB1-8028FCF9A0AC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255F081-98F5-CDF2-2A2F-8C03D860DC80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DF138085-4FED-3D96-75D2-731386EAA1E3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955B1FDF-0737-6FC2-1333-D4D90E3167FE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C6427492-A95B-D047-4723-7906260EC6EA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A40352B2-C47B-5359-27E5-8BF3DC0732F8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EC7D106D-0AB2-B4C8-0256-00DD9D733A18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492C7574-BBDE-DFCC-6687-63E16233D7C2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68F94112-34B0-982A-F6CA-A23EA38080AE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B79E2D86-40A9-BECE-3BE9-8F5778913B0F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7" name="Arrow: Curved Left 226">
                <a:extLst>
                  <a:ext uri="{FF2B5EF4-FFF2-40B4-BE49-F238E27FC236}">
                    <a16:creationId xmlns:a16="http://schemas.microsoft.com/office/drawing/2014/main" id="{F1CB6340-6432-EFA7-34AF-B1A85CAD3B80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C81919"/>
              </a:solidFill>
              <a:ln w="381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FAE8B0AE-5DFE-4884-AE9B-D8F4E69A27C1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A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(n-1)+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A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n+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+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81919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0B80C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e</a:t>
                </a:r>
                <a:r>
                  <a:rPr kumimoji="0" lang="en-US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20B80C"/>
                    </a:solidFill>
                    <a:effectLst/>
                    <a:uLnTx/>
                    <a:uFillTx/>
                    <a:latin typeface="Arial"/>
                    <a:cs typeface="Times New Roman" panose="02020603050405020304" pitchFamily="18" charset="0"/>
                  </a:rPr>
                  <a:t>-</a:t>
                </a:r>
                <a:endParaRPr kumimoji="0" lang="en-NL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20B80C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9" name="Arrow: Curved Left 228">
                <a:extLst>
                  <a:ext uri="{FF2B5EF4-FFF2-40B4-BE49-F238E27FC236}">
                    <a16:creationId xmlns:a16="http://schemas.microsoft.com/office/drawing/2014/main" id="{3BE97CFD-782A-D830-D174-01AD02DF6EFF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26AD4CAC-4132-FD10-AFD0-09782856DDBA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EE1D554E-402A-CCD3-DDC6-5B4699F1877A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10D19155-571B-B01B-CBF5-A6AB9ACD4187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1789FF9A-252B-161A-1B90-80359B0E186F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7D4F2FCD-41A3-2F28-E02C-9DC0F8C98990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AC2E2AE4-3407-8F3B-D9BE-1C7B5EC63873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3944786B-9A03-8235-1468-C6EE0C801D48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D3239175-CFCE-2868-AFBB-28FF3F079842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C8F2C837-C14A-D858-8C30-1D24EDBFA794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D7BD90D1-FD3B-DEA6-82E8-475E4287F4F7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5E4B63D7-0DF9-133C-BBFB-1A305B88361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2936258-AC8C-0A5E-DC38-D59F046E50B8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ysClr val="window" lastClr="FFFFFF"/>
              </a:solidFill>
              <a:ln w="1270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E5563F0C-5807-B607-C325-873F2BE630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81919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19" name="Straight Arrow Connector 218">
                <a:extLst>
                  <a:ext uri="{FF2B5EF4-FFF2-40B4-BE49-F238E27FC236}">
                    <a16:creationId xmlns:a16="http://schemas.microsoft.com/office/drawing/2014/main" id="{EEB1AFD7-9ADD-512C-8C0F-53EB50B2F0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81919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05832FE-D28C-EC48-CCDB-78E1F334DA63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1A66E991-1873-9C1C-2C80-833C2D4E695F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rgbClr val="C81919"/>
              </a:solidFill>
              <a:ln w="12700" cap="flat" cmpd="sng" algn="ctr">
                <a:solidFill>
                  <a:srgbClr val="C8191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solidFill>
                      <a:srgbClr val="C81919"/>
                    </a:solidFill>
                  </a:ln>
                  <a:solidFill>
                    <a:srgbClr val="C8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A5E17533-6503-D52C-A192-99B2B031ECBF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AC96E9FA-9899-C0AD-5443-83F1D8F3757F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id="{2D6231F6-061C-DA72-2F24-01ECD4933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36562639-A34A-5887-AA12-E5BC4231E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6258AAA0-5B1D-6A57-C93C-AD0B0C099123}"/>
              </a:ext>
            </a:extLst>
          </p:cNvPr>
          <p:cNvGrpSpPr/>
          <p:nvPr/>
        </p:nvGrpSpPr>
        <p:grpSpPr>
          <a:xfrm>
            <a:off x="3709498" y="1900451"/>
            <a:ext cx="8225330" cy="4121366"/>
            <a:chOff x="3559170" y="2495383"/>
            <a:chExt cx="8991408" cy="4505218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2A90061-3A2B-EF53-C597-B056BD7FF094}"/>
                </a:ext>
              </a:extLst>
            </p:cNvPr>
            <p:cNvSpPr/>
            <p:nvPr/>
          </p:nvSpPr>
          <p:spPr>
            <a:xfrm>
              <a:off x="7067691" y="2495383"/>
              <a:ext cx="5482887" cy="4505218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4DE16E5-2600-ED0C-0CAD-8957CC677B36}"/>
                </a:ext>
              </a:extLst>
            </p:cNvPr>
            <p:cNvSpPr/>
            <p:nvPr/>
          </p:nvSpPr>
          <p:spPr>
            <a:xfrm>
              <a:off x="3559170" y="3198332"/>
              <a:ext cx="1349980" cy="2325621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4EB6BD6A-09A3-BDE5-133C-40FCAC1A3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9150" y="2495383"/>
              <a:ext cx="2158541" cy="702949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B4425DFC-93CE-DC2B-3C54-21E7DCEB5451}"/>
                </a:ext>
              </a:extLst>
            </p:cNvPr>
            <p:cNvCxnSpPr>
              <a:cxnSpLocks/>
            </p:cNvCxnSpPr>
            <p:nvPr/>
          </p:nvCxnSpPr>
          <p:spPr>
            <a:xfrm>
              <a:off x="4909150" y="5523953"/>
              <a:ext cx="2156576" cy="147664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E8CC67BF-DAEA-146D-0DFF-10A589821685}"/>
              </a:ext>
            </a:extLst>
          </p:cNvPr>
          <p:cNvGrpSpPr/>
          <p:nvPr/>
        </p:nvGrpSpPr>
        <p:grpSpPr>
          <a:xfrm>
            <a:off x="6977125" y="1988752"/>
            <a:ext cx="1483921" cy="1525917"/>
            <a:chOff x="7205252" y="4830308"/>
            <a:chExt cx="1483921" cy="1525917"/>
          </a:xfrm>
        </p:grpSpPr>
        <p:pic>
          <p:nvPicPr>
            <p:cNvPr id="255" name="Picture 254" descr="A square black and white object&#10;&#10;Description automatically generated">
              <a:extLst>
                <a:ext uri="{FF2B5EF4-FFF2-40B4-BE49-F238E27FC236}">
                  <a16:creationId xmlns:a16="http://schemas.microsoft.com/office/drawing/2014/main" id="{A9B61F02-D6DB-0908-B230-3A8C953AA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6" t="21511" r="12884" b="10516"/>
            <a:stretch/>
          </p:blipFill>
          <p:spPr>
            <a:xfrm>
              <a:off x="7205252" y="4830308"/>
              <a:ext cx="1482802" cy="1278898"/>
            </a:xfrm>
            <a:prstGeom prst="rect">
              <a:avLst/>
            </a:prstGeom>
          </p:spPr>
        </p:pic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2C413A64-59CF-A2BD-0917-D4F51925023A}"/>
                </a:ext>
              </a:extLst>
            </p:cNvPr>
            <p:cNvGrpSpPr/>
            <p:nvPr/>
          </p:nvGrpSpPr>
          <p:grpSpPr>
            <a:xfrm>
              <a:off x="8079768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EC4D5F8-7F90-2FE7-60A8-2A29CA471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3E9434C0-03E1-287F-1DB5-DA2EAC6F45AA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BF5E7A77-FA72-83F6-3EA8-500D7BCA21A4}"/>
              </a:ext>
            </a:extLst>
          </p:cNvPr>
          <p:cNvGrpSpPr/>
          <p:nvPr/>
        </p:nvGrpSpPr>
        <p:grpSpPr>
          <a:xfrm>
            <a:off x="8724753" y="1994651"/>
            <a:ext cx="1389145" cy="1520018"/>
            <a:chOff x="9647293" y="4836207"/>
            <a:chExt cx="1389145" cy="1520018"/>
          </a:xfrm>
        </p:grpSpPr>
        <p:pic>
          <p:nvPicPr>
            <p:cNvPr id="260" name="Picture 259" descr="A black and white square with a textured surface&#10;&#10;Description automatically generated">
              <a:extLst>
                <a:ext uri="{FF2B5EF4-FFF2-40B4-BE49-F238E27FC236}">
                  <a16:creationId xmlns:a16="http://schemas.microsoft.com/office/drawing/2014/main" id="{9F01F708-4308-217E-1FF0-A2BCB7B0A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t="14862" r="11037" b="10874"/>
            <a:stretch/>
          </p:blipFill>
          <p:spPr>
            <a:xfrm>
              <a:off x="9647293" y="4836207"/>
              <a:ext cx="1389145" cy="1278899"/>
            </a:xfrm>
            <a:prstGeom prst="rect">
              <a:avLst/>
            </a:prstGeom>
          </p:spPr>
        </p:pic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EC21CDE-5538-4935-1C78-F0DF4763EDC9}"/>
                </a:ext>
              </a:extLst>
            </p:cNvPr>
            <p:cNvGrpSpPr/>
            <p:nvPr/>
          </p:nvGrpSpPr>
          <p:grpSpPr>
            <a:xfrm>
              <a:off x="10395099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B0FED4FB-4EA7-1C2B-E84F-DC90D6C08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294D7FDE-E7D0-ABD2-ED67-CD828E6EA38E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3D7DA1D-B48E-209A-0ECD-7243C98E102C}"/>
              </a:ext>
            </a:extLst>
          </p:cNvPr>
          <p:cNvGrpSpPr/>
          <p:nvPr/>
        </p:nvGrpSpPr>
        <p:grpSpPr>
          <a:xfrm>
            <a:off x="10378724" y="1997080"/>
            <a:ext cx="1367679" cy="1517589"/>
            <a:chOff x="11915281" y="4838636"/>
            <a:chExt cx="1367679" cy="1517589"/>
          </a:xfrm>
        </p:grpSpPr>
        <p:pic>
          <p:nvPicPr>
            <p:cNvPr id="265" name="Picture 264" descr="A grey square with black lines&#10;&#10;Description automatically generated">
              <a:extLst>
                <a:ext uri="{FF2B5EF4-FFF2-40B4-BE49-F238E27FC236}">
                  <a16:creationId xmlns:a16="http://schemas.microsoft.com/office/drawing/2014/main" id="{D5F724FE-DDE1-8DE2-EAD5-C6154F602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13712" r="15624" b="14618"/>
            <a:stretch/>
          </p:blipFill>
          <p:spPr>
            <a:xfrm>
              <a:off x="11915281" y="4838636"/>
              <a:ext cx="1367679" cy="1215858"/>
            </a:xfrm>
            <a:prstGeom prst="rect">
              <a:avLst/>
            </a:prstGeom>
          </p:spPr>
        </p:pic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53A67F-A89F-9879-E663-4DB666204A96}"/>
                </a:ext>
              </a:extLst>
            </p:cNvPr>
            <p:cNvGrpSpPr/>
            <p:nvPr/>
          </p:nvGrpSpPr>
          <p:grpSpPr>
            <a:xfrm>
              <a:off x="12673555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B1CEE298-4D51-A4CC-21E0-D402190AF4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F9285D1C-A980-4184-568C-D704B6B163D4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9" name="TextBox 268">
            <a:extLst>
              <a:ext uri="{FF2B5EF4-FFF2-40B4-BE49-F238E27FC236}">
                <a16:creationId xmlns:a16="http://schemas.microsoft.com/office/drawing/2014/main" id="{A8B8F35E-8617-39E2-C4EA-5620D80C105D}"/>
              </a:ext>
            </a:extLst>
          </p:cNvPr>
          <p:cNvSpPr txBox="1"/>
          <p:nvPr/>
        </p:nvSpPr>
        <p:spPr>
          <a:xfrm>
            <a:off x="9753531" y="3791866"/>
            <a:ext cx="1915909" cy="2118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Key properties: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Surface area</a:t>
            </a: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Permeability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Mass transport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Conductivity 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79E4E5AC-BFD2-08C4-8B46-8B8F4EF42338}"/>
              </a:ext>
            </a:extLst>
          </p:cNvPr>
          <p:cNvSpPr txBox="1"/>
          <p:nvPr/>
        </p:nvSpPr>
        <p:spPr>
          <a:xfrm>
            <a:off x="8205196" y="1423917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Porous electrodes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4F33901-9840-1D6B-8AC1-8B415842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Urgent need for renewable technologies and energy storage at a large scale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need tailored electrode microstructures for redox flow batteries</a:t>
            </a:r>
          </a:p>
        </p:txBody>
      </p:sp>
    </p:spTree>
    <p:extLst>
      <p:ext uri="{BB962C8B-B14F-4D97-AF65-F5344CB8AC3E}">
        <p14:creationId xmlns:p14="http://schemas.microsoft.com/office/powerpoint/2010/main" val="22959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Encyclopedia of Energy Storage</a:t>
            </a:r>
            <a:r>
              <a:rPr lang="en-US" dirty="0"/>
              <a:t>, Elsevier, 480-499 (2022)</a:t>
            </a:r>
          </a:p>
          <a:p>
            <a:endParaRPr lang="en-GB" dirty="0"/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9CD34592-5952-4D29-AAAD-E76FE24C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7"/>
          <a:stretch/>
        </p:blipFill>
        <p:spPr>
          <a:xfrm>
            <a:off x="7812851" y="3227594"/>
            <a:ext cx="3670080" cy="2726973"/>
          </a:xfrm>
          <a:prstGeom prst="rect">
            <a:avLst/>
          </a:prstGeom>
        </p:spPr>
      </p:pic>
      <p:sp>
        <p:nvSpPr>
          <p:cNvPr id="240" name="Text Placeholder 4">
            <a:extLst>
              <a:ext uri="{FF2B5EF4-FFF2-40B4-BE49-F238E27FC236}">
                <a16:creationId xmlns:a16="http://schemas.microsoft.com/office/drawing/2014/main" id="{E006ADE9-AEEA-41D1-8899-B6C61F18BB8F}"/>
              </a:ext>
            </a:extLst>
          </p:cNvPr>
          <p:cNvSpPr txBox="1">
            <a:spLocks/>
          </p:cNvSpPr>
          <p:nvPr/>
        </p:nvSpPr>
        <p:spPr>
          <a:xfrm>
            <a:off x="4558350" y="1822836"/>
            <a:ext cx="5317508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Current generation not optimized, affecting three major losses: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F37803E-E735-4067-9108-B229A679AD6C}"/>
              </a:ext>
            </a:extLst>
          </p:cNvPr>
          <p:cNvSpPr txBox="1"/>
          <p:nvPr/>
        </p:nvSpPr>
        <p:spPr>
          <a:xfrm>
            <a:off x="4598106" y="3183779"/>
            <a:ext cx="3619820" cy="11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8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36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losses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952BA1-A908-470B-9B7A-6791869FADBA}"/>
              </a:ext>
            </a:extLst>
          </p:cNvPr>
          <p:cNvSpPr txBox="1">
            <a:spLocks/>
          </p:cNvSpPr>
          <p:nvPr/>
        </p:nvSpPr>
        <p:spPr>
          <a:xfrm>
            <a:off x="811214" y="187200"/>
            <a:ext cx="10568300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NL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D037AA-B32B-47E5-8F91-61B16EAF83FD}"/>
              </a:ext>
            </a:extLst>
          </p:cNvPr>
          <p:cNvGrpSpPr/>
          <p:nvPr/>
        </p:nvGrpSpPr>
        <p:grpSpPr>
          <a:xfrm>
            <a:off x="895699" y="1313589"/>
            <a:ext cx="2425858" cy="4915316"/>
            <a:chOff x="916228" y="1004731"/>
            <a:chExt cx="2507967" cy="5081687"/>
          </a:xfrm>
        </p:grpSpPr>
        <p:pic>
          <p:nvPicPr>
            <p:cNvPr id="17" name="Picture 16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6CF160FD-06E7-42F0-9D4C-C4FFF4F0F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Picture 17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15F558DD-DA6C-4F49-A6E6-14E238901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12E569-1828-48F7-8F78-BED8B26BE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BC9877-F66F-4DEB-BA77-1FF69B8A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591F01-B933-411A-AFC7-07F27D8808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575E51-D671-44D4-BBA3-BD1A01958BC3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lang="en-NL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B01207-4A36-400C-8347-7B470D766B51}"/>
              </a:ext>
            </a:extLst>
          </p:cNvPr>
          <p:cNvSpPr txBox="1"/>
          <p:nvPr/>
        </p:nvSpPr>
        <p:spPr>
          <a:xfrm>
            <a:off x="3490825" y="3170536"/>
            <a:ext cx="269477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NL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r>
              <a:rPr lang="en-US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↑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Electrochemical performance</a:t>
            </a:r>
            <a:endParaRPr lang="en-NL" dirty="0">
              <a:solidFill>
                <a:srgbClr val="2A962A"/>
              </a:solidFill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3A5941-106E-415A-B71C-55A56CB645D6}"/>
              </a:ext>
            </a:extLst>
          </p:cNvPr>
          <p:cNvGrpSpPr/>
          <p:nvPr/>
        </p:nvGrpSpPr>
        <p:grpSpPr>
          <a:xfrm>
            <a:off x="1946020" y="6365663"/>
            <a:ext cx="785793" cy="307777"/>
            <a:chOff x="2961764" y="2646794"/>
            <a:chExt cx="785793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8C9339-9A8C-4AC1-B3AB-8E04A790C2C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6208C0-2A27-461B-84E1-F8C9B96050D3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7E411F5-2269-A3DF-60BD-7C9EA9DC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Urgent need for renewable technologies and energy storage at a large scale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Engineering porous materials for electrochemical devices</a:t>
            </a:r>
          </a:p>
        </p:txBody>
      </p:sp>
    </p:spTree>
    <p:extLst>
      <p:ext uri="{BB962C8B-B14F-4D97-AF65-F5344CB8AC3E}">
        <p14:creationId xmlns:p14="http://schemas.microsoft.com/office/powerpoint/2010/main" val="16084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24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FF5CF5-2834-788D-552A-610BF329D6BB}"/>
              </a:ext>
            </a:extLst>
          </p:cNvPr>
          <p:cNvGrpSpPr/>
          <p:nvPr/>
        </p:nvGrpSpPr>
        <p:grpSpPr>
          <a:xfrm>
            <a:off x="1009562" y="2634794"/>
            <a:ext cx="1959251" cy="1721373"/>
            <a:chOff x="1959679" y="-573932"/>
            <a:chExt cx="7805714" cy="6858000"/>
          </a:xfrm>
        </p:grpSpPr>
        <p:pic>
          <p:nvPicPr>
            <p:cNvPr id="5" name="Picture 4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D70B6AB2-0322-558D-24E2-7FCA5A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10" name="Picture 9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E1ED4CC0-3C52-F102-6518-A904E2F56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A1BBFB-54D9-4398-F0F8-6287A439C546}"/>
              </a:ext>
            </a:extLst>
          </p:cNvPr>
          <p:cNvGrpSpPr/>
          <p:nvPr/>
        </p:nvGrpSpPr>
        <p:grpSpPr>
          <a:xfrm>
            <a:off x="1873548" y="4251369"/>
            <a:ext cx="1024761" cy="308000"/>
            <a:chOff x="3079380" y="2646794"/>
            <a:chExt cx="529419" cy="285751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3691F3-B331-FE21-7A49-4F59B4F86549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D6A8BE-92C3-C5FA-7B30-CF251642591D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1E22EBB-6C23-D28A-05BE-C293C10D172B}"/>
              </a:ext>
            </a:extLst>
          </p:cNvPr>
          <p:cNvSpPr txBox="1"/>
          <p:nvPr/>
        </p:nvSpPr>
        <p:spPr>
          <a:xfrm>
            <a:off x="1052767" y="1750669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4804F8F-F748-071F-F693-D9A2C1804023}"/>
              </a:ext>
            </a:extLst>
          </p:cNvPr>
          <p:cNvSpPr/>
          <p:nvPr/>
        </p:nvSpPr>
        <p:spPr>
          <a:xfrm>
            <a:off x="810567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1" name="Picture 30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ECD9D058-03E9-21C2-3448-BA7A52F2D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60" y="2202858"/>
            <a:ext cx="1909174" cy="1347158"/>
          </a:xfrm>
          <a:prstGeom prst="rect">
            <a:avLst/>
          </a:prstGeom>
        </p:spPr>
      </p:pic>
      <p:pic>
        <p:nvPicPr>
          <p:cNvPr id="32" name="Picture 31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740F31B1-1071-1380-C4D3-21E03EEF0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58" y="3492632"/>
            <a:ext cx="1909174" cy="134715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11F577-18BA-040E-93AE-CBBCAC3E5D64}"/>
              </a:ext>
            </a:extLst>
          </p:cNvPr>
          <p:cNvCxnSpPr>
            <a:cxnSpLocks/>
          </p:cNvCxnSpPr>
          <p:nvPr/>
        </p:nvCxnSpPr>
        <p:spPr>
          <a:xfrm>
            <a:off x="4720993" y="3404818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31D73DA-2494-8DB5-032B-E55B412116FB}"/>
              </a:ext>
            </a:extLst>
          </p:cNvPr>
          <p:cNvSpPr txBox="1"/>
          <p:nvPr/>
        </p:nvSpPr>
        <p:spPr>
          <a:xfrm>
            <a:off x="3863943" y="1750669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99563CD-37A5-01E6-FE3C-8AA0BE77CFE6}"/>
              </a:ext>
            </a:extLst>
          </p:cNvPr>
          <p:cNvSpPr/>
          <p:nvPr/>
        </p:nvSpPr>
        <p:spPr>
          <a:xfrm>
            <a:off x="3549698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054CAA-CE94-20C6-2563-FCC1E27AC3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43" y="2672531"/>
            <a:ext cx="1598073" cy="16359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142D354-3D74-AEBD-BC20-D46E81CE4665}"/>
              </a:ext>
            </a:extLst>
          </p:cNvPr>
          <p:cNvSpPr txBox="1"/>
          <p:nvPr/>
        </p:nvSpPr>
        <p:spPr>
          <a:xfrm>
            <a:off x="6831233" y="1750669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Cell-level 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imaging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232222C-A67D-B152-11BC-9EC4A131A64E}"/>
              </a:ext>
            </a:extLst>
          </p:cNvPr>
          <p:cNvSpPr/>
          <p:nvPr/>
        </p:nvSpPr>
        <p:spPr>
          <a:xfrm>
            <a:off x="6288829" y="1555240"/>
            <a:ext cx="2351437" cy="4559810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9" name="Picture 38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38490F3C-4371-83EC-92ED-6781021B7D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11238" b="2840"/>
          <a:stretch/>
        </p:blipFill>
        <p:spPr>
          <a:xfrm>
            <a:off x="9210103" y="2585030"/>
            <a:ext cx="1981916" cy="1885801"/>
          </a:xfrm>
          <a:prstGeom prst="rect">
            <a:avLst/>
          </a:prstGeom>
          <a:ln w="381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9C149C2-EC27-926D-1DD2-39277EAD39AB}"/>
              </a:ext>
            </a:extLst>
          </p:cNvPr>
          <p:cNvGrpSpPr/>
          <p:nvPr/>
        </p:nvGrpSpPr>
        <p:grpSpPr>
          <a:xfrm>
            <a:off x="10320808" y="4512851"/>
            <a:ext cx="785793" cy="307993"/>
            <a:chOff x="3079378" y="2646794"/>
            <a:chExt cx="529419" cy="285744"/>
          </a:xfrm>
          <a:noFill/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9F9D64-2B14-3225-BC33-C3C1EE0421EB}"/>
                </a:ext>
              </a:extLst>
            </p:cNvPr>
            <p:cNvSpPr txBox="1"/>
            <p:nvPr/>
          </p:nvSpPr>
          <p:spPr>
            <a:xfrm>
              <a:off x="3079378" y="2646994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BD669F5-FCAC-0121-0FB3-2A225215E05C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AB2534A-EF5C-C953-3369-02A98100844D}"/>
              </a:ext>
            </a:extLst>
          </p:cNvPr>
          <p:cNvSpPr txBox="1"/>
          <p:nvPr/>
        </p:nvSpPr>
        <p:spPr>
          <a:xfrm>
            <a:off x="9226415" y="175066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Additive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AAE191-4562-9991-78CC-7E27661A1ED4}"/>
              </a:ext>
            </a:extLst>
          </p:cNvPr>
          <p:cNvSpPr/>
          <p:nvPr/>
        </p:nvSpPr>
        <p:spPr>
          <a:xfrm>
            <a:off x="9027961" y="1555239"/>
            <a:ext cx="2351437" cy="4559811"/>
          </a:xfrm>
          <a:prstGeom prst="roundRect">
            <a:avLst/>
          </a:prstGeom>
          <a:noFill/>
          <a:ln w="3175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BD2FD7-2CBD-BE94-B640-498EB5D1E854}"/>
              </a:ext>
            </a:extLst>
          </p:cNvPr>
          <p:cNvSpPr txBox="1"/>
          <p:nvPr/>
        </p:nvSpPr>
        <p:spPr>
          <a:xfrm>
            <a:off x="915255" y="4922446"/>
            <a:ext cx="215956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extraction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 simulations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analysis</a:t>
            </a:r>
            <a:endParaRPr lang="en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52436AC-97D5-52BB-DB4A-4C39D6018DDB}"/>
              </a:ext>
            </a:extLst>
          </p:cNvPr>
          <p:cNvSpPr txBox="1"/>
          <p:nvPr/>
        </p:nvSpPr>
        <p:spPr>
          <a:xfrm>
            <a:off x="3728989" y="4922446"/>
            <a:ext cx="1992853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 design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Pore-level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Self-evolving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F7C817-35AD-B87B-6B3E-CB505F16742B}"/>
              </a:ext>
            </a:extLst>
          </p:cNvPr>
          <p:cNvSpPr txBox="1"/>
          <p:nvPr/>
        </p:nvSpPr>
        <p:spPr>
          <a:xfrm>
            <a:off x="6320646" y="4922446"/>
            <a:ext cx="2287806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radiography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chemistries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57E97-DCE0-0C99-AB87-2A2AC2588908}"/>
              </a:ext>
            </a:extLst>
          </p:cNvPr>
          <p:cNvSpPr txBox="1"/>
          <p:nvPr/>
        </p:nvSpPr>
        <p:spPr>
          <a:xfrm>
            <a:off x="9159752" y="4922446"/>
            <a:ext cx="208262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freedom</a:t>
            </a:r>
          </a:p>
          <a:p>
            <a:pPr algn="ctr">
              <a:spcBef>
                <a:spcPts val="500"/>
              </a:spcBef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electrodes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9D0657-3E06-692C-F2CF-7B97C1E9C71E}"/>
              </a:ext>
            </a:extLst>
          </p:cNvPr>
          <p:cNvSpPr/>
          <p:nvPr/>
        </p:nvSpPr>
        <p:spPr>
          <a:xfrm>
            <a:off x="6048207" y="1364263"/>
            <a:ext cx="5842940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E685F6-34F5-CE48-5949-101395DC1857}"/>
              </a:ext>
            </a:extLst>
          </p:cNvPr>
          <p:cNvSpPr/>
          <p:nvPr/>
        </p:nvSpPr>
        <p:spPr>
          <a:xfrm>
            <a:off x="727896" y="1470533"/>
            <a:ext cx="2716781" cy="48011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10C4FD3-2292-A407-86D4-19BCF5E39FBC}"/>
              </a:ext>
            </a:extLst>
          </p:cNvPr>
          <p:cNvSpPr txBox="1">
            <a:spLocks/>
          </p:cNvSpPr>
          <p:nvPr/>
        </p:nvSpPr>
        <p:spPr>
          <a:xfrm>
            <a:off x="332510" y="302140"/>
            <a:ext cx="11519064" cy="910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porous electrodes for redox flow batteries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design of porous electrodes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82CD1-F216-D3A4-2206-66A304468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65DA3-72D4-8638-42E6-D7409CB13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M Vanadium, 0.5 V, 1.5 cm s</a:t>
            </a:r>
            <a:r>
              <a:rPr kumimoji="0" lang="nl-NL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Gorp, R. &amp; 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Chem. Eng. J., </a:t>
            </a: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455,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139947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0AA08D-F3E9-CCDA-022F-D9C052F7EDE8}"/>
              </a:ext>
            </a:extLst>
          </p:cNvPr>
          <p:cNvGrpSpPr/>
          <p:nvPr/>
        </p:nvGrpSpPr>
        <p:grpSpPr>
          <a:xfrm>
            <a:off x="1185753" y="1631088"/>
            <a:ext cx="110270" cy="653991"/>
            <a:chOff x="1320758" y="2062301"/>
            <a:chExt cx="184031" cy="1091455"/>
          </a:xfrm>
        </p:grpSpPr>
        <p:sp>
          <p:nvSpPr>
            <p:cNvPr id="7" name="Lekerekített téglalap 58">
              <a:extLst>
                <a:ext uri="{FF2B5EF4-FFF2-40B4-BE49-F238E27FC236}">
                  <a16:creationId xmlns:a16="http://schemas.microsoft.com/office/drawing/2014/main" id="{2B918AD4-8EFE-675F-93B3-73923294AEEB}"/>
                </a:ext>
              </a:extLst>
            </p:cNvPr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Lekerekített téglalap 59">
              <a:extLst>
                <a:ext uri="{FF2B5EF4-FFF2-40B4-BE49-F238E27FC236}">
                  <a16:creationId xmlns:a16="http://schemas.microsoft.com/office/drawing/2014/main" id="{50CF468B-4D54-ED2C-FEA0-86A7519C15D7}"/>
                </a:ext>
              </a:extLst>
            </p:cNvPr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Lekerekített téglalap 60">
              <a:extLst>
                <a:ext uri="{FF2B5EF4-FFF2-40B4-BE49-F238E27FC236}">
                  <a16:creationId xmlns:a16="http://schemas.microsoft.com/office/drawing/2014/main" id="{9CA883E6-BEA3-7910-D6D1-974767BA794F}"/>
                </a:ext>
              </a:extLst>
            </p:cNvPr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Lekerekített téglalap 61">
              <a:extLst>
                <a:ext uri="{FF2B5EF4-FFF2-40B4-BE49-F238E27FC236}">
                  <a16:creationId xmlns:a16="http://schemas.microsoft.com/office/drawing/2014/main" id="{A16623E6-C227-F596-B556-C0F8B5E90519}"/>
                </a:ext>
              </a:extLst>
            </p:cNvPr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022EC-47DE-5789-6667-6A2B775E3674}"/>
              </a:ext>
            </a:extLst>
          </p:cNvPr>
          <p:cNvGrpSpPr/>
          <p:nvPr/>
        </p:nvGrpSpPr>
        <p:grpSpPr>
          <a:xfrm>
            <a:off x="5094727" y="1496532"/>
            <a:ext cx="970691" cy="970691"/>
            <a:chOff x="5840888" y="1837738"/>
            <a:chExt cx="1620000" cy="1620000"/>
          </a:xfrm>
        </p:grpSpPr>
        <p:sp>
          <p:nvSpPr>
            <p:cNvPr id="12" name="Ellipszis 68">
              <a:extLst>
                <a:ext uri="{FF2B5EF4-FFF2-40B4-BE49-F238E27FC236}">
                  <a16:creationId xmlns:a16="http://schemas.microsoft.com/office/drawing/2014/main" id="{8E4DCF80-A964-65F2-BC73-57D7E4CE66FC}"/>
                </a:ext>
              </a:extLst>
            </p:cNvPr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Lekerekített téglalap 70">
              <a:extLst>
                <a:ext uri="{FF2B5EF4-FFF2-40B4-BE49-F238E27FC236}">
                  <a16:creationId xmlns:a16="http://schemas.microsoft.com/office/drawing/2014/main" id="{47913682-4B9F-D1F3-A9DC-F90F2FBDFF9B}"/>
                </a:ext>
              </a:extLst>
            </p:cNvPr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Lekerekített téglalap 71">
              <a:extLst>
                <a:ext uri="{FF2B5EF4-FFF2-40B4-BE49-F238E27FC236}">
                  <a16:creationId xmlns:a16="http://schemas.microsoft.com/office/drawing/2014/main" id="{1AFAE778-A063-34B2-A8E2-2337795E2089}"/>
                </a:ext>
              </a:extLst>
            </p:cNvPr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Lekerekített téglalap 72">
              <a:extLst>
                <a:ext uri="{FF2B5EF4-FFF2-40B4-BE49-F238E27FC236}">
                  <a16:creationId xmlns:a16="http://schemas.microsoft.com/office/drawing/2014/main" id="{C5ADE83E-4528-B21A-818B-5C31308EB7A6}"/>
                </a:ext>
              </a:extLst>
            </p:cNvPr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Lekerekített téglalap 73">
              <a:extLst>
                <a:ext uri="{FF2B5EF4-FFF2-40B4-BE49-F238E27FC236}">
                  <a16:creationId xmlns:a16="http://schemas.microsoft.com/office/drawing/2014/main" id="{456B9AF0-FFFD-58F2-D3D1-AAA6D09DA394}"/>
                </a:ext>
              </a:extLst>
            </p:cNvPr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Lekerekített téglalap 74">
              <a:extLst>
                <a:ext uri="{FF2B5EF4-FFF2-40B4-BE49-F238E27FC236}">
                  <a16:creationId xmlns:a16="http://schemas.microsoft.com/office/drawing/2014/main" id="{68D4E4EE-14AE-DE29-E4E3-92E98DC17E36}"/>
                </a:ext>
              </a:extLst>
            </p:cNvPr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Lekerekített téglalap 75">
              <a:extLst>
                <a:ext uri="{FF2B5EF4-FFF2-40B4-BE49-F238E27FC236}">
                  <a16:creationId xmlns:a16="http://schemas.microsoft.com/office/drawing/2014/main" id="{7EFDE98C-18E2-8698-EACF-D7E4E088971E}"/>
                </a:ext>
              </a:extLst>
            </p:cNvPr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Lekerekített téglalap 82">
              <a:extLst>
                <a:ext uri="{FF2B5EF4-FFF2-40B4-BE49-F238E27FC236}">
                  <a16:creationId xmlns:a16="http://schemas.microsoft.com/office/drawing/2014/main" id="{703FEF14-511F-757E-B540-D7007B7E1886}"/>
                </a:ext>
              </a:extLst>
            </p:cNvPr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Lekerekített téglalap 83">
              <a:extLst>
                <a:ext uri="{FF2B5EF4-FFF2-40B4-BE49-F238E27FC236}">
                  <a16:creationId xmlns:a16="http://schemas.microsoft.com/office/drawing/2014/main" id="{9BC0185D-9567-F2C5-7793-4DC74B794EAB}"/>
                </a:ext>
              </a:extLst>
            </p:cNvPr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Lekerekített téglalap 84">
              <a:extLst>
                <a:ext uri="{FF2B5EF4-FFF2-40B4-BE49-F238E27FC236}">
                  <a16:creationId xmlns:a16="http://schemas.microsoft.com/office/drawing/2014/main" id="{6A70DF8A-7315-04F1-0243-C4384045EDC3}"/>
                </a:ext>
              </a:extLst>
            </p:cNvPr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Lekerekített téglalap 85">
              <a:extLst>
                <a:ext uri="{FF2B5EF4-FFF2-40B4-BE49-F238E27FC236}">
                  <a16:creationId xmlns:a16="http://schemas.microsoft.com/office/drawing/2014/main" id="{40A0973E-7AF9-5FF0-0C1C-7C5520B2D651}"/>
                </a:ext>
              </a:extLst>
            </p:cNvPr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Lekerekített téglalap 86">
              <a:extLst>
                <a:ext uri="{FF2B5EF4-FFF2-40B4-BE49-F238E27FC236}">
                  <a16:creationId xmlns:a16="http://schemas.microsoft.com/office/drawing/2014/main" id="{8CF1C9FF-B5BC-56DB-FF28-61D78561F760}"/>
                </a:ext>
              </a:extLst>
            </p:cNvPr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Lekerekített téglalap 87">
              <a:extLst>
                <a:ext uri="{FF2B5EF4-FFF2-40B4-BE49-F238E27FC236}">
                  <a16:creationId xmlns:a16="http://schemas.microsoft.com/office/drawing/2014/main" id="{137BD7DB-374F-F391-0520-A394FB6F3DEA}"/>
                </a:ext>
              </a:extLst>
            </p:cNvPr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21FCE6-682F-E439-D498-295499601AC8}"/>
              </a:ext>
            </a:extLst>
          </p:cNvPr>
          <p:cNvGrpSpPr/>
          <p:nvPr/>
        </p:nvGrpSpPr>
        <p:grpSpPr>
          <a:xfrm>
            <a:off x="7462456" y="1491799"/>
            <a:ext cx="970691" cy="970691"/>
            <a:chOff x="8758818" y="1829840"/>
            <a:chExt cx="1620000" cy="1620000"/>
          </a:xfrm>
        </p:grpSpPr>
        <p:sp>
          <p:nvSpPr>
            <p:cNvPr id="26" name="Ellipszis 90">
              <a:extLst>
                <a:ext uri="{FF2B5EF4-FFF2-40B4-BE49-F238E27FC236}">
                  <a16:creationId xmlns:a16="http://schemas.microsoft.com/office/drawing/2014/main" id="{E19781A4-6563-E7D3-74E3-74A6F49F348B}"/>
                </a:ext>
              </a:extLst>
            </p:cNvPr>
            <p:cNvSpPr/>
            <p:nvPr/>
          </p:nvSpPr>
          <p:spPr>
            <a:xfrm>
              <a:off x="8758818" y="1829840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Lekerekített téglalap 106">
              <a:extLst>
                <a:ext uri="{FF2B5EF4-FFF2-40B4-BE49-F238E27FC236}">
                  <a16:creationId xmlns:a16="http://schemas.microsoft.com/office/drawing/2014/main" id="{D51A5EB2-870B-CCD7-4287-914E350FB11E}"/>
                </a:ext>
              </a:extLst>
            </p:cNvPr>
            <p:cNvSpPr/>
            <p:nvPr/>
          </p:nvSpPr>
          <p:spPr>
            <a:xfrm>
              <a:off x="8999890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Lekerekített téglalap 107">
              <a:extLst>
                <a:ext uri="{FF2B5EF4-FFF2-40B4-BE49-F238E27FC236}">
                  <a16:creationId xmlns:a16="http://schemas.microsoft.com/office/drawing/2014/main" id="{006D23ED-5856-47E5-CD42-64A2C8A3488C}"/>
                </a:ext>
              </a:extLst>
            </p:cNvPr>
            <p:cNvSpPr/>
            <p:nvPr/>
          </p:nvSpPr>
          <p:spPr>
            <a:xfrm>
              <a:off x="917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Lekerekített téglalap 108">
              <a:extLst>
                <a:ext uri="{FF2B5EF4-FFF2-40B4-BE49-F238E27FC236}">
                  <a16:creationId xmlns:a16="http://schemas.microsoft.com/office/drawing/2014/main" id="{1C4209AF-3CFD-6970-FCCA-D3DFC4FA3121}"/>
                </a:ext>
              </a:extLst>
            </p:cNvPr>
            <p:cNvSpPr/>
            <p:nvPr/>
          </p:nvSpPr>
          <p:spPr>
            <a:xfrm>
              <a:off x="935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Lekerekített téglalap 109">
              <a:extLst>
                <a:ext uri="{FF2B5EF4-FFF2-40B4-BE49-F238E27FC236}">
                  <a16:creationId xmlns:a16="http://schemas.microsoft.com/office/drawing/2014/main" id="{2F7B38B9-5F2F-6FFF-3C8A-7ACA61BF00CA}"/>
                </a:ext>
              </a:extLst>
            </p:cNvPr>
            <p:cNvSpPr/>
            <p:nvPr/>
          </p:nvSpPr>
          <p:spPr>
            <a:xfrm>
              <a:off x="9542892" y="249477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Lekerekített téglalap 110">
              <a:extLst>
                <a:ext uri="{FF2B5EF4-FFF2-40B4-BE49-F238E27FC236}">
                  <a16:creationId xmlns:a16="http://schemas.microsoft.com/office/drawing/2014/main" id="{49F002A0-8CE8-165F-6281-F85B8D5A3DEC}"/>
                </a:ext>
              </a:extLst>
            </p:cNvPr>
            <p:cNvSpPr/>
            <p:nvPr/>
          </p:nvSpPr>
          <p:spPr>
            <a:xfrm>
              <a:off x="9722892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Lekerekített téglalap 111">
              <a:extLst>
                <a:ext uri="{FF2B5EF4-FFF2-40B4-BE49-F238E27FC236}">
                  <a16:creationId xmlns:a16="http://schemas.microsoft.com/office/drawing/2014/main" id="{D76C0782-F7D8-AD97-94B1-17AC6953601B}"/>
                </a:ext>
              </a:extLst>
            </p:cNvPr>
            <p:cNvSpPr/>
            <p:nvPr/>
          </p:nvSpPr>
          <p:spPr>
            <a:xfrm>
              <a:off x="9901838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456163-1EFF-F9AD-BDD8-C7519A200EA5}"/>
              </a:ext>
            </a:extLst>
          </p:cNvPr>
          <p:cNvGrpSpPr/>
          <p:nvPr/>
        </p:nvGrpSpPr>
        <p:grpSpPr>
          <a:xfrm>
            <a:off x="7462456" y="2789504"/>
            <a:ext cx="970691" cy="970691"/>
            <a:chOff x="8758818" y="4125479"/>
            <a:chExt cx="1620000" cy="1620000"/>
          </a:xfrm>
        </p:grpSpPr>
        <p:sp>
          <p:nvSpPr>
            <p:cNvPr id="34" name="Ellipszis 112">
              <a:extLst>
                <a:ext uri="{FF2B5EF4-FFF2-40B4-BE49-F238E27FC236}">
                  <a16:creationId xmlns:a16="http://schemas.microsoft.com/office/drawing/2014/main" id="{ADF12A87-97C3-85AB-4F53-001E2B7FE632}"/>
                </a:ext>
              </a:extLst>
            </p:cNvPr>
            <p:cNvSpPr/>
            <p:nvPr/>
          </p:nvSpPr>
          <p:spPr>
            <a:xfrm>
              <a:off x="8758818" y="4125479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Lekerekített téglalap 124">
              <a:extLst>
                <a:ext uri="{FF2B5EF4-FFF2-40B4-BE49-F238E27FC236}">
                  <a16:creationId xmlns:a16="http://schemas.microsoft.com/office/drawing/2014/main" id="{A1D8475B-993A-7843-F747-BB2B79BE7208}"/>
                </a:ext>
              </a:extLst>
            </p:cNvPr>
            <p:cNvSpPr/>
            <p:nvPr/>
          </p:nvSpPr>
          <p:spPr>
            <a:xfrm>
              <a:off x="9056643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Lekerekített téglalap 125">
              <a:extLst>
                <a:ext uri="{FF2B5EF4-FFF2-40B4-BE49-F238E27FC236}">
                  <a16:creationId xmlns:a16="http://schemas.microsoft.com/office/drawing/2014/main" id="{C99C541C-5B56-727F-13FB-079821B16998}"/>
                </a:ext>
              </a:extLst>
            </p:cNvPr>
            <p:cNvSpPr/>
            <p:nvPr/>
          </p:nvSpPr>
          <p:spPr>
            <a:xfrm>
              <a:off x="923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Lekerekített téglalap 126">
              <a:extLst>
                <a:ext uri="{FF2B5EF4-FFF2-40B4-BE49-F238E27FC236}">
                  <a16:creationId xmlns:a16="http://schemas.microsoft.com/office/drawing/2014/main" id="{95B03D0D-7249-4E7C-BFD5-0A1DA545523D}"/>
                </a:ext>
              </a:extLst>
            </p:cNvPr>
            <p:cNvSpPr/>
            <p:nvPr/>
          </p:nvSpPr>
          <p:spPr>
            <a:xfrm>
              <a:off x="941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Lekerekített téglalap 127">
              <a:extLst>
                <a:ext uri="{FF2B5EF4-FFF2-40B4-BE49-F238E27FC236}">
                  <a16:creationId xmlns:a16="http://schemas.microsoft.com/office/drawing/2014/main" id="{C0E2ACD3-43A1-AA77-8EBC-54D5D6F2178E}"/>
                </a:ext>
              </a:extLst>
            </p:cNvPr>
            <p:cNvSpPr/>
            <p:nvPr/>
          </p:nvSpPr>
          <p:spPr>
            <a:xfrm>
              <a:off x="9599645" y="4800248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Lekerekített téglalap 128">
              <a:extLst>
                <a:ext uri="{FF2B5EF4-FFF2-40B4-BE49-F238E27FC236}">
                  <a16:creationId xmlns:a16="http://schemas.microsoft.com/office/drawing/2014/main" id="{47D29D60-58F0-48D0-8E79-45B6DB80AF44}"/>
                </a:ext>
              </a:extLst>
            </p:cNvPr>
            <p:cNvSpPr/>
            <p:nvPr/>
          </p:nvSpPr>
          <p:spPr>
            <a:xfrm>
              <a:off x="9779645" y="48006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Lekerekített téglalap 129">
              <a:extLst>
                <a:ext uri="{FF2B5EF4-FFF2-40B4-BE49-F238E27FC236}">
                  <a16:creationId xmlns:a16="http://schemas.microsoft.com/office/drawing/2014/main" id="{19419DEB-8A1D-AA0F-807B-D44B7556637F}"/>
                </a:ext>
              </a:extLst>
            </p:cNvPr>
            <p:cNvSpPr/>
            <p:nvPr/>
          </p:nvSpPr>
          <p:spPr>
            <a:xfrm>
              <a:off x="9956642" y="480024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EAC127-A126-1C32-9BA0-287B668F47ED}"/>
              </a:ext>
            </a:extLst>
          </p:cNvPr>
          <p:cNvGrpSpPr/>
          <p:nvPr/>
        </p:nvGrpSpPr>
        <p:grpSpPr>
          <a:xfrm>
            <a:off x="4887561" y="2598367"/>
            <a:ext cx="1391246" cy="1325563"/>
            <a:chOff x="5543851" y="3806489"/>
            <a:chExt cx="2321872" cy="2212250"/>
          </a:xfrm>
        </p:grpSpPr>
        <p:sp>
          <p:nvSpPr>
            <p:cNvPr id="42" name="Lekerekített téglalap 130">
              <a:extLst>
                <a:ext uri="{FF2B5EF4-FFF2-40B4-BE49-F238E27FC236}">
                  <a16:creationId xmlns:a16="http://schemas.microsoft.com/office/drawing/2014/main" id="{A509285B-535E-4869-8C05-AA6E2AF0C168}"/>
                </a:ext>
              </a:extLst>
            </p:cNvPr>
            <p:cNvSpPr/>
            <p:nvPr/>
          </p:nvSpPr>
          <p:spPr>
            <a:xfrm rot="555523">
              <a:off x="6951518" y="4412779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Lekerekített téglalap 131">
              <a:extLst>
                <a:ext uri="{FF2B5EF4-FFF2-40B4-BE49-F238E27FC236}">
                  <a16:creationId xmlns:a16="http://schemas.microsoft.com/office/drawing/2014/main" id="{B77C0D31-19DB-578A-A97A-FE459058511F}"/>
                </a:ext>
              </a:extLst>
            </p:cNvPr>
            <p:cNvSpPr/>
            <p:nvPr/>
          </p:nvSpPr>
          <p:spPr>
            <a:xfrm rot="555523">
              <a:off x="6919744" y="4599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Lekerekített téglalap 132">
              <a:extLst>
                <a:ext uri="{FF2B5EF4-FFF2-40B4-BE49-F238E27FC236}">
                  <a16:creationId xmlns:a16="http://schemas.microsoft.com/office/drawing/2014/main" id="{FBA7F78C-9F88-8676-2678-4571A8157300}"/>
                </a:ext>
              </a:extLst>
            </p:cNvPr>
            <p:cNvSpPr/>
            <p:nvPr/>
          </p:nvSpPr>
          <p:spPr>
            <a:xfrm rot="555523">
              <a:off x="6887968" y="478811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Lekerekített téglalap 133">
              <a:extLst>
                <a:ext uri="{FF2B5EF4-FFF2-40B4-BE49-F238E27FC236}">
                  <a16:creationId xmlns:a16="http://schemas.microsoft.com/office/drawing/2014/main" id="{52EAF5D3-68B9-E1FF-1319-05057905B511}"/>
                </a:ext>
              </a:extLst>
            </p:cNvPr>
            <p:cNvSpPr/>
            <p:nvPr/>
          </p:nvSpPr>
          <p:spPr>
            <a:xfrm rot="555523">
              <a:off x="6856380" y="4969859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Lekerekített téglalap 134">
              <a:extLst>
                <a:ext uri="{FF2B5EF4-FFF2-40B4-BE49-F238E27FC236}">
                  <a16:creationId xmlns:a16="http://schemas.microsoft.com/office/drawing/2014/main" id="{34994176-2631-5BA5-4133-34079093951D}"/>
                </a:ext>
              </a:extLst>
            </p:cNvPr>
            <p:cNvSpPr/>
            <p:nvPr/>
          </p:nvSpPr>
          <p:spPr>
            <a:xfrm rot="555523">
              <a:off x="6821439" y="515623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Lekerekített téglalap 135">
              <a:extLst>
                <a:ext uri="{FF2B5EF4-FFF2-40B4-BE49-F238E27FC236}">
                  <a16:creationId xmlns:a16="http://schemas.microsoft.com/office/drawing/2014/main" id="{298E649A-BBD4-D97D-6FAB-870941E0C671}"/>
                </a:ext>
              </a:extLst>
            </p:cNvPr>
            <p:cNvSpPr/>
            <p:nvPr/>
          </p:nvSpPr>
          <p:spPr>
            <a:xfrm rot="555523">
              <a:off x="6788803" y="534070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Lekerekített téglalap 136">
              <a:extLst>
                <a:ext uri="{FF2B5EF4-FFF2-40B4-BE49-F238E27FC236}">
                  <a16:creationId xmlns:a16="http://schemas.microsoft.com/office/drawing/2014/main" id="{8C7527F1-FF38-4499-80F9-0C798E8840EA}"/>
                </a:ext>
              </a:extLst>
            </p:cNvPr>
            <p:cNvSpPr/>
            <p:nvPr/>
          </p:nvSpPr>
          <p:spPr>
            <a:xfrm rot="555523">
              <a:off x="6373961" y="476200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Lekerekített téglalap 137">
              <a:extLst>
                <a:ext uri="{FF2B5EF4-FFF2-40B4-BE49-F238E27FC236}">
                  <a16:creationId xmlns:a16="http://schemas.microsoft.com/office/drawing/2014/main" id="{A21AFD37-AB38-2263-EA33-D24447E9AAEC}"/>
                </a:ext>
              </a:extLst>
            </p:cNvPr>
            <p:cNvSpPr/>
            <p:nvPr/>
          </p:nvSpPr>
          <p:spPr>
            <a:xfrm rot="1919041">
              <a:off x="6997749" y="5548238"/>
              <a:ext cx="108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Lekerekített téglalap 139">
              <a:extLst>
                <a:ext uri="{FF2B5EF4-FFF2-40B4-BE49-F238E27FC236}">
                  <a16:creationId xmlns:a16="http://schemas.microsoft.com/office/drawing/2014/main" id="{263B3965-95A1-9C38-0ECD-2B6858381413}"/>
                </a:ext>
              </a:extLst>
            </p:cNvPr>
            <p:cNvSpPr/>
            <p:nvPr/>
          </p:nvSpPr>
          <p:spPr>
            <a:xfrm rot="19605666">
              <a:off x="6115897" y="467061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Lekerekített téglalap 140">
              <a:extLst>
                <a:ext uri="{FF2B5EF4-FFF2-40B4-BE49-F238E27FC236}">
                  <a16:creationId xmlns:a16="http://schemas.microsoft.com/office/drawing/2014/main" id="{41C3534E-9D29-9AA7-D9CE-DB1C52960CBA}"/>
                </a:ext>
              </a:extLst>
            </p:cNvPr>
            <p:cNvSpPr/>
            <p:nvPr/>
          </p:nvSpPr>
          <p:spPr>
            <a:xfrm rot="19605666">
              <a:off x="6273739" y="455850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Lekerekített téglalap 141">
              <a:extLst>
                <a:ext uri="{FF2B5EF4-FFF2-40B4-BE49-F238E27FC236}">
                  <a16:creationId xmlns:a16="http://schemas.microsoft.com/office/drawing/2014/main" id="{79DB8C0E-400F-71E5-1DF4-1F338D75B254}"/>
                </a:ext>
              </a:extLst>
            </p:cNvPr>
            <p:cNvSpPr/>
            <p:nvPr/>
          </p:nvSpPr>
          <p:spPr>
            <a:xfrm rot="19605666">
              <a:off x="6431582" y="4450174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Lekerekített téglalap 142">
              <a:extLst>
                <a:ext uri="{FF2B5EF4-FFF2-40B4-BE49-F238E27FC236}">
                  <a16:creationId xmlns:a16="http://schemas.microsoft.com/office/drawing/2014/main" id="{77D03F71-D0AB-3870-420E-6734C872C9C9}"/>
                </a:ext>
              </a:extLst>
            </p:cNvPr>
            <p:cNvSpPr/>
            <p:nvPr/>
          </p:nvSpPr>
          <p:spPr>
            <a:xfrm rot="19605666">
              <a:off x="6585488" y="4341840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Lekerekített téglalap 143">
              <a:extLst>
                <a:ext uri="{FF2B5EF4-FFF2-40B4-BE49-F238E27FC236}">
                  <a16:creationId xmlns:a16="http://schemas.microsoft.com/office/drawing/2014/main" id="{8FDF56CB-7C0C-913F-48DB-F66872D777B7}"/>
                </a:ext>
              </a:extLst>
            </p:cNvPr>
            <p:cNvSpPr/>
            <p:nvPr/>
          </p:nvSpPr>
          <p:spPr>
            <a:xfrm rot="19605666">
              <a:off x="5958386" y="477363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Lekerekített téglalap 144">
              <a:extLst>
                <a:ext uri="{FF2B5EF4-FFF2-40B4-BE49-F238E27FC236}">
                  <a16:creationId xmlns:a16="http://schemas.microsoft.com/office/drawing/2014/main" id="{2AFE4D71-E59E-A1A9-CE8F-9DCC2E5EC9FA}"/>
                </a:ext>
              </a:extLst>
            </p:cNvPr>
            <p:cNvSpPr/>
            <p:nvPr/>
          </p:nvSpPr>
          <p:spPr>
            <a:xfrm rot="19605666">
              <a:off x="6739395" y="423734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Lekerekített téglalap 145">
              <a:extLst>
                <a:ext uri="{FF2B5EF4-FFF2-40B4-BE49-F238E27FC236}">
                  <a16:creationId xmlns:a16="http://schemas.microsoft.com/office/drawing/2014/main" id="{283FA780-FE6A-C1CE-D689-52A1F9E8B983}"/>
                </a:ext>
              </a:extLst>
            </p:cNvPr>
            <p:cNvSpPr/>
            <p:nvPr/>
          </p:nvSpPr>
          <p:spPr>
            <a:xfrm rot="1919041">
              <a:off x="6829332" y="546530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Lekerekített téglalap 146">
              <a:extLst>
                <a:ext uri="{FF2B5EF4-FFF2-40B4-BE49-F238E27FC236}">
                  <a16:creationId xmlns:a16="http://schemas.microsoft.com/office/drawing/2014/main" id="{23044A42-7B33-CF99-B5F2-78721ACAA59B}"/>
                </a:ext>
              </a:extLst>
            </p:cNvPr>
            <p:cNvSpPr/>
            <p:nvPr/>
          </p:nvSpPr>
          <p:spPr>
            <a:xfrm rot="1919041">
              <a:off x="6680199" y="537717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Lekerekített téglalap 147">
              <a:extLst>
                <a:ext uri="{FF2B5EF4-FFF2-40B4-BE49-F238E27FC236}">
                  <a16:creationId xmlns:a16="http://schemas.microsoft.com/office/drawing/2014/main" id="{6FEA599F-2FA3-0C18-BBEA-C0A863C0966F}"/>
                </a:ext>
              </a:extLst>
            </p:cNvPr>
            <p:cNvSpPr/>
            <p:nvPr/>
          </p:nvSpPr>
          <p:spPr>
            <a:xfrm rot="1919041">
              <a:off x="6521276" y="52804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Lekerekített téglalap 148">
              <a:extLst>
                <a:ext uri="{FF2B5EF4-FFF2-40B4-BE49-F238E27FC236}">
                  <a16:creationId xmlns:a16="http://schemas.microsoft.com/office/drawing/2014/main" id="{4942A36D-A6BC-4AC2-45A2-DB9513CB6FA7}"/>
                </a:ext>
              </a:extLst>
            </p:cNvPr>
            <p:cNvSpPr/>
            <p:nvPr/>
          </p:nvSpPr>
          <p:spPr>
            <a:xfrm rot="1919041">
              <a:off x="6358718" y="5185854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149">
              <a:extLst>
                <a:ext uri="{FF2B5EF4-FFF2-40B4-BE49-F238E27FC236}">
                  <a16:creationId xmlns:a16="http://schemas.microsoft.com/office/drawing/2014/main" id="{C9535F51-E795-4E6B-DFEF-DBEF86085635}"/>
                </a:ext>
              </a:extLst>
            </p:cNvPr>
            <p:cNvSpPr/>
            <p:nvPr/>
          </p:nvSpPr>
          <p:spPr>
            <a:xfrm rot="555523">
              <a:off x="7269801" y="4919024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150">
              <a:extLst>
                <a:ext uri="{FF2B5EF4-FFF2-40B4-BE49-F238E27FC236}">
                  <a16:creationId xmlns:a16="http://schemas.microsoft.com/office/drawing/2014/main" id="{3B683F0C-1200-D9F6-0693-DA53846A3592}"/>
                </a:ext>
              </a:extLst>
            </p:cNvPr>
            <p:cNvSpPr/>
            <p:nvPr/>
          </p:nvSpPr>
          <p:spPr>
            <a:xfrm rot="555523">
              <a:off x="7094772" y="488778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151">
              <a:extLst>
                <a:ext uri="{FF2B5EF4-FFF2-40B4-BE49-F238E27FC236}">
                  <a16:creationId xmlns:a16="http://schemas.microsoft.com/office/drawing/2014/main" id="{C618FF4A-1F0D-59B0-2B28-B597EB848AB8}"/>
                </a:ext>
              </a:extLst>
            </p:cNvPr>
            <p:cNvSpPr/>
            <p:nvPr/>
          </p:nvSpPr>
          <p:spPr>
            <a:xfrm rot="555523">
              <a:off x="6919743" y="4854806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Lekerekített téglalap 152">
              <a:extLst>
                <a:ext uri="{FF2B5EF4-FFF2-40B4-BE49-F238E27FC236}">
                  <a16:creationId xmlns:a16="http://schemas.microsoft.com/office/drawing/2014/main" id="{10C674B1-F74D-D7A6-7091-F1481D10D60B}"/>
                </a:ext>
              </a:extLst>
            </p:cNvPr>
            <p:cNvSpPr/>
            <p:nvPr/>
          </p:nvSpPr>
          <p:spPr>
            <a:xfrm rot="555523">
              <a:off x="6730655" y="4818352"/>
              <a:ext cx="180000" cy="1800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Lekerekített téglalap 153">
              <a:extLst>
                <a:ext uri="{FF2B5EF4-FFF2-40B4-BE49-F238E27FC236}">
                  <a16:creationId xmlns:a16="http://schemas.microsoft.com/office/drawing/2014/main" id="{68019DF8-1440-5853-701C-6029B87BD2F6}"/>
                </a:ext>
              </a:extLst>
            </p:cNvPr>
            <p:cNvSpPr/>
            <p:nvPr/>
          </p:nvSpPr>
          <p:spPr>
            <a:xfrm rot="555523">
              <a:off x="6554833" y="479019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ánk 44">
              <a:extLst>
                <a:ext uri="{FF2B5EF4-FFF2-40B4-BE49-F238E27FC236}">
                  <a16:creationId xmlns:a16="http://schemas.microsoft.com/office/drawing/2014/main" id="{A17045E4-C73F-0B74-A479-3B1D833B9604}"/>
                </a:ext>
              </a:extLst>
            </p:cNvPr>
            <p:cNvSpPr/>
            <p:nvPr/>
          </p:nvSpPr>
          <p:spPr>
            <a:xfrm>
              <a:off x="5543851" y="3806489"/>
              <a:ext cx="2321872" cy="2212250"/>
            </a:xfrm>
            <a:custGeom>
              <a:avLst/>
              <a:gdLst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0000 w 1980000"/>
                <a:gd name="connsiteY6" fmla="*/ 1485000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806733 w 1980000"/>
                <a:gd name="connsiteY7" fmla="*/ 9773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570173 w 1980000"/>
                <a:gd name="connsiteY7" fmla="*/ 1569388 h 1980000"/>
                <a:gd name="connsiteX8" fmla="*/ 1806733 w 1980000"/>
                <a:gd name="connsiteY8" fmla="*/ 977300 h 1980000"/>
                <a:gd name="connsiteX9" fmla="*/ 990000 w 1980000"/>
                <a:gd name="connsiteY9" fmla="*/ 495000 h 1980000"/>
                <a:gd name="connsiteX10" fmla="*/ 495000 w 1980000"/>
                <a:gd name="connsiteY10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273839 w 1980000"/>
                <a:gd name="connsiteY7" fmla="*/ 1759888 h 1980000"/>
                <a:gd name="connsiteX8" fmla="*/ 1570173 w 1980000"/>
                <a:gd name="connsiteY8" fmla="*/ 1569388 h 1980000"/>
                <a:gd name="connsiteX9" fmla="*/ 1806733 w 1980000"/>
                <a:gd name="connsiteY9" fmla="*/ 977300 h 1980000"/>
                <a:gd name="connsiteX10" fmla="*/ 990000 w 1980000"/>
                <a:gd name="connsiteY10" fmla="*/ 495000 h 1980000"/>
                <a:gd name="connsiteX11" fmla="*/ 495000 w 1980000"/>
                <a:gd name="connsiteY11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495000 w 1980000"/>
                <a:gd name="connsiteY12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0000 w 1980000"/>
                <a:gd name="connsiteY12" fmla="*/ 495000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8467 w 1980000"/>
                <a:gd name="connsiteY12" fmla="*/ 181733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202900 w 1980000"/>
                <a:gd name="connsiteY14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444106 w 1980000"/>
                <a:gd name="connsiteY14" fmla="*/ 396755 h 1980000"/>
                <a:gd name="connsiteX15" fmla="*/ 202900 w 1980000"/>
                <a:gd name="connsiteY15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8072 w 1980000"/>
                <a:gd name="connsiteY9" fmla="*/ 17175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1827 w 1980000"/>
                <a:gd name="connsiteY9" fmla="*/ 16834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9717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000" h="1980000">
                  <a:moveTo>
                    <a:pt x="0" y="990000"/>
                  </a:moveTo>
                  <a:cubicBezTo>
                    <a:pt x="0" y="443238"/>
                    <a:pt x="443238" y="0"/>
                    <a:pt x="990000" y="0"/>
                  </a:cubicBezTo>
                  <a:cubicBezTo>
                    <a:pt x="1536762" y="0"/>
                    <a:pt x="1980000" y="443238"/>
                    <a:pt x="1980000" y="990000"/>
                  </a:cubicBezTo>
                  <a:cubicBezTo>
                    <a:pt x="1980000" y="1536762"/>
                    <a:pt x="1536762" y="1980000"/>
                    <a:pt x="990000" y="1980000"/>
                  </a:cubicBezTo>
                  <a:cubicBezTo>
                    <a:pt x="443238" y="1980000"/>
                    <a:pt x="0" y="1536762"/>
                    <a:pt x="0" y="990000"/>
                  </a:cubicBezTo>
                  <a:close/>
                  <a:moveTo>
                    <a:pt x="202900" y="1019633"/>
                  </a:moveTo>
                  <a:cubicBezTo>
                    <a:pt x="200078" y="1212250"/>
                    <a:pt x="295284" y="1423388"/>
                    <a:pt x="427173" y="1552455"/>
                  </a:cubicBezTo>
                  <a:cubicBezTo>
                    <a:pt x="559062" y="1681522"/>
                    <a:pt x="885632" y="1765184"/>
                    <a:pt x="994234" y="1799717"/>
                  </a:cubicBezTo>
                  <a:cubicBezTo>
                    <a:pt x="1102836" y="1834250"/>
                    <a:pt x="1032183" y="1765346"/>
                    <a:pt x="1078784" y="1759655"/>
                  </a:cubicBezTo>
                  <a:cubicBezTo>
                    <a:pt x="1125385" y="1753964"/>
                    <a:pt x="1210149" y="1708904"/>
                    <a:pt x="1265888" y="1690559"/>
                  </a:cubicBezTo>
                  <a:cubicBezTo>
                    <a:pt x="1425867" y="1612538"/>
                    <a:pt x="1439295" y="1559408"/>
                    <a:pt x="1488684" y="1527658"/>
                  </a:cubicBezTo>
                  <a:cubicBezTo>
                    <a:pt x="1538073" y="1495908"/>
                    <a:pt x="1508874" y="1687119"/>
                    <a:pt x="1570173" y="1569388"/>
                  </a:cubicBezTo>
                  <a:cubicBezTo>
                    <a:pt x="1631472" y="1451657"/>
                    <a:pt x="1822961" y="1154394"/>
                    <a:pt x="1806733" y="977300"/>
                  </a:cubicBezTo>
                  <a:cubicBezTo>
                    <a:pt x="1790505" y="800206"/>
                    <a:pt x="1704884" y="567450"/>
                    <a:pt x="1570173" y="434855"/>
                  </a:cubicBezTo>
                  <a:cubicBezTo>
                    <a:pt x="1435462" y="302261"/>
                    <a:pt x="1186145" y="188083"/>
                    <a:pt x="998467" y="181733"/>
                  </a:cubicBezTo>
                  <a:cubicBezTo>
                    <a:pt x="810789" y="175383"/>
                    <a:pt x="576701" y="257105"/>
                    <a:pt x="444106" y="396755"/>
                  </a:cubicBezTo>
                  <a:cubicBezTo>
                    <a:pt x="311512" y="536405"/>
                    <a:pt x="205722" y="827016"/>
                    <a:pt x="202900" y="101963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Ellipszis 138">
              <a:extLst>
                <a:ext uri="{FF2B5EF4-FFF2-40B4-BE49-F238E27FC236}">
                  <a16:creationId xmlns:a16="http://schemas.microsoft.com/office/drawing/2014/main" id="{3C32FB20-E3BA-0B47-07D3-4B1C5AC28859}"/>
                </a:ext>
              </a:extLst>
            </p:cNvPr>
            <p:cNvSpPr/>
            <p:nvPr/>
          </p:nvSpPr>
          <p:spPr>
            <a:xfrm>
              <a:off x="5870459" y="4131077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67" name="Egyenes összekötő nyíllal 89">
            <a:extLst>
              <a:ext uri="{FF2B5EF4-FFF2-40B4-BE49-F238E27FC236}">
                <a16:creationId xmlns:a16="http://schemas.microsoft.com/office/drawing/2014/main" id="{9F832267-3E31-4D7E-049A-E855C325428A}"/>
              </a:ext>
            </a:extLst>
          </p:cNvPr>
          <p:cNvCxnSpPr>
            <a:cxnSpLocks/>
          </p:cNvCxnSpPr>
          <p:nvPr/>
        </p:nvCxnSpPr>
        <p:spPr>
          <a:xfrm>
            <a:off x="6234831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>
            <a:extLst>
              <a:ext uri="{FF2B5EF4-FFF2-40B4-BE49-F238E27FC236}">
                <a16:creationId xmlns:a16="http://schemas.microsoft.com/office/drawing/2014/main" id="{2BC5CEC7-F472-B64A-654B-D5E4FF20DA2C}"/>
              </a:ext>
            </a:extLst>
          </p:cNvPr>
          <p:cNvCxnSpPr>
            <a:cxnSpLocks/>
          </p:cNvCxnSpPr>
          <p:nvPr/>
        </p:nvCxnSpPr>
        <p:spPr>
          <a:xfrm>
            <a:off x="3840387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167">
            <a:extLst>
              <a:ext uri="{FF2B5EF4-FFF2-40B4-BE49-F238E27FC236}">
                <a16:creationId xmlns:a16="http://schemas.microsoft.com/office/drawing/2014/main" id="{AE593AB2-5223-42C7-EBBE-3CFD8E352A6F}"/>
              </a:ext>
            </a:extLst>
          </p:cNvPr>
          <p:cNvCxnSpPr/>
          <p:nvPr/>
        </p:nvCxnSpPr>
        <p:spPr>
          <a:xfrm flipH="1">
            <a:off x="7941636" y="2494902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177">
            <a:extLst>
              <a:ext uri="{FF2B5EF4-FFF2-40B4-BE49-F238E27FC236}">
                <a16:creationId xmlns:a16="http://schemas.microsoft.com/office/drawing/2014/main" id="{AE36158B-1619-4F1C-62FB-1DC0FC993B51}"/>
              </a:ext>
            </a:extLst>
          </p:cNvPr>
          <p:cNvCxnSpPr/>
          <p:nvPr/>
        </p:nvCxnSpPr>
        <p:spPr>
          <a:xfrm flipH="1" flipV="1">
            <a:off x="5562394" y="2479419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170">
            <a:extLst>
              <a:ext uri="{FF2B5EF4-FFF2-40B4-BE49-F238E27FC236}">
                <a16:creationId xmlns:a16="http://schemas.microsoft.com/office/drawing/2014/main" id="{8CAE0EE3-C4F8-A411-15C3-49DC1BA863DC}"/>
              </a:ext>
            </a:extLst>
          </p:cNvPr>
          <p:cNvCxnSpPr>
            <a:cxnSpLocks/>
          </p:cNvCxnSpPr>
          <p:nvPr/>
        </p:nvCxnSpPr>
        <p:spPr>
          <a:xfrm flipH="1">
            <a:off x="6234831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65">
            <a:extLst>
              <a:ext uri="{FF2B5EF4-FFF2-40B4-BE49-F238E27FC236}">
                <a16:creationId xmlns:a16="http://schemas.microsoft.com/office/drawing/2014/main" id="{FC145F99-243C-9C0C-166E-24D1EDAAFAF3}"/>
              </a:ext>
            </a:extLst>
          </p:cNvPr>
          <p:cNvCxnSpPr>
            <a:cxnSpLocks/>
          </p:cNvCxnSpPr>
          <p:nvPr/>
        </p:nvCxnSpPr>
        <p:spPr>
          <a:xfrm>
            <a:off x="1488018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19AED9A-92BF-53C5-D9B6-476D2CDA47DE}"/>
              </a:ext>
            </a:extLst>
          </p:cNvPr>
          <p:cNvSpPr txBox="1"/>
          <p:nvPr/>
        </p:nvSpPr>
        <p:spPr>
          <a:xfrm>
            <a:off x="8692262" y="2088113"/>
            <a:ext cx="2685351" cy="923330"/>
          </a:xfrm>
          <a:prstGeom prst="rect">
            <a:avLst/>
          </a:prstGeom>
          <a:noFill/>
          <a:ln w="28575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Increased fitness: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↑ Electrochemical power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↓ Pumping power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EEC7DB-2EEF-FF50-1495-EC1C1083C585}"/>
              </a:ext>
            </a:extLst>
          </p:cNvPr>
          <p:cNvSpPr txBox="1"/>
          <p:nvPr/>
        </p:nvSpPr>
        <p:spPr>
          <a:xfrm>
            <a:off x="801688" y="230481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Genes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D63A50-6C4C-E250-4643-558D5FD62997}"/>
              </a:ext>
            </a:extLst>
          </p:cNvPr>
          <p:cNvSpPr txBox="1"/>
          <p:nvPr/>
        </p:nvSpPr>
        <p:spPr>
          <a:xfrm>
            <a:off x="1355532" y="156693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518F62-E2EA-F98F-D8E6-CFC1C8A423F5}"/>
              </a:ext>
            </a:extLst>
          </p:cNvPr>
          <p:cNvSpPr txBox="1"/>
          <p:nvPr/>
        </p:nvSpPr>
        <p:spPr>
          <a:xfrm>
            <a:off x="3775093" y="156693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0347E1-4680-74ED-4686-89B3132C3B0D}"/>
              </a:ext>
            </a:extLst>
          </p:cNvPr>
          <p:cNvSpPr txBox="1"/>
          <p:nvPr/>
        </p:nvSpPr>
        <p:spPr>
          <a:xfrm>
            <a:off x="6156713" y="156693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Crossover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DEE46A2-D9C9-5113-8D33-FE81D9B32A10}"/>
              </a:ext>
            </a:extLst>
          </p:cNvPr>
          <p:cNvSpPr txBox="1"/>
          <p:nvPr/>
        </p:nvSpPr>
        <p:spPr>
          <a:xfrm>
            <a:off x="6867546" y="24526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Mutation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B4A983A-2850-2E8C-86AA-8660D8C87D66}"/>
              </a:ext>
            </a:extLst>
          </p:cNvPr>
          <p:cNvSpPr txBox="1"/>
          <p:nvPr/>
        </p:nvSpPr>
        <p:spPr>
          <a:xfrm>
            <a:off x="4340589" y="24526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C4D08C-B6A3-DA8D-AF32-31A7EB7AFF58}"/>
              </a:ext>
            </a:extLst>
          </p:cNvPr>
          <p:cNvSpPr txBox="1"/>
          <p:nvPr/>
        </p:nvSpPr>
        <p:spPr>
          <a:xfrm>
            <a:off x="6111829" y="284951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6168EEE-AC89-EA29-4AB8-68C13BB1E392}"/>
              </a:ext>
            </a:extLst>
          </p:cNvPr>
          <p:cNvSpPr txBox="1"/>
          <p:nvPr/>
        </p:nvSpPr>
        <p:spPr>
          <a:xfrm>
            <a:off x="2333298" y="3030669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Termination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662A55F-6AD1-4E4E-1C57-1C283D00C031}"/>
              </a:ext>
            </a:extLst>
          </p:cNvPr>
          <p:cNvGrpSpPr/>
          <p:nvPr/>
        </p:nvGrpSpPr>
        <p:grpSpPr>
          <a:xfrm>
            <a:off x="661008" y="3637223"/>
            <a:ext cx="3338637" cy="2513700"/>
            <a:chOff x="619338" y="3649009"/>
            <a:chExt cx="3520987" cy="2650993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97BB392-483A-E3C1-21AC-3D41D8F36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204"/>
            <a:stretch/>
          </p:blipFill>
          <p:spPr>
            <a:xfrm>
              <a:off x="619338" y="3649009"/>
              <a:ext cx="3520987" cy="2397502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BE7D0A0-88ED-1DDA-30E3-DF9AC28CF131}"/>
                </a:ext>
              </a:extLst>
            </p:cNvPr>
            <p:cNvSpPr txBox="1"/>
            <p:nvPr/>
          </p:nvSpPr>
          <p:spPr>
            <a:xfrm rot="16200000">
              <a:off x="-39212" y="4698936"/>
              <a:ext cx="1978269" cy="496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Fitness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684E06D-0208-C845-D498-EEC0878B1C02}"/>
                </a:ext>
              </a:extLst>
            </p:cNvPr>
            <p:cNvSpPr txBox="1"/>
            <p:nvPr/>
          </p:nvSpPr>
          <p:spPr>
            <a:xfrm>
              <a:off x="1686929" y="5899892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Generation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C39211E-970B-F628-4C22-76DEA6F8F677}"/>
              </a:ext>
            </a:extLst>
          </p:cNvPr>
          <p:cNvGrpSpPr/>
          <p:nvPr/>
        </p:nvGrpSpPr>
        <p:grpSpPr>
          <a:xfrm>
            <a:off x="4372933" y="3638109"/>
            <a:ext cx="3360912" cy="2508356"/>
            <a:chOff x="4330047" y="3650186"/>
            <a:chExt cx="3544479" cy="264535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181F129-0160-28F4-D0CE-6FF8C9825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542"/>
            <a:stretch/>
          </p:blipFill>
          <p:spPr>
            <a:xfrm>
              <a:off x="4353539" y="3650186"/>
              <a:ext cx="3520987" cy="2388364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F690457-3E5A-D400-A4F9-B5BCE780A428}"/>
                </a:ext>
              </a:extLst>
            </p:cNvPr>
            <p:cNvSpPr txBox="1"/>
            <p:nvPr/>
          </p:nvSpPr>
          <p:spPr>
            <a:xfrm rot="16200000">
              <a:off x="3442070" y="4632771"/>
              <a:ext cx="2388365" cy="6124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Pumping power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48E95C7-6F25-A5D6-F7FB-DD485860C607}"/>
                </a:ext>
              </a:extLst>
            </p:cNvPr>
            <p:cNvSpPr txBox="1"/>
            <p:nvPr/>
          </p:nvSpPr>
          <p:spPr>
            <a:xfrm>
              <a:off x="5423504" y="5895434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Generation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A6FE6CE-A0E8-4C0B-7B9C-F229F09A2FBF}"/>
              </a:ext>
            </a:extLst>
          </p:cNvPr>
          <p:cNvGrpSpPr/>
          <p:nvPr/>
        </p:nvGrpSpPr>
        <p:grpSpPr>
          <a:xfrm>
            <a:off x="8112477" y="3636832"/>
            <a:ext cx="3363364" cy="2520417"/>
            <a:chOff x="8069456" y="3648251"/>
            <a:chExt cx="3547065" cy="2658078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7069645-9695-AC63-C16A-06DD0902C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6"/>
            <a:stretch/>
          </p:blipFill>
          <p:spPr>
            <a:xfrm>
              <a:off x="8095534" y="3648251"/>
              <a:ext cx="3520987" cy="239826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E868A6D-F90D-329A-0AC5-517C2E2C4FB7}"/>
                </a:ext>
              </a:extLst>
            </p:cNvPr>
            <p:cNvSpPr txBox="1"/>
            <p:nvPr/>
          </p:nvSpPr>
          <p:spPr>
            <a:xfrm rot="16200000">
              <a:off x="7377632" y="4642651"/>
              <a:ext cx="1996059" cy="61241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Electrical power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EDB4042-00D5-55A8-80BF-9E6053263DAC}"/>
                </a:ext>
              </a:extLst>
            </p:cNvPr>
            <p:cNvSpPr txBox="1"/>
            <p:nvPr/>
          </p:nvSpPr>
          <p:spPr>
            <a:xfrm>
              <a:off x="9185238" y="5906219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Generation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CC5BB839-D52B-06FB-E3E6-FEE700629B53}"/>
              </a:ext>
            </a:extLst>
          </p:cNvPr>
          <p:cNvSpPr/>
          <p:nvPr/>
        </p:nvSpPr>
        <p:spPr>
          <a:xfrm>
            <a:off x="636673" y="3786009"/>
            <a:ext cx="11119101" cy="229552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5" name="Egyenes összekötő nyíllal 170">
            <a:extLst>
              <a:ext uri="{FF2B5EF4-FFF2-40B4-BE49-F238E27FC236}">
                <a16:creationId xmlns:a16="http://schemas.microsoft.com/office/drawing/2014/main" id="{7AA75E86-F516-7B33-A69D-F1133AFF273F}"/>
              </a:ext>
            </a:extLst>
          </p:cNvPr>
          <p:cNvCxnSpPr>
            <a:cxnSpLocks/>
          </p:cNvCxnSpPr>
          <p:nvPr/>
        </p:nvCxnSpPr>
        <p:spPr>
          <a:xfrm flipH="1">
            <a:off x="3800589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1">
            <a:extLst>
              <a:ext uri="{FF2B5EF4-FFF2-40B4-BE49-F238E27FC236}">
                <a16:creationId xmlns:a16="http://schemas.microsoft.com/office/drawing/2014/main" id="{D975F6B5-830E-6016-B035-CAE190FB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2140"/>
            <a:ext cx="11519064" cy="9100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Genetic optimization of electrode structures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Bimodal pore size distribution enhances the performance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A60DBBC-0A02-C1C4-D8D4-37F49EA46995}"/>
              </a:ext>
            </a:extLst>
          </p:cNvPr>
          <p:cNvGrpSpPr/>
          <p:nvPr/>
        </p:nvGrpSpPr>
        <p:grpSpPr>
          <a:xfrm>
            <a:off x="2578018" y="1376899"/>
            <a:ext cx="1186400" cy="1186400"/>
            <a:chOff x="2723024" y="1697536"/>
            <a:chExt cx="1980000" cy="198000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223FD14-6ACB-F4D4-14D5-3FA80F380D3E}"/>
                </a:ext>
              </a:extLst>
            </p:cNvPr>
            <p:cNvGrpSpPr/>
            <p:nvPr/>
          </p:nvGrpSpPr>
          <p:grpSpPr>
            <a:xfrm>
              <a:off x="2723024" y="1697536"/>
              <a:ext cx="1980000" cy="1980000"/>
              <a:chOff x="2723024" y="1697536"/>
              <a:chExt cx="1980000" cy="1980000"/>
            </a:xfrm>
          </p:grpSpPr>
          <p:sp>
            <p:nvSpPr>
              <p:cNvPr id="103" name="Lekerekített téglalap 51">
                <a:extLst>
                  <a:ext uri="{FF2B5EF4-FFF2-40B4-BE49-F238E27FC236}">
                    <a16:creationId xmlns:a16="http://schemas.microsoft.com/office/drawing/2014/main" id="{B414C823-A996-80EE-5370-7B716EDBF70F}"/>
                  </a:ext>
                </a:extLst>
              </p:cNvPr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" name="Lekerekített téglalap 52">
                <a:extLst>
                  <a:ext uri="{FF2B5EF4-FFF2-40B4-BE49-F238E27FC236}">
                    <a16:creationId xmlns:a16="http://schemas.microsoft.com/office/drawing/2014/main" id="{073499D0-15D2-ECE3-809E-5C069DB18808}"/>
                  </a:ext>
                </a:extLst>
              </p:cNvPr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Lekerekített téglalap 53">
                <a:extLst>
                  <a:ext uri="{FF2B5EF4-FFF2-40B4-BE49-F238E27FC236}">
                    <a16:creationId xmlns:a16="http://schemas.microsoft.com/office/drawing/2014/main" id="{0DDD77E0-0942-7E9E-0690-D53FE7EFB31A}"/>
                  </a:ext>
                </a:extLst>
              </p:cNvPr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" name="Lekerekített téglalap 54">
                <a:extLst>
                  <a:ext uri="{FF2B5EF4-FFF2-40B4-BE49-F238E27FC236}">
                    <a16:creationId xmlns:a16="http://schemas.microsoft.com/office/drawing/2014/main" id="{1EB843B8-2097-9024-B9DE-C7D104E57516}"/>
                  </a:ext>
                </a:extLst>
              </p:cNvPr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Lekerekített téglalap 55">
                <a:extLst>
                  <a:ext uri="{FF2B5EF4-FFF2-40B4-BE49-F238E27FC236}">
                    <a16:creationId xmlns:a16="http://schemas.microsoft.com/office/drawing/2014/main" id="{9BE81156-1A2D-E650-CEA8-2DB429D1A0D2}"/>
                  </a:ext>
                </a:extLst>
              </p:cNvPr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" name="Lekerekített téglalap 56">
                <a:extLst>
                  <a:ext uri="{FF2B5EF4-FFF2-40B4-BE49-F238E27FC236}">
                    <a16:creationId xmlns:a16="http://schemas.microsoft.com/office/drawing/2014/main" id="{C3BCEF3A-88B6-3226-ADE4-1A899DDCFD54}"/>
                  </a:ext>
                </a:extLst>
              </p:cNvPr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9" name="Lekerekített téglalap 50">
                <a:extLst>
                  <a:ext uri="{FF2B5EF4-FFF2-40B4-BE49-F238E27FC236}">
                    <a16:creationId xmlns:a16="http://schemas.microsoft.com/office/drawing/2014/main" id="{9A65DEE8-A5C0-AC11-D993-B08C4F8A37FA}"/>
                  </a:ext>
                </a:extLst>
              </p:cNvPr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0" name="Lekerekített téglalap 42">
                <a:extLst>
                  <a:ext uri="{FF2B5EF4-FFF2-40B4-BE49-F238E27FC236}">
                    <a16:creationId xmlns:a16="http://schemas.microsoft.com/office/drawing/2014/main" id="{F594B685-B0BD-0940-AC65-222B8668F01D}"/>
                  </a:ext>
                </a:extLst>
              </p:cNvPr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ánk 44">
                <a:extLst>
                  <a:ext uri="{FF2B5EF4-FFF2-40B4-BE49-F238E27FC236}">
                    <a16:creationId xmlns:a16="http://schemas.microsoft.com/office/drawing/2014/main" id="{6CADAAD3-D308-7878-26D5-1B49AE4CDCE6}"/>
                  </a:ext>
                </a:extLst>
              </p:cNvPr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" name="Ellipszis 26">
                <a:extLst>
                  <a:ext uri="{FF2B5EF4-FFF2-40B4-BE49-F238E27FC236}">
                    <a16:creationId xmlns:a16="http://schemas.microsoft.com/office/drawing/2014/main" id="{93C209E4-797D-BB61-5E4A-EEA07051C598}"/>
                  </a:ext>
                </a:extLst>
              </p:cNvPr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3" name="Lekerekített téglalap 32">
                <a:extLst>
                  <a:ext uri="{FF2B5EF4-FFF2-40B4-BE49-F238E27FC236}">
                    <a16:creationId xmlns:a16="http://schemas.microsoft.com/office/drawing/2014/main" id="{CCC34271-EF8E-58B3-27A0-A00C4FE9186D}"/>
                  </a:ext>
                </a:extLst>
              </p:cNvPr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4" name="Lekerekített téglalap 33">
                <a:extLst>
                  <a:ext uri="{FF2B5EF4-FFF2-40B4-BE49-F238E27FC236}">
                    <a16:creationId xmlns:a16="http://schemas.microsoft.com/office/drawing/2014/main" id="{AA10DD60-C486-8D0E-ACE4-EB5AAC22AB81}"/>
                  </a:ext>
                </a:extLst>
              </p:cNvPr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5" name="Lekerekített téglalap 34">
                <a:extLst>
                  <a:ext uri="{FF2B5EF4-FFF2-40B4-BE49-F238E27FC236}">
                    <a16:creationId xmlns:a16="http://schemas.microsoft.com/office/drawing/2014/main" id="{7DDCF2D9-94A9-5E7B-ACA6-F59C5136E7BA}"/>
                  </a:ext>
                </a:extLst>
              </p:cNvPr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6" name="Lekerekített téglalap 35">
                <a:extLst>
                  <a:ext uri="{FF2B5EF4-FFF2-40B4-BE49-F238E27FC236}">
                    <a16:creationId xmlns:a16="http://schemas.microsoft.com/office/drawing/2014/main" id="{D99A7A1F-8DFF-0DA8-8B99-2F61371855F1}"/>
                  </a:ext>
                </a:extLst>
              </p:cNvPr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7" name="Lekerekített téglalap 36">
                <a:extLst>
                  <a:ext uri="{FF2B5EF4-FFF2-40B4-BE49-F238E27FC236}">
                    <a16:creationId xmlns:a16="http://schemas.microsoft.com/office/drawing/2014/main" id="{E466D752-5579-0A1B-796B-E4937965C47A}"/>
                  </a:ext>
                </a:extLst>
              </p:cNvPr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Lekerekített téglalap 37">
                <a:extLst>
                  <a:ext uri="{FF2B5EF4-FFF2-40B4-BE49-F238E27FC236}">
                    <a16:creationId xmlns:a16="http://schemas.microsoft.com/office/drawing/2014/main" id="{7815E7F8-ADCB-B899-68C8-057957369F4A}"/>
                  </a:ext>
                </a:extLst>
              </p:cNvPr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9" name="Lekerekített téglalap 38">
                <a:extLst>
                  <a:ext uri="{FF2B5EF4-FFF2-40B4-BE49-F238E27FC236}">
                    <a16:creationId xmlns:a16="http://schemas.microsoft.com/office/drawing/2014/main" id="{C1FE2225-98B9-1402-DD99-1581CA233BC2}"/>
                  </a:ext>
                </a:extLst>
              </p:cNvPr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0" name="Lekerekített téglalap 39">
                <a:extLst>
                  <a:ext uri="{FF2B5EF4-FFF2-40B4-BE49-F238E27FC236}">
                    <a16:creationId xmlns:a16="http://schemas.microsoft.com/office/drawing/2014/main" id="{7CE230E6-1B23-DB89-5932-AFE972987E10}"/>
                  </a:ext>
                </a:extLst>
              </p:cNvPr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1" name="Lekerekített téglalap 40">
                <a:extLst>
                  <a:ext uri="{FF2B5EF4-FFF2-40B4-BE49-F238E27FC236}">
                    <a16:creationId xmlns:a16="http://schemas.microsoft.com/office/drawing/2014/main" id="{1328632B-2243-24D4-8A4B-6390E3ED8C91}"/>
                  </a:ext>
                </a:extLst>
              </p:cNvPr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2" name="Lekerekített téglalap 41">
                <a:extLst>
                  <a:ext uri="{FF2B5EF4-FFF2-40B4-BE49-F238E27FC236}">
                    <a16:creationId xmlns:a16="http://schemas.microsoft.com/office/drawing/2014/main" id="{458830FA-39DC-A6D2-2C87-B40089B918D6}"/>
                  </a:ext>
                </a:extLst>
              </p:cNvPr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3" name="Lekerekített téglalap 45">
                <a:extLst>
                  <a:ext uri="{FF2B5EF4-FFF2-40B4-BE49-F238E27FC236}">
                    <a16:creationId xmlns:a16="http://schemas.microsoft.com/office/drawing/2014/main" id="{AEAD3E65-A0A7-BE1D-67EC-2D96715F50CF}"/>
                  </a:ext>
                </a:extLst>
              </p:cNvPr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4" name="Lekerekített téglalap 46">
                <a:extLst>
                  <a:ext uri="{FF2B5EF4-FFF2-40B4-BE49-F238E27FC236}">
                    <a16:creationId xmlns:a16="http://schemas.microsoft.com/office/drawing/2014/main" id="{D01A802A-1F6A-7BB2-C75C-93A394A75DB0}"/>
                  </a:ext>
                </a:extLst>
              </p:cNvPr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5" name="Lekerekített téglalap 47">
                <a:extLst>
                  <a:ext uri="{FF2B5EF4-FFF2-40B4-BE49-F238E27FC236}">
                    <a16:creationId xmlns:a16="http://schemas.microsoft.com/office/drawing/2014/main" id="{DC9444D3-C333-373F-845C-FAA2C6F9F024}"/>
                  </a:ext>
                </a:extLst>
              </p:cNvPr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6" name="Lekerekített téglalap 48">
                <a:extLst>
                  <a:ext uri="{FF2B5EF4-FFF2-40B4-BE49-F238E27FC236}">
                    <a16:creationId xmlns:a16="http://schemas.microsoft.com/office/drawing/2014/main" id="{899B1986-FD37-2E33-1289-42C80BDE8C7C}"/>
                  </a:ext>
                </a:extLst>
              </p:cNvPr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Lekerekített téglalap 49">
                <a:extLst>
                  <a:ext uri="{FF2B5EF4-FFF2-40B4-BE49-F238E27FC236}">
                    <a16:creationId xmlns:a16="http://schemas.microsoft.com/office/drawing/2014/main" id="{DAA9A08A-51D3-912A-E1F4-A4138C4EE3D7}"/>
                  </a:ext>
                </a:extLst>
              </p:cNvPr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2275895-0612-4DB3-1E36-A0E27A44D345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E29604-1ADA-1D8B-BF0B-F707C4081810}"/>
              </a:ext>
            </a:extLst>
          </p:cNvPr>
          <p:cNvSpPr/>
          <p:nvPr/>
        </p:nvSpPr>
        <p:spPr>
          <a:xfrm>
            <a:off x="-59152" y="-144375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2E14E-4729-8C91-5D82-84CA6D6B971E}"/>
              </a:ext>
            </a:extLst>
          </p:cNvPr>
          <p:cNvSpPr txBox="1"/>
          <p:nvPr/>
        </p:nvSpPr>
        <p:spPr>
          <a:xfrm>
            <a:off x="567503" y="3082226"/>
            <a:ext cx="10984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How does the optimized electrode look like?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6" grpId="0"/>
      <p:bldP spid="77" grpId="0"/>
      <p:bldP spid="78" grpId="0"/>
      <p:bldP spid="79" grpId="0"/>
      <p:bldP spid="80" grpId="0"/>
      <p:bldP spid="81" grpId="0"/>
      <p:bldP spid="94" grpId="0" animBg="1"/>
      <p:bldP spid="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F0D83-8252-3799-B71B-4F0E2C695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02FE8-A247-A877-2DDC-2D732C0E0D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0.2 M Vanadium, 0.5 V, 1.5 cm s</a:t>
            </a:r>
            <a:r>
              <a:rPr lang="nl-NL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-1</a:t>
            </a:r>
            <a:endParaRPr lang="en-GB" baseline="30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Gorp, R. &amp; 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Chem. Eng. J., </a:t>
            </a: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455,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139947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0649B7-720C-C64D-C679-C39D9B0D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Genetic optimization of electrode structures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Bimodal pore size distribution enhances the performance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D07558-E052-CD96-912B-B85CC1423EAD}"/>
              </a:ext>
            </a:extLst>
          </p:cNvPr>
          <p:cNvGrpSpPr/>
          <p:nvPr/>
        </p:nvGrpSpPr>
        <p:grpSpPr>
          <a:xfrm>
            <a:off x="1185753" y="1631088"/>
            <a:ext cx="110270" cy="653991"/>
            <a:chOff x="1320758" y="2062301"/>
            <a:chExt cx="184031" cy="1091455"/>
          </a:xfrm>
        </p:grpSpPr>
        <p:sp>
          <p:nvSpPr>
            <p:cNvPr id="7" name="Lekerekített téglalap 58">
              <a:extLst>
                <a:ext uri="{FF2B5EF4-FFF2-40B4-BE49-F238E27FC236}">
                  <a16:creationId xmlns:a16="http://schemas.microsoft.com/office/drawing/2014/main" id="{4CFEFBD8-3ED3-4548-C59A-39F6557B87A9}"/>
                </a:ext>
              </a:extLst>
            </p:cNvPr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Lekerekített téglalap 59">
              <a:extLst>
                <a:ext uri="{FF2B5EF4-FFF2-40B4-BE49-F238E27FC236}">
                  <a16:creationId xmlns:a16="http://schemas.microsoft.com/office/drawing/2014/main" id="{736324E4-FB7D-BAEC-40FF-C48951558D91}"/>
                </a:ext>
              </a:extLst>
            </p:cNvPr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Lekerekített téglalap 60">
              <a:extLst>
                <a:ext uri="{FF2B5EF4-FFF2-40B4-BE49-F238E27FC236}">
                  <a16:creationId xmlns:a16="http://schemas.microsoft.com/office/drawing/2014/main" id="{641679D2-E14F-0F7A-32A6-35B9BFF97807}"/>
                </a:ext>
              </a:extLst>
            </p:cNvPr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Lekerekített téglalap 61">
              <a:extLst>
                <a:ext uri="{FF2B5EF4-FFF2-40B4-BE49-F238E27FC236}">
                  <a16:creationId xmlns:a16="http://schemas.microsoft.com/office/drawing/2014/main" id="{DDEB8580-5497-FDBD-C3A9-AE4E83F734F0}"/>
                </a:ext>
              </a:extLst>
            </p:cNvPr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7FDAC5-21E8-79EC-A287-8D1E16B2C5B3}"/>
              </a:ext>
            </a:extLst>
          </p:cNvPr>
          <p:cNvGrpSpPr/>
          <p:nvPr/>
        </p:nvGrpSpPr>
        <p:grpSpPr>
          <a:xfrm>
            <a:off x="5094727" y="1496532"/>
            <a:ext cx="970691" cy="970691"/>
            <a:chOff x="5840888" y="1837738"/>
            <a:chExt cx="1620000" cy="1620000"/>
          </a:xfrm>
        </p:grpSpPr>
        <p:sp>
          <p:nvSpPr>
            <p:cNvPr id="12" name="Ellipszis 68">
              <a:extLst>
                <a:ext uri="{FF2B5EF4-FFF2-40B4-BE49-F238E27FC236}">
                  <a16:creationId xmlns:a16="http://schemas.microsoft.com/office/drawing/2014/main" id="{7EDBCB9B-73E6-2F06-E16F-0688C478E14D}"/>
                </a:ext>
              </a:extLst>
            </p:cNvPr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Lekerekített téglalap 70">
              <a:extLst>
                <a:ext uri="{FF2B5EF4-FFF2-40B4-BE49-F238E27FC236}">
                  <a16:creationId xmlns:a16="http://schemas.microsoft.com/office/drawing/2014/main" id="{19F071AD-E25E-08E9-8080-65A74A332F5A}"/>
                </a:ext>
              </a:extLst>
            </p:cNvPr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Lekerekített téglalap 71">
              <a:extLst>
                <a:ext uri="{FF2B5EF4-FFF2-40B4-BE49-F238E27FC236}">
                  <a16:creationId xmlns:a16="http://schemas.microsoft.com/office/drawing/2014/main" id="{81351016-A161-B54A-419E-F4E986E89747}"/>
                </a:ext>
              </a:extLst>
            </p:cNvPr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Lekerekített téglalap 72">
              <a:extLst>
                <a:ext uri="{FF2B5EF4-FFF2-40B4-BE49-F238E27FC236}">
                  <a16:creationId xmlns:a16="http://schemas.microsoft.com/office/drawing/2014/main" id="{1DB1B018-2E3B-B440-939D-B02C4B3BD13D}"/>
                </a:ext>
              </a:extLst>
            </p:cNvPr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Lekerekített téglalap 73">
              <a:extLst>
                <a:ext uri="{FF2B5EF4-FFF2-40B4-BE49-F238E27FC236}">
                  <a16:creationId xmlns:a16="http://schemas.microsoft.com/office/drawing/2014/main" id="{FAB6DEC8-96D6-CBF7-E52F-99ADD3695E0C}"/>
                </a:ext>
              </a:extLst>
            </p:cNvPr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Lekerekített téglalap 74">
              <a:extLst>
                <a:ext uri="{FF2B5EF4-FFF2-40B4-BE49-F238E27FC236}">
                  <a16:creationId xmlns:a16="http://schemas.microsoft.com/office/drawing/2014/main" id="{2E1D7851-9087-1F3A-27E7-6848B2B54AA6}"/>
                </a:ext>
              </a:extLst>
            </p:cNvPr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Lekerekített téglalap 75">
              <a:extLst>
                <a:ext uri="{FF2B5EF4-FFF2-40B4-BE49-F238E27FC236}">
                  <a16:creationId xmlns:a16="http://schemas.microsoft.com/office/drawing/2014/main" id="{3BB88F3F-FECD-2132-202B-9AE13F06E32F}"/>
                </a:ext>
              </a:extLst>
            </p:cNvPr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Lekerekített téglalap 82">
              <a:extLst>
                <a:ext uri="{FF2B5EF4-FFF2-40B4-BE49-F238E27FC236}">
                  <a16:creationId xmlns:a16="http://schemas.microsoft.com/office/drawing/2014/main" id="{A8ABDA86-3E69-F937-1D80-70F00372B67B}"/>
                </a:ext>
              </a:extLst>
            </p:cNvPr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Lekerekített téglalap 83">
              <a:extLst>
                <a:ext uri="{FF2B5EF4-FFF2-40B4-BE49-F238E27FC236}">
                  <a16:creationId xmlns:a16="http://schemas.microsoft.com/office/drawing/2014/main" id="{9032C787-AA34-2826-1BF9-9A70C904258D}"/>
                </a:ext>
              </a:extLst>
            </p:cNvPr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Lekerekített téglalap 84">
              <a:extLst>
                <a:ext uri="{FF2B5EF4-FFF2-40B4-BE49-F238E27FC236}">
                  <a16:creationId xmlns:a16="http://schemas.microsoft.com/office/drawing/2014/main" id="{9ADEDFCA-44AE-D019-D5BF-790C813ADF3E}"/>
                </a:ext>
              </a:extLst>
            </p:cNvPr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Lekerekített téglalap 85">
              <a:extLst>
                <a:ext uri="{FF2B5EF4-FFF2-40B4-BE49-F238E27FC236}">
                  <a16:creationId xmlns:a16="http://schemas.microsoft.com/office/drawing/2014/main" id="{F97AF8B6-51DD-989A-89CA-B60A0CB3B12E}"/>
                </a:ext>
              </a:extLst>
            </p:cNvPr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Lekerekített téglalap 86">
              <a:extLst>
                <a:ext uri="{FF2B5EF4-FFF2-40B4-BE49-F238E27FC236}">
                  <a16:creationId xmlns:a16="http://schemas.microsoft.com/office/drawing/2014/main" id="{24C59FD9-48ED-6A8E-ABD3-06141DFD90EA}"/>
                </a:ext>
              </a:extLst>
            </p:cNvPr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Lekerekített téglalap 87">
              <a:extLst>
                <a:ext uri="{FF2B5EF4-FFF2-40B4-BE49-F238E27FC236}">
                  <a16:creationId xmlns:a16="http://schemas.microsoft.com/office/drawing/2014/main" id="{875A6E10-92BC-CC3C-6334-68F1F2A889B4}"/>
                </a:ext>
              </a:extLst>
            </p:cNvPr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000D17-D16A-EB3E-D8DA-257DD2AD4509}"/>
              </a:ext>
            </a:extLst>
          </p:cNvPr>
          <p:cNvGrpSpPr/>
          <p:nvPr/>
        </p:nvGrpSpPr>
        <p:grpSpPr>
          <a:xfrm>
            <a:off x="7462456" y="1491799"/>
            <a:ext cx="970691" cy="970691"/>
            <a:chOff x="8758818" y="1829840"/>
            <a:chExt cx="1620000" cy="1620000"/>
          </a:xfrm>
        </p:grpSpPr>
        <p:sp>
          <p:nvSpPr>
            <p:cNvPr id="26" name="Ellipszis 90">
              <a:extLst>
                <a:ext uri="{FF2B5EF4-FFF2-40B4-BE49-F238E27FC236}">
                  <a16:creationId xmlns:a16="http://schemas.microsoft.com/office/drawing/2014/main" id="{1705105D-4B28-0FEA-44BC-823827BD9D01}"/>
                </a:ext>
              </a:extLst>
            </p:cNvPr>
            <p:cNvSpPr/>
            <p:nvPr/>
          </p:nvSpPr>
          <p:spPr>
            <a:xfrm>
              <a:off x="8758818" y="1829840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Lekerekített téglalap 106">
              <a:extLst>
                <a:ext uri="{FF2B5EF4-FFF2-40B4-BE49-F238E27FC236}">
                  <a16:creationId xmlns:a16="http://schemas.microsoft.com/office/drawing/2014/main" id="{D6E61A22-3D89-1D32-FC25-BF3F390682F7}"/>
                </a:ext>
              </a:extLst>
            </p:cNvPr>
            <p:cNvSpPr/>
            <p:nvPr/>
          </p:nvSpPr>
          <p:spPr>
            <a:xfrm>
              <a:off x="8999890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Lekerekített téglalap 107">
              <a:extLst>
                <a:ext uri="{FF2B5EF4-FFF2-40B4-BE49-F238E27FC236}">
                  <a16:creationId xmlns:a16="http://schemas.microsoft.com/office/drawing/2014/main" id="{3001162A-6A78-9E35-A1C4-64FAE095257D}"/>
                </a:ext>
              </a:extLst>
            </p:cNvPr>
            <p:cNvSpPr/>
            <p:nvPr/>
          </p:nvSpPr>
          <p:spPr>
            <a:xfrm>
              <a:off x="917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Lekerekített téglalap 108">
              <a:extLst>
                <a:ext uri="{FF2B5EF4-FFF2-40B4-BE49-F238E27FC236}">
                  <a16:creationId xmlns:a16="http://schemas.microsoft.com/office/drawing/2014/main" id="{8C9A4188-28E3-0880-5B5E-874CB4635F8B}"/>
                </a:ext>
              </a:extLst>
            </p:cNvPr>
            <p:cNvSpPr/>
            <p:nvPr/>
          </p:nvSpPr>
          <p:spPr>
            <a:xfrm>
              <a:off x="935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Lekerekített téglalap 109">
              <a:extLst>
                <a:ext uri="{FF2B5EF4-FFF2-40B4-BE49-F238E27FC236}">
                  <a16:creationId xmlns:a16="http://schemas.microsoft.com/office/drawing/2014/main" id="{6F872E9A-DF4D-4245-0F5F-E54FA816E302}"/>
                </a:ext>
              </a:extLst>
            </p:cNvPr>
            <p:cNvSpPr/>
            <p:nvPr/>
          </p:nvSpPr>
          <p:spPr>
            <a:xfrm>
              <a:off x="9542892" y="249477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Lekerekített téglalap 110">
              <a:extLst>
                <a:ext uri="{FF2B5EF4-FFF2-40B4-BE49-F238E27FC236}">
                  <a16:creationId xmlns:a16="http://schemas.microsoft.com/office/drawing/2014/main" id="{EFC8BF1D-8ECE-A8AD-5C29-15CCDE9A0E1A}"/>
                </a:ext>
              </a:extLst>
            </p:cNvPr>
            <p:cNvSpPr/>
            <p:nvPr/>
          </p:nvSpPr>
          <p:spPr>
            <a:xfrm>
              <a:off x="9722892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Lekerekített téglalap 111">
              <a:extLst>
                <a:ext uri="{FF2B5EF4-FFF2-40B4-BE49-F238E27FC236}">
                  <a16:creationId xmlns:a16="http://schemas.microsoft.com/office/drawing/2014/main" id="{0ACE1253-A838-B4F2-64F0-00F8046F0C0D}"/>
                </a:ext>
              </a:extLst>
            </p:cNvPr>
            <p:cNvSpPr/>
            <p:nvPr/>
          </p:nvSpPr>
          <p:spPr>
            <a:xfrm>
              <a:off x="9901838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22D163-B109-8209-8ADE-9C7EB8C286B0}"/>
              </a:ext>
            </a:extLst>
          </p:cNvPr>
          <p:cNvGrpSpPr/>
          <p:nvPr/>
        </p:nvGrpSpPr>
        <p:grpSpPr>
          <a:xfrm>
            <a:off x="7462456" y="2789504"/>
            <a:ext cx="970691" cy="970691"/>
            <a:chOff x="8758818" y="4125479"/>
            <a:chExt cx="1620000" cy="1620000"/>
          </a:xfrm>
        </p:grpSpPr>
        <p:sp>
          <p:nvSpPr>
            <p:cNvPr id="34" name="Ellipszis 112">
              <a:extLst>
                <a:ext uri="{FF2B5EF4-FFF2-40B4-BE49-F238E27FC236}">
                  <a16:creationId xmlns:a16="http://schemas.microsoft.com/office/drawing/2014/main" id="{AF1D5997-36B5-7A83-EF0B-30AF48A72E96}"/>
                </a:ext>
              </a:extLst>
            </p:cNvPr>
            <p:cNvSpPr/>
            <p:nvPr/>
          </p:nvSpPr>
          <p:spPr>
            <a:xfrm>
              <a:off x="8758818" y="4125479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Lekerekített téglalap 124">
              <a:extLst>
                <a:ext uri="{FF2B5EF4-FFF2-40B4-BE49-F238E27FC236}">
                  <a16:creationId xmlns:a16="http://schemas.microsoft.com/office/drawing/2014/main" id="{EA657F5D-AC72-86A0-8F8E-C10255F62696}"/>
                </a:ext>
              </a:extLst>
            </p:cNvPr>
            <p:cNvSpPr/>
            <p:nvPr/>
          </p:nvSpPr>
          <p:spPr>
            <a:xfrm>
              <a:off x="9056643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Lekerekített téglalap 125">
              <a:extLst>
                <a:ext uri="{FF2B5EF4-FFF2-40B4-BE49-F238E27FC236}">
                  <a16:creationId xmlns:a16="http://schemas.microsoft.com/office/drawing/2014/main" id="{FB40A1D5-4430-B732-FE49-30710F36735F}"/>
                </a:ext>
              </a:extLst>
            </p:cNvPr>
            <p:cNvSpPr/>
            <p:nvPr/>
          </p:nvSpPr>
          <p:spPr>
            <a:xfrm>
              <a:off x="923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Lekerekített téglalap 126">
              <a:extLst>
                <a:ext uri="{FF2B5EF4-FFF2-40B4-BE49-F238E27FC236}">
                  <a16:creationId xmlns:a16="http://schemas.microsoft.com/office/drawing/2014/main" id="{82A35249-BB7A-6F42-0815-1628058BD273}"/>
                </a:ext>
              </a:extLst>
            </p:cNvPr>
            <p:cNvSpPr/>
            <p:nvPr/>
          </p:nvSpPr>
          <p:spPr>
            <a:xfrm>
              <a:off x="941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Lekerekített téglalap 127">
              <a:extLst>
                <a:ext uri="{FF2B5EF4-FFF2-40B4-BE49-F238E27FC236}">
                  <a16:creationId xmlns:a16="http://schemas.microsoft.com/office/drawing/2014/main" id="{02EFB8AD-57D4-1B7B-D31C-B579665CAC85}"/>
                </a:ext>
              </a:extLst>
            </p:cNvPr>
            <p:cNvSpPr/>
            <p:nvPr/>
          </p:nvSpPr>
          <p:spPr>
            <a:xfrm>
              <a:off x="9599645" y="4800248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Lekerekített téglalap 128">
              <a:extLst>
                <a:ext uri="{FF2B5EF4-FFF2-40B4-BE49-F238E27FC236}">
                  <a16:creationId xmlns:a16="http://schemas.microsoft.com/office/drawing/2014/main" id="{4C71E122-0412-9417-67DD-1458583BEEB7}"/>
                </a:ext>
              </a:extLst>
            </p:cNvPr>
            <p:cNvSpPr/>
            <p:nvPr/>
          </p:nvSpPr>
          <p:spPr>
            <a:xfrm>
              <a:off x="9779645" y="48006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Lekerekített téglalap 129">
              <a:extLst>
                <a:ext uri="{FF2B5EF4-FFF2-40B4-BE49-F238E27FC236}">
                  <a16:creationId xmlns:a16="http://schemas.microsoft.com/office/drawing/2014/main" id="{5511743D-07D7-EC13-7DFF-E10E1592E6E2}"/>
                </a:ext>
              </a:extLst>
            </p:cNvPr>
            <p:cNvSpPr/>
            <p:nvPr/>
          </p:nvSpPr>
          <p:spPr>
            <a:xfrm>
              <a:off x="9956642" y="480024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C36625-3234-11D9-E7DC-FE4D52C2938D}"/>
              </a:ext>
            </a:extLst>
          </p:cNvPr>
          <p:cNvGrpSpPr/>
          <p:nvPr/>
        </p:nvGrpSpPr>
        <p:grpSpPr>
          <a:xfrm>
            <a:off x="4887561" y="2598367"/>
            <a:ext cx="1391246" cy="1325563"/>
            <a:chOff x="5543851" y="3806489"/>
            <a:chExt cx="2321872" cy="2212250"/>
          </a:xfrm>
        </p:grpSpPr>
        <p:sp>
          <p:nvSpPr>
            <p:cNvPr id="42" name="Lekerekített téglalap 130">
              <a:extLst>
                <a:ext uri="{FF2B5EF4-FFF2-40B4-BE49-F238E27FC236}">
                  <a16:creationId xmlns:a16="http://schemas.microsoft.com/office/drawing/2014/main" id="{C3585899-E9ED-BAE4-9662-867D4DED6395}"/>
                </a:ext>
              </a:extLst>
            </p:cNvPr>
            <p:cNvSpPr/>
            <p:nvPr/>
          </p:nvSpPr>
          <p:spPr>
            <a:xfrm rot="555523">
              <a:off x="6951518" y="4412779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Lekerekített téglalap 131">
              <a:extLst>
                <a:ext uri="{FF2B5EF4-FFF2-40B4-BE49-F238E27FC236}">
                  <a16:creationId xmlns:a16="http://schemas.microsoft.com/office/drawing/2014/main" id="{2403F81A-CF19-4106-03C6-C5365AE4C6B8}"/>
                </a:ext>
              </a:extLst>
            </p:cNvPr>
            <p:cNvSpPr/>
            <p:nvPr/>
          </p:nvSpPr>
          <p:spPr>
            <a:xfrm rot="555523">
              <a:off x="6919744" y="4599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Lekerekített téglalap 132">
              <a:extLst>
                <a:ext uri="{FF2B5EF4-FFF2-40B4-BE49-F238E27FC236}">
                  <a16:creationId xmlns:a16="http://schemas.microsoft.com/office/drawing/2014/main" id="{59E3F1FD-E5E0-4DE5-D7A7-A9363820DCA9}"/>
                </a:ext>
              </a:extLst>
            </p:cNvPr>
            <p:cNvSpPr/>
            <p:nvPr/>
          </p:nvSpPr>
          <p:spPr>
            <a:xfrm rot="555523">
              <a:off x="6887968" y="478811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Lekerekített téglalap 133">
              <a:extLst>
                <a:ext uri="{FF2B5EF4-FFF2-40B4-BE49-F238E27FC236}">
                  <a16:creationId xmlns:a16="http://schemas.microsoft.com/office/drawing/2014/main" id="{83909AD0-7916-AF5F-F80C-74881B997685}"/>
                </a:ext>
              </a:extLst>
            </p:cNvPr>
            <p:cNvSpPr/>
            <p:nvPr/>
          </p:nvSpPr>
          <p:spPr>
            <a:xfrm rot="555523">
              <a:off x="6856380" y="4969859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Lekerekített téglalap 134">
              <a:extLst>
                <a:ext uri="{FF2B5EF4-FFF2-40B4-BE49-F238E27FC236}">
                  <a16:creationId xmlns:a16="http://schemas.microsoft.com/office/drawing/2014/main" id="{FB882508-8407-BA49-ECA4-82125C0FC100}"/>
                </a:ext>
              </a:extLst>
            </p:cNvPr>
            <p:cNvSpPr/>
            <p:nvPr/>
          </p:nvSpPr>
          <p:spPr>
            <a:xfrm rot="555523">
              <a:off x="6821439" y="515623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Lekerekített téglalap 135">
              <a:extLst>
                <a:ext uri="{FF2B5EF4-FFF2-40B4-BE49-F238E27FC236}">
                  <a16:creationId xmlns:a16="http://schemas.microsoft.com/office/drawing/2014/main" id="{8F83E9C3-6BFA-A1C7-4968-4CD6DABF24FA}"/>
                </a:ext>
              </a:extLst>
            </p:cNvPr>
            <p:cNvSpPr/>
            <p:nvPr/>
          </p:nvSpPr>
          <p:spPr>
            <a:xfrm rot="555523">
              <a:off x="6788803" y="534070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Lekerekített téglalap 136">
              <a:extLst>
                <a:ext uri="{FF2B5EF4-FFF2-40B4-BE49-F238E27FC236}">
                  <a16:creationId xmlns:a16="http://schemas.microsoft.com/office/drawing/2014/main" id="{81EE6FEE-A901-E6C5-D4BD-5B0DE37D3969}"/>
                </a:ext>
              </a:extLst>
            </p:cNvPr>
            <p:cNvSpPr/>
            <p:nvPr/>
          </p:nvSpPr>
          <p:spPr>
            <a:xfrm rot="555523">
              <a:off x="6373961" y="476200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Lekerekített téglalap 137">
              <a:extLst>
                <a:ext uri="{FF2B5EF4-FFF2-40B4-BE49-F238E27FC236}">
                  <a16:creationId xmlns:a16="http://schemas.microsoft.com/office/drawing/2014/main" id="{71F0D19E-4120-6291-BE18-7ABCF77ABEDA}"/>
                </a:ext>
              </a:extLst>
            </p:cNvPr>
            <p:cNvSpPr/>
            <p:nvPr/>
          </p:nvSpPr>
          <p:spPr>
            <a:xfrm rot="1919041">
              <a:off x="6997749" y="5548238"/>
              <a:ext cx="108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Lekerekített téglalap 139">
              <a:extLst>
                <a:ext uri="{FF2B5EF4-FFF2-40B4-BE49-F238E27FC236}">
                  <a16:creationId xmlns:a16="http://schemas.microsoft.com/office/drawing/2014/main" id="{3234C561-FB8A-91F9-F55C-49D3FAA6589E}"/>
                </a:ext>
              </a:extLst>
            </p:cNvPr>
            <p:cNvSpPr/>
            <p:nvPr/>
          </p:nvSpPr>
          <p:spPr>
            <a:xfrm rot="19605666">
              <a:off x="6115897" y="467061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Lekerekített téglalap 140">
              <a:extLst>
                <a:ext uri="{FF2B5EF4-FFF2-40B4-BE49-F238E27FC236}">
                  <a16:creationId xmlns:a16="http://schemas.microsoft.com/office/drawing/2014/main" id="{A4164029-EEA0-63F5-AFF6-761AC2466E9E}"/>
                </a:ext>
              </a:extLst>
            </p:cNvPr>
            <p:cNvSpPr/>
            <p:nvPr/>
          </p:nvSpPr>
          <p:spPr>
            <a:xfrm rot="19605666">
              <a:off x="6273739" y="455850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Lekerekített téglalap 141">
              <a:extLst>
                <a:ext uri="{FF2B5EF4-FFF2-40B4-BE49-F238E27FC236}">
                  <a16:creationId xmlns:a16="http://schemas.microsoft.com/office/drawing/2014/main" id="{81C8A299-5C9E-8EAF-ECB0-BABF376716AC}"/>
                </a:ext>
              </a:extLst>
            </p:cNvPr>
            <p:cNvSpPr/>
            <p:nvPr/>
          </p:nvSpPr>
          <p:spPr>
            <a:xfrm rot="19605666">
              <a:off x="6431582" y="4450174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Lekerekített téglalap 142">
              <a:extLst>
                <a:ext uri="{FF2B5EF4-FFF2-40B4-BE49-F238E27FC236}">
                  <a16:creationId xmlns:a16="http://schemas.microsoft.com/office/drawing/2014/main" id="{5C4C32DC-0B59-A368-F5DE-A8517E58B68F}"/>
                </a:ext>
              </a:extLst>
            </p:cNvPr>
            <p:cNvSpPr/>
            <p:nvPr/>
          </p:nvSpPr>
          <p:spPr>
            <a:xfrm rot="19605666">
              <a:off x="6585488" y="4341840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Lekerekített téglalap 143">
              <a:extLst>
                <a:ext uri="{FF2B5EF4-FFF2-40B4-BE49-F238E27FC236}">
                  <a16:creationId xmlns:a16="http://schemas.microsoft.com/office/drawing/2014/main" id="{AED5630C-B91C-B091-797C-E26DC127E7E0}"/>
                </a:ext>
              </a:extLst>
            </p:cNvPr>
            <p:cNvSpPr/>
            <p:nvPr/>
          </p:nvSpPr>
          <p:spPr>
            <a:xfrm rot="19605666">
              <a:off x="5958386" y="477363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Lekerekített téglalap 144">
              <a:extLst>
                <a:ext uri="{FF2B5EF4-FFF2-40B4-BE49-F238E27FC236}">
                  <a16:creationId xmlns:a16="http://schemas.microsoft.com/office/drawing/2014/main" id="{6EE2AAC2-D970-7D62-85BF-7561F24E4EDE}"/>
                </a:ext>
              </a:extLst>
            </p:cNvPr>
            <p:cNvSpPr/>
            <p:nvPr/>
          </p:nvSpPr>
          <p:spPr>
            <a:xfrm rot="19605666">
              <a:off x="6739395" y="423734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Lekerekített téglalap 145">
              <a:extLst>
                <a:ext uri="{FF2B5EF4-FFF2-40B4-BE49-F238E27FC236}">
                  <a16:creationId xmlns:a16="http://schemas.microsoft.com/office/drawing/2014/main" id="{26E412BB-C164-C7C3-1255-22B68A31E616}"/>
                </a:ext>
              </a:extLst>
            </p:cNvPr>
            <p:cNvSpPr/>
            <p:nvPr/>
          </p:nvSpPr>
          <p:spPr>
            <a:xfrm rot="1919041">
              <a:off x="6829332" y="546530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Lekerekített téglalap 146">
              <a:extLst>
                <a:ext uri="{FF2B5EF4-FFF2-40B4-BE49-F238E27FC236}">
                  <a16:creationId xmlns:a16="http://schemas.microsoft.com/office/drawing/2014/main" id="{31385A24-76ED-51AA-84D7-6DFF4B835ADB}"/>
                </a:ext>
              </a:extLst>
            </p:cNvPr>
            <p:cNvSpPr/>
            <p:nvPr/>
          </p:nvSpPr>
          <p:spPr>
            <a:xfrm rot="1919041">
              <a:off x="6680199" y="537717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Lekerekített téglalap 147">
              <a:extLst>
                <a:ext uri="{FF2B5EF4-FFF2-40B4-BE49-F238E27FC236}">
                  <a16:creationId xmlns:a16="http://schemas.microsoft.com/office/drawing/2014/main" id="{FC18EAA7-F4A2-B922-60DF-C8D981642E85}"/>
                </a:ext>
              </a:extLst>
            </p:cNvPr>
            <p:cNvSpPr/>
            <p:nvPr/>
          </p:nvSpPr>
          <p:spPr>
            <a:xfrm rot="1919041">
              <a:off x="6521276" y="52804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Lekerekített téglalap 148">
              <a:extLst>
                <a:ext uri="{FF2B5EF4-FFF2-40B4-BE49-F238E27FC236}">
                  <a16:creationId xmlns:a16="http://schemas.microsoft.com/office/drawing/2014/main" id="{A42C493F-0419-60C2-2970-77F59010CC4F}"/>
                </a:ext>
              </a:extLst>
            </p:cNvPr>
            <p:cNvSpPr/>
            <p:nvPr/>
          </p:nvSpPr>
          <p:spPr>
            <a:xfrm rot="1919041">
              <a:off x="6358718" y="5185854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149">
              <a:extLst>
                <a:ext uri="{FF2B5EF4-FFF2-40B4-BE49-F238E27FC236}">
                  <a16:creationId xmlns:a16="http://schemas.microsoft.com/office/drawing/2014/main" id="{B39D1A1A-93CD-E1CB-B129-FFF1549EA474}"/>
                </a:ext>
              </a:extLst>
            </p:cNvPr>
            <p:cNvSpPr/>
            <p:nvPr/>
          </p:nvSpPr>
          <p:spPr>
            <a:xfrm rot="555523">
              <a:off x="7269801" y="4919024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150">
              <a:extLst>
                <a:ext uri="{FF2B5EF4-FFF2-40B4-BE49-F238E27FC236}">
                  <a16:creationId xmlns:a16="http://schemas.microsoft.com/office/drawing/2014/main" id="{A5D7F747-1A6E-C5E0-2E78-CF53D485A685}"/>
                </a:ext>
              </a:extLst>
            </p:cNvPr>
            <p:cNvSpPr/>
            <p:nvPr/>
          </p:nvSpPr>
          <p:spPr>
            <a:xfrm rot="555523">
              <a:off x="7094772" y="488778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151">
              <a:extLst>
                <a:ext uri="{FF2B5EF4-FFF2-40B4-BE49-F238E27FC236}">
                  <a16:creationId xmlns:a16="http://schemas.microsoft.com/office/drawing/2014/main" id="{B8F37CF5-0BCC-3024-FFA8-FDD9400AB422}"/>
                </a:ext>
              </a:extLst>
            </p:cNvPr>
            <p:cNvSpPr/>
            <p:nvPr/>
          </p:nvSpPr>
          <p:spPr>
            <a:xfrm rot="555523">
              <a:off x="6919743" y="4854806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Lekerekített téglalap 152">
              <a:extLst>
                <a:ext uri="{FF2B5EF4-FFF2-40B4-BE49-F238E27FC236}">
                  <a16:creationId xmlns:a16="http://schemas.microsoft.com/office/drawing/2014/main" id="{73AAC316-9DA9-A3A7-EE77-2A01E02DF533}"/>
                </a:ext>
              </a:extLst>
            </p:cNvPr>
            <p:cNvSpPr/>
            <p:nvPr/>
          </p:nvSpPr>
          <p:spPr>
            <a:xfrm rot="555523">
              <a:off x="6730655" y="4818352"/>
              <a:ext cx="180000" cy="1800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Lekerekített téglalap 153">
              <a:extLst>
                <a:ext uri="{FF2B5EF4-FFF2-40B4-BE49-F238E27FC236}">
                  <a16:creationId xmlns:a16="http://schemas.microsoft.com/office/drawing/2014/main" id="{1371B26E-8A6B-9564-12A5-F0DF04942655}"/>
                </a:ext>
              </a:extLst>
            </p:cNvPr>
            <p:cNvSpPr/>
            <p:nvPr/>
          </p:nvSpPr>
          <p:spPr>
            <a:xfrm rot="555523">
              <a:off x="6554833" y="479019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ánk 44">
              <a:extLst>
                <a:ext uri="{FF2B5EF4-FFF2-40B4-BE49-F238E27FC236}">
                  <a16:creationId xmlns:a16="http://schemas.microsoft.com/office/drawing/2014/main" id="{753DA839-2193-2CBD-F7DA-115AE49BFDDA}"/>
                </a:ext>
              </a:extLst>
            </p:cNvPr>
            <p:cNvSpPr/>
            <p:nvPr/>
          </p:nvSpPr>
          <p:spPr>
            <a:xfrm>
              <a:off x="5543851" y="3806489"/>
              <a:ext cx="2321872" cy="2212250"/>
            </a:xfrm>
            <a:custGeom>
              <a:avLst/>
              <a:gdLst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0000 w 1980000"/>
                <a:gd name="connsiteY6" fmla="*/ 1485000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806733 w 1980000"/>
                <a:gd name="connsiteY7" fmla="*/ 9773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570173 w 1980000"/>
                <a:gd name="connsiteY7" fmla="*/ 1569388 h 1980000"/>
                <a:gd name="connsiteX8" fmla="*/ 1806733 w 1980000"/>
                <a:gd name="connsiteY8" fmla="*/ 977300 h 1980000"/>
                <a:gd name="connsiteX9" fmla="*/ 990000 w 1980000"/>
                <a:gd name="connsiteY9" fmla="*/ 495000 h 1980000"/>
                <a:gd name="connsiteX10" fmla="*/ 495000 w 1980000"/>
                <a:gd name="connsiteY10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273839 w 1980000"/>
                <a:gd name="connsiteY7" fmla="*/ 1759888 h 1980000"/>
                <a:gd name="connsiteX8" fmla="*/ 1570173 w 1980000"/>
                <a:gd name="connsiteY8" fmla="*/ 1569388 h 1980000"/>
                <a:gd name="connsiteX9" fmla="*/ 1806733 w 1980000"/>
                <a:gd name="connsiteY9" fmla="*/ 977300 h 1980000"/>
                <a:gd name="connsiteX10" fmla="*/ 990000 w 1980000"/>
                <a:gd name="connsiteY10" fmla="*/ 495000 h 1980000"/>
                <a:gd name="connsiteX11" fmla="*/ 495000 w 1980000"/>
                <a:gd name="connsiteY11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495000 w 1980000"/>
                <a:gd name="connsiteY12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0000 w 1980000"/>
                <a:gd name="connsiteY12" fmla="*/ 495000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8467 w 1980000"/>
                <a:gd name="connsiteY12" fmla="*/ 181733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202900 w 1980000"/>
                <a:gd name="connsiteY14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444106 w 1980000"/>
                <a:gd name="connsiteY14" fmla="*/ 396755 h 1980000"/>
                <a:gd name="connsiteX15" fmla="*/ 202900 w 1980000"/>
                <a:gd name="connsiteY15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8072 w 1980000"/>
                <a:gd name="connsiteY9" fmla="*/ 17175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1827 w 1980000"/>
                <a:gd name="connsiteY9" fmla="*/ 16834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9717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000" h="1980000">
                  <a:moveTo>
                    <a:pt x="0" y="990000"/>
                  </a:moveTo>
                  <a:cubicBezTo>
                    <a:pt x="0" y="443238"/>
                    <a:pt x="443238" y="0"/>
                    <a:pt x="990000" y="0"/>
                  </a:cubicBezTo>
                  <a:cubicBezTo>
                    <a:pt x="1536762" y="0"/>
                    <a:pt x="1980000" y="443238"/>
                    <a:pt x="1980000" y="990000"/>
                  </a:cubicBezTo>
                  <a:cubicBezTo>
                    <a:pt x="1980000" y="1536762"/>
                    <a:pt x="1536762" y="1980000"/>
                    <a:pt x="990000" y="1980000"/>
                  </a:cubicBezTo>
                  <a:cubicBezTo>
                    <a:pt x="443238" y="1980000"/>
                    <a:pt x="0" y="1536762"/>
                    <a:pt x="0" y="990000"/>
                  </a:cubicBezTo>
                  <a:close/>
                  <a:moveTo>
                    <a:pt x="202900" y="1019633"/>
                  </a:moveTo>
                  <a:cubicBezTo>
                    <a:pt x="200078" y="1212250"/>
                    <a:pt x="295284" y="1423388"/>
                    <a:pt x="427173" y="1552455"/>
                  </a:cubicBezTo>
                  <a:cubicBezTo>
                    <a:pt x="559062" y="1681522"/>
                    <a:pt x="885632" y="1765184"/>
                    <a:pt x="994234" y="1799717"/>
                  </a:cubicBezTo>
                  <a:cubicBezTo>
                    <a:pt x="1102836" y="1834250"/>
                    <a:pt x="1032183" y="1765346"/>
                    <a:pt x="1078784" y="1759655"/>
                  </a:cubicBezTo>
                  <a:cubicBezTo>
                    <a:pt x="1125385" y="1753964"/>
                    <a:pt x="1210149" y="1708904"/>
                    <a:pt x="1265888" y="1690559"/>
                  </a:cubicBezTo>
                  <a:cubicBezTo>
                    <a:pt x="1425867" y="1612538"/>
                    <a:pt x="1439295" y="1559408"/>
                    <a:pt x="1488684" y="1527658"/>
                  </a:cubicBezTo>
                  <a:cubicBezTo>
                    <a:pt x="1538073" y="1495908"/>
                    <a:pt x="1508874" y="1687119"/>
                    <a:pt x="1570173" y="1569388"/>
                  </a:cubicBezTo>
                  <a:cubicBezTo>
                    <a:pt x="1631472" y="1451657"/>
                    <a:pt x="1822961" y="1154394"/>
                    <a:pt x="1806733" y="977300"/>
                  </a:cubicBezTo>
                  <a:cubicBezTo>
                    <a:pt x="1790505" y="800206"/>
                    <a:pt x="1704884" y="567450"/>
                    <a:pt x="1570173" y="434855"/>
                  </a:cubicBezTo>
                  <a:cubicBezTo>
                    <a:pt x="1435462" y="302261"/>
                    <a:pt x="1186145" y="188083"/>
                    <a:pt x="998467" y="181733"/>
                  </a:cubicBezTo>
                  <a:cubicBezTo>
                    <a:pt x="810789" y="175383"/>
                    <a:pt x="576701" y="257105"/>
                    <a:pt x="444106" y="396755"/>
                  </a:cubicBezTo>
                  <a:cubicBezTo>
                    <a:pt x="311512" y="536405"/>
                    <a:pt x="205722" y="827016"/>
                    <a:pt x="202900" y="101963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Ellipszis 138">
              <a:extLst>
                <a:ext uri="{FF2B5EF4-FFF2-40B4-BE49-F238E27FC236}">
                  <a16:creationId xmlns:a16="http://schemas.microsoft.com/office/drawing/2014/main" id="{33F639EB-B1C8-4C3E-7223-3F6B9D07A7C7}"/>
                </a:ext>
              </a:extLst>
            </p:cNvPr>
            <p:cNvSpPr/>
            <p:nvPr/>
          </p:nvSpPr>
          <p:spPr>
            <a:xfrm>
              <a:off x="5870459" y="4131077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67" name="Egyenes összekötő nyíllal 89">
            <a:extLst>
              <a:ext uri="{FF2B5EF4-FFF2-40B4-BE49-F238E27FC236}">
                <a16:creationId xmlns:a16="http://schemas.microsoft.com/office/drawing/2014/main" id="{1CD9B0C7-F738-565D-9AE1-10E750248494}"/>
              </a:ext>
            </a:extLst>
          </p:cNvPr>
          <p:cNvCxnSpPr>
            <a:cxnSpLocks/>
          </p:cNvCxnSpPr>
          <p:nvPr/>
        </p:nvCxnSpPr>
        <p:spPr>
          <a:xfrm>
            <a:off x="6234831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>
            <a:extLst>
              <a:ext uri="{FF2B5EF4-FFF2-40B4-BE49-F238E27FC236}">
                <a16:creationId xmlns:a16="http://schemas.microsoft.com/office/drawing/2014/main" id="{468EEA77-17D5-1FC4-8163-4F51CF2C36FD}"/>
              </a:ext>
            </a:extLst>
          </p:cNvPr>
          <p:cNvCxnSpPr>
            <a:cxnSpLocks/>
          </p:cNvCxnSpPr>
          <p:nvPr/>
        </p:nvCxnSpPr>
        <p:spPr>
          <a:xfrm>
            <a:off x="3840387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167">
            <a:extLst>
              <a:ext uri="{FF2B5EF4-FFF2-40B4-BE49-F238E27FC236}">
                <a16:creationId xmlns:a16="http://schemas.microsoft.com/office/drawing/2014/main" id="{E8DD4FDD-93C8-FE2A-AECB-F2AC86C3B0CC}"/>
              </a:ext>
            </a:extLst>
          </p:cNvPr>
          <p:cNvCxnSpPr/>
          <p:nvPr/>
        </p:nvCxnSpPr>
        <p:spPr>
          <a:xfrm flipH="1">
            <a:off x="7941636" y="2494902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177">
            <a:extLst>
              <a:ext uri="{FF2B5EF4-FFF2-40B4-BE49-F238E27FC236}">
                <a16:creationId xmlns:a16="http://schemas.microsoft.com/office/drawing/2014/main" id="{4D60EAB6-9413-D98E-99E1-97A7FED0F876}"/>
              </a:ext>
            </a:extLst>
          </p:cNvPr>
          <p:cNvCxnSpPr/>
          <p:nvPr/>
        </p:nvCxnSpPr>
        <p:spPr>
          <a:xfrm flipH="1" flipV="1">
            <a:off x="5562394" y="2479419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170">
            <a:extLst>
              <a:ext uri="{FF2B5EF4-FFF2-40B4-BE49-F238E27FC236}">
                <a16:creationId xmlns:a16="http://schemas.microsoft.com/office/drawing/2014/main" id="{9CC11E79-A2E3-8697-5F96-8D198544FB95}"/>
              </a:ext>
            </a:extLst>
          </p:cNvPr>
          <p:cNvCxnSpPr>
            <a:cxnSpLocks/>
          </p:cNvCxnSpPr>
          <p:nvPr/>
        </p:nvCxnSpPr>
        <p:spPr>
          <a:xfrm flipH="1">
            <a:off x="6234831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65">
            <a:extLst>
              <a:ext uri="{FF2B5EF4-FFF2-40B4-BE49-F238E27FC236}">
                <a16:creationId xmlns:a16="http://schemas.microsoft.com/office/drawing/2014/main" id="{92FB7BC1-1CFF-D925-746F-62F8E27EBD9D}"/>
              </a:ext>
            </a:extLst>
          </p:cNvPr>
          <p:cNvCxnSpPr>
            <a:cxnSpLocks/>
          </p:cNvCxnSpPr>
          <p:nvPr/>
        </p:nvCxnSpPr>
        <p:spPr>
          <a:xfrm>
            <a:off x="1488018" y="1948406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D0B86EF-30F9-3C58-9B5A-6B1A81EB68D2}"/>
              </a:ext>
            </a:extLst>
          </p:cNvPr>
          <p:cNvSpPr txBox="1"/>
          <p:nvPr/>
        </p:nvSpPr>
        <p:spPr>
          <a:xfrm>
            <a:off x="8692262" y="2088113"/>
            <a:ext cx="2685351" cy="923330"/>
          </a:xfrm>
          <a:prstGeom prst="rect">
            <a:avLst/>
          </a:prstGeom>
          <a:noFill/>
          <a:ln w="28575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Increased fitness: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↑ Electrochemical power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↓ Pumping power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97615B-9737-EF87-CB8B-68FD5D6DC996}"/>
              </a:ext>
            </a:extLst>
          </p:cNvPr>
          <p:cNvSpPr txBox="1"/>
          <p:nvPr/>
        </p:nvSpPr>
        <p:spPr>
          <a:xfrm>
            <a:off x="801688" y="230481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Genes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D0811D6-3AFC-5854-4F3A-A85862D559EB}"/>
              </a:ext>
            </a:extLst>
          </p:cNvPr>
          <p:cNvSpPr txBox="1"/>
          <p:nvPr/>
        </p:nvSpPr>
        <p:spPr>
          <a:xfrm>
            <a:off x="1355532" y="156693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1DFD77-99A4-A388-3711-439E09AC0D7C}"/>
              </a:ext>
            </a:extLst>
          </p:cNvPr>
          <p:cNvSpPr txBox="1"/>
          <p:nvPr/>
        </p:nvSpPr>
        <p:spPr>
          <a:xfrm>
            <a:off x="3775093" y="156693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6AC200D-F4A6-BFCC-CC94-3AEA9F607AB7}"/>
              </a:ext>
            </a:extLst>
          </p:cNvPr>
          <p:cNvSpPr txBox="1"/>
          <p:nvPr/>
        </p:nvSpPr>
        <p:spPr>
          <a:xfrm>
            <a:off x="6156713" y="156693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Crossover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B1EEAB-4CAC-42CA-7B48-4EA4D126E1A1}"/>
              </a:ext>
            </a:extLst>
          </p:cNvPr>
          <p:cNvSpPr txBox="1"/>
          <p:nvPr/>
        </p:nvSpPr>
        <p:spPr>
          <a:xfrm>
            <a:off x="6867546" y="24526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Mutation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7EF03D7-70E9-BD7A-7AA2-D408F7E8D4F5}"/>
              </a:ext>
            </a:extLst>
          </p:cNvPr>
          <p:cNvSpPr txBox="1"/>
          <p:nvPr/>
        </p:nvSpPr>
        <p:spPr>
          <a:xfrm>
            <a:off x="4340589" y="245261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5F6873D-0834-6685-285D-2407CB61E303}"/>
              </a:ext>
            </a:extLst>
          </p:cNvPr>
          <p:cNvSpPr txBox="1"/>
          <p:nvPr/>
        </p:nvSpPr>
        <p:spPr>
          <a:xfrm>
            <a:off x="6111829" y="284951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AD43615-0EBA-E7D0-3A16-61F313B1F163}"/>
              </a:ext>
            </a:extLst>
          </p:cNvPr>
          <p:cNvSpPr txBox="1"/>
          <p:nvPr/>
        </p:nvSpPr>
        <p:spPr>
          <a:xfrm>
            <a:off x="2333298" y="3030669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Termination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2" name="Egyenes összekötő nyíllal 170">
            <a:extLst>
              <a:ext uri="{FF2B5EF4-FFF2-40B4-BE49-F238E27FC236}">
                <a16:creationId xmlns:a16="http://schemas.microsoft.com/office/drawing/2014/main" id="{391EEED6-B9F7-0002-D425-71BD9589D403}"/>
              </a:ext>
            </a:extLst>
          </p:cNvPr>
          <p:cNvCxnSpPr>
            <a:cxnSpLocks/>
          </p:cNvCxnSpPr>
          <p:nvPr/>
        </p:nvCxnSpPr>
        <p:spPr>
          <a:xfrm flipH="1">
            <a:off x="3800589" y="3217268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876152-3F51-928C-9DDC-C097B420A54C}"/>
              </a:ext>
            </a:extLst>
          </p:cNvPr>
          <p:cNvGrpSpPr/>
          <p:nvPr/>
        </p:nvGrpSpPr>
        <p:grpSpPr>
          <a:xfrm>
            <a:off x="2578018" y="1376899"/>
            <a:ext cx="1186400" cy="1186400"/>
            <a:chOff x="2723024" y="1697536"/>
            <a:chExt cx="1980000" cy="1980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D455659-988D-8F6B-1CF9-D5336F712E6A}"/>
                </a:ext>
              </a:extLst>
            </p:cNvPr>
            <p:cNvGrpSpPr/>
            <p:nvPr/>
          </p:nvGrpSpPr>
          <p:grpSpPr>
            <a:xfrm>
              <a:off x="2723024" y="1697536"/>
              <a:ext cx="1980000" cy="1980000"/>
              <a:chOff x="2723024" y="1697536"/>
              <a:chExt cx="1980000" cy="1980000"/>
            </a:xfrm>
          </p:grpSpPr>
          <p:sp>
            <p:nvSpPr>
              <p:cNvPr id="86" name="Lekerekített téglalap 51">
                <a:extLst>
                  <a:ext uri="{FF2B5EF4-FFF2-40B4-BE49-F238E27FC236}">
                    <a16:creationId xmlns:a16="http://schemas.microsoft.com/office/drawing/2014/main" id="{D53C787B-0497-8DD9-436A-8DB605571F8B}"/>
                  </a:ext>
                </a:extLst>
              </p:cNvPr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Lekerekített téglalap 52">
                <a:extLst>
                  <a:ext uri="{FF2B5EF4-FFF2-40B4-BE49-F238E27FC236}">
                    <a16:creationId xmlns:a16="http://schemas.microsoft.com/office/drawing/2014/main" id="{55008C20-CF3C-6126-DAED-C63172815E0F}"/>
                  </a:ext>
                </a:extLst>
              </p:cNvPr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Lekerekített téglalap 53">
                <a:extLst>
                  <a:ext uri="{FF2B5EF4-FFF2-40B4-BE49-F238E27FC236}">
                    <a16:creationId xmlns:a16="http://schemas.microsoft.com/office/drawing/2014/main" id="{A0DDA1DC-C031-F193-8CB0-93B7FB5DD58C}"/>
                  </a:ext>
                </a:extLst>
              </p:cNvPr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Lekerekített téglalap 54">
                <a:extLst>
                  <a:ext uri="{FF2B5EF4-FFF2-40B4-BE49-F238E27FC236}">
                    <a16:creationId xmlns:a16="http://schemas.microsoft.com/office/drawing/2014/main" id="{40EF6D30-C509-BBF2-E646-04691C52B57D}"/>
                  </a:ext>
                </a:extLst>
              </p:cNvPr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Lekerekített téglalap 55">
                <a:extLst>
                  <a:ext uri="{FF2B5EF4-FFF2-40B4-BE49-F238E27FC236}">
                    <a16:creationId xmlns:a16="http://schemas.microsoft.com/office/drawing/2014/main" id="{267523CE-3064-319B-1D9C-E39BEF468BB0}"/>
                  </a:ext>
                </a:extLst>
              </p:cNvPr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Lekerekített téglalap 56">
                <a:extLst>
                  <a:ext uri="{FF2B5EF4-FFF2-40B4-BE49-F238E27FC236}">
                    <a16:creationId xmlns:a16="http://schemas.microsoft.com/office/drawing/2014/main" id="{4D325027-B369-B19D-8714-5D62345918BF}"/>
                  </a:ext>
                </a:extLst>
              </p:cNvPr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" name="Lekerekített téglalap 50">
                <a:extLst>
                  <a:ext uri="{FF2B5EF4-FFF2-40B4-BE49-F238E27FC236}">
                    <a16:creationId xmlns:a16="http://schemas.microsoft.com/office/drawing/2014/main" id="{EC559C7E-EB52-1CD4-E7DE-57615C86F4A7}"/>
                  </a:ext>
                </a:extLst>
              </p:cNvPr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Lekerekített téglalap 42">
                <a:extLst>
                  <a:ext uri="{FF2B5EF4-FFF2-40B4-BE49-F238E27FC236}">
                    <a16:creationId xmlns:a16="http://schemas.microsoft.com/office/drawing/2014/main" id="{C470744B-6DC9-EFCA-E49D-C80EB3251762}"/>
                  </a:ext>
                </a:extLst>
              </p:cNvPr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" name="Fánk 44">
                <a:extLst>
                  <a:ext uri="{FF2B5EF4-FFF2-40B4-BE49-F238E27FC236}">
                    <a16:creationId xmlns:a16="http://schemas.microsoft.com/office/drawing/2014/main" id="{AB84F476-1AB1-0F45-7281-5D3902440BBC}"/>
                  </a:ext>
                </a:extLst>
              </p:cNvPr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" name="Ellipszis 26">
                <a:extLst>
                  <a:ext uri="{FF2B5EF4-FFF2-40B4-BE49-F238E27FC236}">
                    <a16:creationId xmlns:a16="http://schemas.microsoft.com/office/drawing/2014/main" id="{A138A2B3-588C-879A-CE2E-0F019ED5091A}"/>
                  </a:ext>
                </a:extLst>
              </p:cNvPr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Lekerekített téglalap 32">
                <a:extLst>
                  <a:ext uri="{FF2B5EF4-FFF2-40B4-BE49-F238E27FC236}">
                    <a16:creationId xmlns:a16="http://schemas.microsoft.com/office/drawing/2014/main" id="{75726C42-EDF4-AEA0-6D37-BBA293F8099C}"/>
                  </a:ext>
                </a:extLst>
              </p:cNvPr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" name="Lekerekített téglalap 33">
                <a:extLst>
                  <a:ext uri="{FF2B5EF4-FFF2-40B4-BE49-F238E27FC236}">
                    <a16:creationId xmlns:a16="http://schemas.microsoft.com/office/drawing/2014/main" id="{DA75B153-9F69-A818-B2B3-C16867B76A24}"/>
                  </a:ext>
                </a:extLst>
              </p:cNvPr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8" name="Lekerekített téglalap 34">
                <a:extLst>
                  <a:ext uri="{FF2B5EF4-FFF2-40B4-BE49-F238E27FC236}">
                    <a16:creationId xmlns:a16="http://schemas.microsoft.com/office/drawing/2014/main" id="{47EAD5F9-7B94-2138-D265-3933FAD27B87}"/>
                  </a:ext>
                </a:extLst>
              </p:cNvPr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9" name="Lekerekített téglalap 35">
                <a:extLst>
                  <a:ext uri="{FF2B5EF4-FFF2-40B4-BE49-F238E27FC236}">
                    <a16:creationId xmlns:a16="http://schemas.microsoft.com/office/drawing/2014/main" id="{65B4EFCD-DE4B-EB37-2016-265B9B88FFAE}"/>
                  </a:ext>
                </a:extLst>
              </p:cNvPr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0" name="Lekerekített téglalap 36">
                <a:extLst>
                  <a:ext uri="{FF2B5EF4-FFF2-40B4-BE49-F238E27FC236}">
                    <a16:creationId xmlns:a16="http://schemas.microsoft.com/office/drawing/2014/main" id="{F455D50E-F557-2759-5ED3-BC06961D6CE8}"/>
                  </a:ext>
                </a:extLst>
              </p:cNvPr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" name="Lekerekített téglalap 37">
                <a:extLst>
                  <a:ext uri="{FF2B5EF4-FFF2-40B4-BE49-F238E27FC236}">
                    <a16:creationId xmlns:a16="http://schemas.microsoft.com/office/drawing/2014/main" id="{C4D5E7D5-CE6D-B7C1-135F-8DE4B28C9F6D}"/>
                  </a:ext>
                </a:extLst>
              </p:cNvPr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" name="Lekerekített téglalap 38">
                <a:extLst>
                  <a:ext uri="{FF2B5EF4-FFF2-40B4-BE49-F238E27FC236}">
                    <a16:creationId xmlns:a16="http://schemas.microsoft.com/office/drawing/2014/main" id="{E6332238-F769-AC38-4BCD-CE4C392E55B2}"/>
                  </a:ext>
                </a:extLst>
              </p:cNvPr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" name="Lekerekített téglalap 39">
                <a:extLst>
                  <a:ext uri="{FF2B5EF4-FFF2-40B4-BE49-F238E27FC236}">
                    <a16:creationId xmlns:a16="http://schemas.microsoft.com/office/drawing/2014/main" id="{407C9D12-FAA6-558F-2565-6564FFFE1140}"/>
                  </a:ext>
                </a:extLst>
              </p:cNvPr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" name="Lekerekített téglalap 40">
                <a:extLst>
                  <a:ext uri="{FF2B5EF4-FFF2-40B4-BE49-F238E27FC236}">
                    <a16:creationId xmlns:a16="http://schemas.microsoft.com/office/drawing/2014/main" id="{2F2F0965-1428-18C3-FF9C-F8DB70817A01}"/>
                  </a:ext>
                </a:extLst>
              </p:cNvPr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Lekerekített téglalap 41">
                <a:extLst>
                  <a:ext uri="{FF2B5EF4-FFF2-40B4-BE49-F238E27FC236}">
                    <a16:creationId xmlns:a16="http://schemas.microsoft.com/office/drawing/2014/main" id="{32610AA5-6FD7-1644-3ABB-E43BB2BD1BC3}"/>
                  </a:ext>
                </a:extLst>
              </p:cNvPr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" name="Lekerekített téglalap 45">
                <a:extLst>
                  <a:ext uri="{FF2B5EF4-FFF2-40B4-BE49-F238E27FC236}">
                    <a16:creationId xmlns:a16="http://schemas.microsoft.com/office/drawing/2014/main" id="{989F4F8A-2D67-5525-686A-8FED96DE0AA2}"/>
                  </a:ext>
                </a:extLst>
              </p:cNvPr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Lekerekített téglalap 46">
                <a:extLst>
                  <a:ext uri="{FF2B5EF4-FFF2-40B4-BE49-F238E27FC236}">
                    <a16:creationId xmlns:a16="http://schemas.microsoft.com/office/drawing/2014/main" id="{758B2268-E61A-2606-E3D3-7EB69B78849A}"/>
                  </a:ext>
                </a:extLst>
              </p:cNvPr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" name="Lekerekített téglalap 47">
                <a:extLst>
                  <a:ext uri="{FF2B5EF4-FFF2-40B4-BE49-F238E27FC236}">
                    <a16:creationId xmlns:a16="http://schemas.microsoft.com/office/drawing/2014/main" id="{C3377878-9728-55DC-B23B-7D104AE5779B}"/>
                  </a:ext>
                </a:extLst>
              </p:cNvPr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9" name="Lekerekített téglalap 48">
                <a:extLst>
                  <a:ext uri="{FF2B5EF4-FFF2-40B4-BE49-F238E27FC236}">
                    <a16:creationId xmlns:a16="http://schemas.microsoft.com/office/drawing/2014/main" id="{69DD18B9-3A4C-EFAA-0BE8-608CCED42A23}"/>
                  </a:ext>
                </a:extLst>
              </p:cNvPr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0" name="Lekerekített téglalap 49">
                <a:extLst>
                  <a:ext uri="{FF2B5EF4-FFF2-40B4-BE49-F238E27FC236}">
                    <a16:creationId xmlns:a16="http://schemas.microsoft.com/office/drawing/2014/main" id="{8F050CDF-8C22-7322-8669-59660D13CC01}"/>
                  </a:ext>
                </a:extLst>
              </p:cNvPr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17A384E-AFBC-11D4-BB19-89427720636F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ECB789B-F6ED-5AFD-B43F-F07CE486863B}"/>
              </a:ext>
            </a:extLst>
          </p:cNvPr>
          <p:cNvSpPr txBox="1"/>
          <p:nvPr/>
        </p:nvSpPr>
        <p:spPr>
          <a:xfrm>
            <a:off x="6011494" y="5931656"/>
            <a:ext cx="184730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000" b="1" i="1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E3DE797-9ECF-1F19-FD9F-5E6E5A5F955F}"/>
              </a:ext>
            </a:extLst>
          </p:cNvPr>
          <p:cNvGrpSpPr/>
          <p:nvPr/>
        </p:nvGrpSpPr>
        <p:grpSpPr>
          <a:xfrm>
            <a:off x="760008" y="3604134"/>
            <a:ext cx="3237231" cy="2424947"/>
            <a:chOff x="964013" y="4073641"/>
            <a:chExt cx="3237231" cy="2424947"/>
          </a:xfrm>
        </p:grpSpPr>
        <p:pic>
          <p:nvPicPr>
            <p:cNvPr id="113" name="Picture 112" descr="A pile of green balls&#10;&#10;Description automatically generated with low confidence">
              <a:extLst>
                <a:ext uri="{FF2B5EF4-FFF2-40B4-BE49-F238E27FC236}">
                  <a16:creationId xmlns:a16="http://schemas.microsoft.com/office/drawing/2014/main" id="{164795D7-FE12-0965-3AB9-0AFD24B6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3" y="4073641"/>
              <a:ext cx="3237231" cy="2284267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66AA2C2-91AC-C3C2-AF45-4B76EF25CAFB}"/>
                </a:ext>
              </a:extLst>
            </p:cNvPr>
            <p:cNvGrpSpPr/>
            <p:nvPr/>
          </p:nvGrpSpPr>
          <p:grpSpPr>
            <a:xfrm>
              <a:off x="3166063" y="6190811"/>
              <a:ext cx="785793" cy="307777"/>
              <a:chOff x="2255996" y="2829501"/>
              <a:chExt cx="785793" cy="307777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24F6B16-FF8A-3B92-41DE-E577A6FCF316}"/>
                  </a:ext>
                </a:extLst>
              </p:cNvPr>
              <p:cNvSpPr txBox="1"/>
              <p:nvPr/>
            </p:nvSpPr>
            <p:spPr>
              <a:xfrm>
                <a:off x="2255996" y="2829501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D32E7EF1-8B36-2843-5EAE-1631FEB6DE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5994" y="2829501"/>
                <a:ext cx="3960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486DCDC-C068-D3CF-3554-44341E5B89D3}"/>
              </a:ext>
            </a:extLst>
          </p:cNvPr>
          <p:cNvGrpSpPr/>
          <p:nvPr/>
        </p:nvGrpSpPr>
        <p:grpSpPr>
          <a:xfrm>
            <a:off x="5317027" y="3604134"/>
            <a:ext cx="3237231" cy="2335093"/>
            <a:chOff x="7588733" y="3353522"/>
            <a:chExt cx="3237231" cy="2335093"/>
          </a:xfrm>
        </p:grpSpPr>
        <p:pic>
          <p:nvPicPr>
            <p:cNvPr id="118" name="Picture 117" descr="A picture containing indoor, colorful, lined, arranged&#10;&#10;Description automatically generated">
              <a:extLst>
                <a:ext uri="{FF2B5EF4-FFF2-40B4-BE49-F238E27FC236}">
                  <a16:creationId xmlns:a16="http://schemas.microsoft.com/office/drawing/2014/main" id="{E2E269C7-7CDE-2F25-2159-EBEA4F3B2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8733" y="3353522"/>
              <a:ext cx="3237231" cy="2284267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CA51BCB-77D1-C172-DD3B-E33777962F95}"/>
                </a:ext>
              </a:extLst>
            </p:cNvPr>
            <p:cNvSpPr txBox="1"/>
            <p:nvPr/>
          </p:nvSpPr>
          <p:spPr>
            <a:xfrm>
              <a:off x="7829742" y="5380838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Flow direction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3E25D34-E957-0F7D-106D-A0A4EEE838CC}"/>
                </a:ext>
              </a:extLst>
            </p:cNvPr>
            <p:cNvGrpSpPr/>
            <p:nvPr/>
          </p:nvGrpSpPr>
          <p:grpSpPr>
            <a:xfrm>
              <a:off x="9118877" y="5349767"/>
              <a:ext cx="190882" cy="304459"/>
              <a:chOff x="483394" y="4676776"/>
              <a:chExt cx="137433" cy="223560"/>
            </a:xfrm>
          </p:grpSpPr>
          <p:sp>
            <p:nvSpPr>
              <p:cNvPr id="121" name="Isosceles Triangle 120">
                <a:extLst>
                  <a:ext uri="{FF2B5EF4-FFF2-40B4-BE49-F238E27FC236}">
                    <a16:creationId xmlns:a16="http://schemas.microsoft.com/office/drawing/2014/main" id="{22B3B292-65F2-FBA5-CFB5-7475117E4D25}"/>
                  </a:ext>
                </a:extLst>
              </p:cNvPr>
              <p:cNvSpPr/>
              <p:nvPr/>
            </p:nvSpPr>
            <p:spPr>
              <a:xfrm>
                <a:off x="483394" y="4676776"/>
                <a:ext cx="137433" cy="47348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Trapezoid 121">
                <a:extLst>
                  <a:ext uri="{FF2B5EF4-FFF2-40B4-BE49-F238E27FC236}">
                    <a16:creationId xmlns:a16="http://schemas.microsoft.com/office/drawing/2014/main" id="{29270461-A53F-9457-C34C-FB2FB803414B}"/>
                  </a:ext>
                </a:extLst>
              </p:cNvPr>
              <p:cNvSpPr/>
              <p:nvPr/>
            </p:nvSpPr>
            <p:spPr>
              <a:xfrm>
                <a:off x="495297" y="4724123"/>
                <a:ext cx="114791" cy="176213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07593CE-309C-5902-530B-13B5C30ECD95}"/>
              </a:ext>
            </a:extLst>
          </p:cNvPr>
          <p:cNvGrpSpPr/>
          <p:nvPr/>
        </p:nvGrpSpPr>
        <p:grpSpPr>
          <a:xfrm rot="16200000">
            <a:off x="4308446" y="4467724"/>
            <a:ext cx="749790" cy="1545615"/>
            <a:chOff x="8816012" y="4489405"/>
            <a:chExt cx="745593" cy="1520235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07D84D32-20D8-FAA8-EB3E-920C395E4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3CCC157-E1F8-1002-3E5D-B42B700BDB23}"/>
                </a:ext>
              </a:extLst>
            </p:cNvPr>
            <p:cNvGrpSpPr/>
            <p:nvPr/>
          </p:nvGrpSpPr>
          <p:grpSpPr>
            <a:xfrm>
              <a:off x="8816012" y="4489405"/>
              <a:ext cx="733788" cy="1520235"/>
              <a:chOff x="6233377" y="566812"/>
              <a:chExt cx="733788" cy="1520235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B035D845-1FA3-F405-87E0-8E02D3D85B3A}"/>
                  </a:ext>
                </a:extLst>
              </p:cNvPr>
              <p:cNvSpPr txBox="1"/>
              <p:nvPr/>
            </p:nvSpPr>
            <p:spPr>
              <a:xfrm rot="5400000">
                <a:off x="5603332" y="1196857"/>
                <a:ext cx="1520235" cy="260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0     10    20   30    40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00EF906-69EE-55B3-C9F1-8E21C49C2666}"/>
                  </a:ext>
                </a:extLst>
              </p:cNvPr>
              <p:cNvSpPr txBox="1"/>
              <p:nvPr/>
            </p:nvSpPr>
            <p:spPr>
              <a:xfrm rot="5400000">
                <a:off x="6160742" y="1151170"/>
                <a:ext cx="1306792" cy="306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Pore diameter [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m]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42BF9F7-5F09-CA70-38F5-E8A95A947C0D}"/>
              </a:ext>
            </a:extLst>
          </p:cNvPr>
          <p:cNvCxnSpPr>
            <a:cxnSpLocks/>
          </p:cNvCxnSpPr>
          <p:nvPr/>
        </p:nvCxnSpPr>
        <p:spPr>
          <a:xfrm>
            <a:off x="3885449" y="4644359"/>
            <a:ext cx="162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F8FEA00-23EE-F355-6FB8-3BB0DBE3A3F8}"/>
              </a:ext>
            </a:extLst>
          </p:cNvPr>
          <p:cNvSpPr txBox="1"/>
          <p:nvPr/>
        </p:nvSpPr>
        <p:spPr>
          <a:xfrm>
            <a:off x="3799708" y="4277455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1000 generations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2E78695-C566-6FF4-BD90-51C1F9F87A9B}"/>
              </a:ext>
            </a:extLst>
          </p:cNvPr>
          <p:cNvSpPr txBox="1"/>
          <p:nvPr/>
        </p:nvSpPr>
        <p:spPr>
          <a:xfrm>
            <a:off x="6011494" y="5931656"/>
            <a:ext cx="184730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000" b="1" i="1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742838CD-34C4-CA76-0746-336C8BDB1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277" y="3509682"/>
            <a:ext cx="3755718" cy="2880000"/>
          </a:xfrm>
          <a:prstGeom prst="rect">
            <a:avLst/>
          </a:prstGeom>
        </p:spPr>
      </p:pic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4A01DF4-4348-04DC-F398-E7B7C42F24B7}"/>
              </a:ext>
            </a:extLst>
          </p:cNvPr>
          <p:cNvCxnSpPr/>
          <p:nvPr/>
        </p:nvCxnSpPr>
        <p:spPr>
          <a:xfrm flipV="1">
            <a:off x="961364" y="5016135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664AC3E-CA55-0FA0-EA31-6A76B3AF389F}"/>
              </a:ext>
            </a:extLst>
          </p:cNvPr>
          <p:cNvSpPr txBox="1"/>
          <p:nvPr/>
        </p:nvSpPr>
        <p:spPr>
          <a:xfrm>
            <a:off x="-23842" y="5131562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FBD5C50-8A03-6DFD-7E75-5452B2DFD7D9}"/>
              </a:ext>
            </a:extLst>
          </p:cNvPr>
          <p:cNvSpPr txBox="1"/>
          <p:nvPr/>
        </p:nvSpPr>
        <p:spPr>
          <a:xfrm>
            <a:off x="60398" y="4709826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56C445F-9B85-4884-001B-B2ED3E790028}"/>
              </a:ext>
            </a:extLst>
          </p:cNvPr>
          <p:cNvSpPr txBox="1"/>
          <p:nvPr/>
        </p:nvSpPr>
        <p:spPr>
          <a:xfrm>
            <a:off x="200703" y="5529911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1E0656F-2F12-E476-1389-3030A4D55C7A}"/>
              </a:ext>
            </a:extLst>
          </p:cNvPr>
          <p:cNvSpPr/>
          <p:nvPr/>
        </p:nvSpPr>
        <p:spPr>
          <a:xfrm>
            <a:off x="8357698" y="3667745"/>
            <a:ext cx="3660395" cy="26059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78D7DE-8ECF-2024-1C2F-2431A8916590}"/>
              </a:ext>
            </a:extLst>
          </p:cNvPr>
          <p:cNvSpPr/>
          <p:nvPr/>
        </p:nvSpPr>
        <p:spPr>
          <a:xfrm>
            <a:off x="-59152" y="-101745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8AFE0D3-933B-F984-0745-0E114362B5D6}"/>
              </a:ext>
            </a:extLst>
          </p:cNvPr>
          <p:cNvSpPr txBox="1"/>
          <p:nvPr/>
        </p:nvSpPr>
        <p:spPr>
          <a:xfrm>
            <a:off x="734205" y="3082226"/>
            <a:ext cx="1065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Can we optimize more realistic structures?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40" grpId="0" animBg="1"/>
      <p:bldP spid="1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B2380-8FE0-F782-63EC-3FBA0A5F4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23302-C26C-0CE9-4EC5-6E5A0D5DFA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B83C0C-0683-B5C0-5F02-5CC46BC2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Towards realistic battery operation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 electrode structures are needed for a given reactor design and operating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F53B4-074D-2515-B0EB-320776587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078071" y="2592647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AD5A-89B1-5BE0-8271-53035C7AD3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804712" y="2592648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229BE5-FA18-D1B3-5BDD-23F07800A2D9}"/>
              </a:ext>
            </a:extLst>
          </p:cNvPr>
          <p:cNvSpPr/>
          <p:nvPr/>
        </p:nvSpPr>
        <p:spPr>
          <a:xfrm>
            <a:off x="4780397" y="2580381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8B46E-4E18-EDA0-221E-D7C6B7BA64D3}"/>
              </a:ext>
            </a:extLst>
          </p:cNvPr>
          <p:cNvSpPr/>
          <p:nvPr/>
        </p:nvSpPr>
        <p:spPr>
          <a:xfrm>
            <a:off x="6070569" y="2580381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413C3-6F7D-3014-A97A-87B75BB038B4}"/>
              </a:ext>
            </a:extLst>
          </p:cNvPr>
          <p:cNvGrpSpPr/>
          <p:nvPr/>
        </p:nvGrpSpPr>
        <p:grpSpPr>
          <a:xfrm>
            <a:off x="5661075" y="2580182"/>
            <a:ext cx="401788" cy="2334864"/>
            <a:chOff x="3053970" y="2445477"/>
            <a:chExt cx="401788" cy="23348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101300-F0A5-AD7D-CDDE-1D3E3B8D83ED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E4357B-D0B4-A617-560B-E3F46C9D71CC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86D12768-3166-277E-4A91-0438BC74D85D}"/>
              </a:ext>
            </a:extLst>
          </p:cNvPr>
          <p:cNvSpPr/>
          <p:nvPr/>
        </p:nvSpPr>
        <p:spPr>
          <a:xfrm flipV="1">
            <a:off x="4784208" y="3399325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4AB53DEE-73A2-2018-CBEA-C1EB2F96E9DC}"/>
              </a:ext>
            </a:extLst>
          </p:cNvPr>
          <p:cNvSpPr/>
          <p:nvPr/>
        </p:nvSpPr>
        <p:spPr>
          <a:xfrm flipH="1">
            <a:off x="6644343" y="3399325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3D472-F072-A71A-0D64-840EFDAE860F}"/>
              </a:ext>
            </a:extLst>
          </p:cNvPr>
          <p:cNvSpPr txBox="1"/>
          <p:nvPr/>
        </p:nvSpPr>
        <p:spPr>
          <a:xfrm>
            <a:off x="5029731" y="3987587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A93878-311B-2C08-2E41-347834438430}"/>
              </a:ext>
            </a:extLst>
          </p:cNvPr>
          <p:cNvSpPr txBox="1"/>
          <p:nvPr/>
        </p:nvSpPr>
        <p:spPr>
          <a:xfrm>
            <a:off x="5029731" y="3280335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004307-C1A8-5608-4ED8-F7555ADDE6B4}"/>
              </a:ext>
            </a:extLst>
          </p:cNvPr>
          <p:cNvGrpSpPr/>
          <p:nvPr/>
        </p:nvGrpSpPr>
        <p:grpSpPr>
          <a:xfrm>
            <a:off x="4430472" y="2580182"/>
            <a:ext cx="2873091" cy="2334864"/>
            <a:chOff x="1823367" y="2445477"/>
            <a:chExt cx="2873091" cy="23348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DCD41-35B5-8A07-7A9D-673A700946C7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ED093B-BEAE-C141-3841-71A15E2B92F9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01AEA9D-5320-7DD8-420C-59A793EFA8DC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2D01A8-7465-D1FC-F921-CD9124A749AF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962B6B-B3B1-2BF9-D06C-E74664950A51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2D6465-7FA5-1DA8-9463-66FAA1077CA5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A749D8-171F-0F9D-E420-CE9E99C2675A}"/>
              </a:ext>
            </a:extLst>
          </p:cNvPr>
          <p:cNvGrpSpPr/>
          <p:nvPr/>
        </p:nvGrpSpPr>
        <p:grpSpPr>
          <a:xfrm>
            <a:off x="7598311" y="3058690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291F06A5-38A2-0C12-3C7D-18E6896A0764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B9FB1FA2-7DF0-BD07-5A6C-F7623B658F37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689940-A8DE-7708-35E5-73CB82AC16A7}"/>
              </a:ext>
            </a:extLst>
          </p:cNvPr>
          <p:cNvGrpSpPr/>
          <p:nvPr/>
        </p:nvGrpSpPr>
        <p:grpSpPr>
          <a:xfrm>
            <a:off x="5226980" y="2580182"/>
            <a:ext cx="3049480" cy="2494146"/>
            <a:chOff x="-3012140" y="7506959"/>
            <a:chExt cx="3049480" cy="2494146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7A9519C2-1200-06C1-E03C-4688F733448A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rot="16200000" flipH="1">
              <a:off x="-1883394" y="6378213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302AB6DE-16E2-40FE-C157-217E53B27FA8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rot="16200000" flipH="1">
              <a:off x="-1183296" y="6954213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BC636CBB-2F7A-13D4-F7C7-1564FA90FD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38100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3690C385-86B5-D86A-D8BF-CAACF30220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96970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D4250106-76FB-1E2A-D201-D1E43A4CA90D}"/>
              </a:ext>
            </a:extLst>
          </p:cNvPr>
          <p:cNvSpPr/>
          <p:nvPr/>
        </p:nvSpPr>
        <p:spPr>
          <a:xfrm>
            <a:off x="7017576" y="3653447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473A57-45A7-E53C-7F12-A2FF0E1DA50D}"/>
              </a:ext>
            </a:extLst>
          </p:cNvPr>
          <p:cNvSpPr txBox="1"/>
          <p:nvPr/>
        </p:nvSpPr>
        <p:spPr>
          <a:xfrm>
            <a:off x="6977889" y="3595361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B0B5B8-6D29-859B-C4E2-34997D84143D}"/>
              </a:ext>
            </a:extLst>
          </p:cNvPr>
          <p:cNvSpPr txBox="1"/>
          <p:nvPr/>
        </p:nvSpPr>
        <p:spPr>
          <a:xfrm>
            <a:off x="6212464" y="3987587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ECE039-E0F0-51C5-959D-9701A2247780}"/>
              </a:ext>
            </a:extLst>
          </p:cNvPr>
          <p:cNvSpPr txBox="1"/>
          <p:nvPr/>
        </p:nvSpPr>
        <p:spPr>
          <a:xfrm>
            <a:off x="6002473" y="3280335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5C88D38-CB0E-0041-7A32-FC5B520723BF}"/>
              </a:ext>
            </a:extLst>
          </p:cNvPr>
          <p:cNvCxnSpPr>
            <a:cxnSpLocks/>
          </p:cNvCxnSpPr>
          <p:nvPr/>
        </p:nvCxnSpPr>
        <p:spPr>
          <a:xfrm>
            <a:off x="7144595" y="4749711"/>
            <a:ext cx="1391356" cy="1227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06B3F7-7BF8-8077-670C-29CB2E4F882C}"/>
              </a:ext>
            </a:extLst>
          </p:cNvPr>
          <p:cNvCxnSpPr>
            <a:cxnSpLocks/>
          </p:cNvCxnSpPr>
          <p:nvPr/>
        </p:nvCxnSpPr>
        <p:spPr>
          <a:xfrm flipH="1" flipV="1">
            <a:off x="4138529" y="2751749"/>
            <a:ext cx="811393" cy="4550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F2C6244-E5C1-1F40-F336-15444451DA92}"/>
              </a:ext>
            </a:extLst>
          </p:cNvPr>
          <p:cNvCxnSpPr>
            <a:cxnSpLocks/>
          </p:cNvCxnSpPr>
          <p:nvPr/>
        </p:nvCxnSpPr>
        <p:spPr>
          <a:xfrm flipV="1">
            <a:off x="8035346" y="3537199"/>
            <a:ext cx="724131" cy="4353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D17DB3-FF2E-5A77-FBF6-C45A3E93566D}"/>
              </a:ext>
            </a:extLst>
          </p:cNvPr>
          <p:cNvCxnSpPr>
            <a:cxnSpLocks/>
          </p:cNvCxnSpPr>
          <p:nvPr/>
        </p:nvCxnSpPr>
        <p:spPr>
          <a:xfrm flipH="1" flipV="1">
            <a:off x="4600178" y="1997319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4EC4E0A-4819-97DA-7FCE-864492B98170}"/>
              </a:ext>
            </a:extLst>
          </p:cNvPr>
          <p:cNvCxnSpPr>
            <a:cxnSpLocks/>
          </p:cNvCxnSpPr>
          <p:nvPr/>
        </p:nvCxnSpPr>
        <p:spPr>
          <a:xfrm flipH="1" flipV="1">
            <a:off x="7133835" y="1996224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397BC9-E75B-2FE4-09A7-6A97F45EB161}"/>
              </a:ext>
            </a:extLst>
          </p:cNvPr>
          <p:cNvCxnSpPr>
            <a:cxnSpLocks/>
          </p:cNvCxnSpPr>
          <p:nvPr/>
        </p:nvCxnSpPr>
        <p:spPr>
          <a:xfrm>
            <a:off x="4597866" y="2015920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5B542F6-7597-6FB7-4DA7-EFE4A8845F10}"/>
              </a:ext>
            </a:extLst>
          </p:cNvPr>
          <p:cNvSpPr/>
          <p:nvPr/>
        </p:nvSpPr>
        <p:spPr>
          <a:xfrm>
            <a:off x="5466489" y="1863331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2A26D9-46B7-517F-FCD1-9DD88E2CB3AC}"/>
              </a:ext>
            </a:extLst>
          </p:cNvPr>
          <p:cNvSpPr txBox="1"/>
          <p:nvPr/>
        </p:nvSpPr>
        <p:spPr>
          <a:xfrm>
            <a:off x="4809681" y="2684513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Anode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0E62BF-7C84-95A0-F6C3-51F60869D7AC}"/>
              </a:ext>
            </a:extLst>
          </p:cNvPr>
          <p:cNvSpPr txBox="1"/>
          <p:nvPr/>
        </p:nvSpPr>
        <p:spPr>
          <a:xfrm>
            <a:off x="6005116" y="2684513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Cathode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734983-627F-6989-D1F5-443C57D59504}"/>
              </a:ext>
            </a:extLst>
          </p:cNvPr>
          <p:cNvSpPr txBox="1"/>
          <p:nvPr/>
        </p:nvSpPr>
        <p:spPr>
          <a:xfrm>
            <a:off x="8546044" y="5413628"/>
            <a:ext cx="33041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Flow-through  Interdigitated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E145E0-A7E2-8BD5-FD52-945A226E1873}"/>
              </a:ext>
            </a:extLst>
          </p:cNvPr>
          <p:cNvSpPr txBox="1"/>
          <p:nvPr/>
        </p:nvSpPr>
        <p:spPr>
          <a:xfrm>
            <a:off x="9448538" y="2025671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Chemistry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6A66DA-F20B-D4D1-7821-9939009DCCB0}"/>
              </a:ext>
            </a:extLst>
          </p:cNvPr>
          <p:cNvGrpSpPr/>
          <p:nvPr/>
        </p:nvGrpSpPr>
        <p:grpSpPr>
          <a:xfrm>
            <a:off x="333716" y="1470275"/>
            <a:ext cx="3828292" cy="4336408"/>
            <a:chOff x="358281" y="1515579"/>
            <a:chExt cx="3828292" cy="433640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421A6EC-5797-C439-301F-C47A839BEBAC}"/>
                </a:ext>
              </a:extLst>
            </p:cNvPr>
            <p:cNvGrpSpPr/>
            <p:nvPr/>
          </p:nvGrpSpPr>
          <p:grpSpPr>
            <a:xfrm>
              <a:off x="358281" y="1515579"/>
              <a:ext cx="3828292" cy="2427092"/>
              <a:chOff x="4116985" y="1374519"/>
              <a:chExt cx="5325719" cy="337645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A2AF589-758F-9281-8A3F-BE1FEBDA8845}"/>
                  </a:ext>
                </a:extLst>
              </p:cNvPr>
              <p:cNvGrpSpPr/>
              <p:nvPr/>
            </p:nvGrpSpPr>
            <p:grpSpPr>
              <a:xfrm>
                <a:off x="5022849" y="3523031"/>
                <a:ext cx="1110917" cy="894209"/>
                <a:chOff x="-877800" y="5259757"/>
                <a:chExt cx="898458" cy="723195"/>
              </a:xfrm>
            </p:grpSpPr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4EB31DF-DDE2-DB06-4143-AE8AEEDC0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3342" y="5367770"/>
                  <a:ext cx="32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E406C0D1-8D8E-9553-A487-3427EF55A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-583342" y="5874951"/>
                  <a:ext cx="324000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Lekerekített téglalap 54">
                  <a:extLst>
                    <a:ext uri="{FF2B5EF4-FFF2-40B4-BE49-F238E27FC236}">
                      <a16:creationId xmlns:a16="http://schemas.microsoft.com/office/drawing/2014/main" id="{6B258BC0-061F-1BD9-DA1F-69C5420A518C}"/>
                    </a:ext>
                  </a:extLst>
                </p:cNvPr>
                <p:cNvSpPr/>
                <p:nvPr/>
              </p:nvSpPr>
              <p:spPr>
                <a:xfrm>
                  <a:off x="-141342" y="5313770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Lekerekített téglalap 56">
                  <a:extLst>
                    <a:ext uri="{FF2B5EF4-FFF2-40B4-BE49-F238E27FC236}">
                      <a16:creationId xmlns:a16="http://schemas.microsoft.com/office/drawing/2014/main" id="{BD4F4215-A725-2AC9-BDCE-C84271D7BE36}"/>
                    </a:ext>
                  </a:extLst>
                </p:cNvPr>
                <p:cNvSpPr/>
                <p:nvPr/>
              </p:nvSpPr>
              <p:spPr>
                <a:xfrm>
                  <a:off x="-877800" y="5259757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Lekerekített téglalap 54">
                  <a:extLst>
                    <a:ext uri="{FF2B5EF4-FFF2-40B4-BE49-F238E27FC236}">
                      <a16:creationId xmlns:a16="http://schemas.microsoft.com/office/drawing/2014/main" id="{7618AF85-58FA-FE53-1EB6-092D508D536C}"/>
                    </a:ext>
                  </a:extLst>
                </p:cNvPr>
                <p:cNvSpPr/>
                <p:nvPr/>
              </p:nvSpPr>
              <p:spPr>
                <a:xfrm>
                  <a:off x="-823800" y="5820952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Lekerekített téglalap 56">
                  <a:extLst>
                    <a:ext uri="{FF2B5EF4-FFF2-40B4-BE49-F238E27FC236}">
                      <a16:creationId xmlns:a16="http://schemas.microsoft.com/office/drawing/2014/main" id="{B2A5CB33-63C5-F526-94AA-2F357F3738AA}"/>
                    </a:ext>
                  </a:extLst>
                </p:cNvPr>
                <p:cNvSpPr/>
                <p:nvPr/>
              </p:nvSpPr>
              <p:spPr>
                <a:xfrm>
                  <a:off x="-195342" y="576695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BEFC93E-C1D5-5579-0E33-76A11FE9FF2E}"/>
                  </a:ext>
                </a:extLst>
              </p:cNvPr>
              <p:cNvGrpSpPr/>
              <p:nvPr/>
            </p:nvGrpSpPr>
            <p:grpSpPr>
              <a:xfrm>
                <a:off x="7246006" y="3510385"/>
                <a:ext cx="1110917" cy="903513"/>
                <a:chOff x="-951617" y="2811757"/>
                <a:chExt cx="898458" cy="730721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5BF9A673-9C62-AB0A-048A-07CFC490A828}"/>
                    </a:ext>
                  </a:extLst>
                </p:cNvPr>
                <p:cNvGrpSpPr/>
                <p:nvPr/>
              </p:nvGrpSpPr>
              <p:grpSpPr>
                <a:xfrm>
                  <a:off x="-951617" y="2811757"/>
                  <a:ext cx="898458" cy="718785"/>
                  <a:chOff x="-877800" y="5264159"/>
                  <a:chExt cx="898458" cy="718785"/>
                </a:xfrm>
              </p:grpSpPr>
              <p:cxnSp>
                <p:nvCxnSpPr>
                  <p:cNvPr id="71" name="Straight Arrow Connector 70">
                    <a:extLst>
                      <a:ext uri="{FF2B5EF4-FFF2-40B4-BE49-F238E27FC236}">
                        <a16:creationId xmlns:a16="http://schemas.microsoft.com/office/drawing/2014/main" id="{23D095F4-96DA-6121-B0D3-E57132C109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583342" y="5384201"/>
                    <a:ext cx="324000" cy="0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>
                    <a:extLst>
                      <a:ext uri="{FF2B5EF4-FFF2-40B4-BE49-F238E27FC236}">
                        <a16:creationId xmlns:a16="http://schemas.microsoft.com/office/drawing/2014/main" id="{203F05E0-4035-A4D4-39EE-F4E2D93B3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H="1">
                    <a:off x="-583342" y="5874943"/>
                    <a:ext cx="324000" cy="0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Lekerekített téglalap 54">
                    <a:extLst>
                      <a:ext uri="{FF2B5EF4-FFF2-40B4-BE49-F238E27FC236}">
                        <a16:creationId xmlns:a16="http://schemas.microsoft.com/office/drawing/2014/main" id="{33C29E3D-DD19-AC09-4512-2232F830184F}"/>
                      </a:ext>
                    </a:extLst>
                  </p:cNvPr>
                  <p:cNvSpPr/>
                  <p:nvPr/>
                </p:nvSpPr>
                <p:spPr>
                  <a:xfrm>
                    <a:off x="-135246" y="5264159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Lekerekített téglalap 56">
                    <a:extLst>
                      <a:ext uri="{FF2B5EF4-FFF2-40B4-BE49-F238E27FC236}">
                        <a16:creationId xmlns:a16="http://schemas.microsoft.com/office/drawing/2014/main" id="{85BDCA10-9C87-54AB-5116-383844D8BFA7}"/>
                      </a:ext>
                    </a:extLst>
                  </p:cNvPr>
                  <p:cNvSpPr/>
                  <p:nvPr/>
                </p:nvSpPr>
                <p:spPr>
                  <a:xfrm>
                    <a:off x="-877800" y="5276201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Lekerekített téglalap 54">
                    <a:extLst>
                      <a:ext uri="{FF2B5EF4-FFF2-40B4-BE49-F238E27FC236}">
                        <a16:creationId xmlns:a16="http://schemas.microsoft.com/office/drawing/2014/main" id="{9DD32FA9-18C0-4FA4-5118-4F31B8A5B8E2}"/>
                      </a:ext>
                    </a:extLst>
                  </p:cNvPr>
                  <p:cNvSpPr/>
                  <p:nvPr/>
                </p:nvSpPr>
                <p:spPr>
                  <a:xfrm>
                    <a:off x="-823800" y="5734590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Lekerekített téglalap 56">
                    <a:extLst>
                      <a:ext uri="{FF2B5EF4-FFF2-40B4-BE49-F238E27FC236}">
                        <a16:creationId xmlns:a16="http://schemas.microsoft.com/office/drawing/2014/main" id="{91D25BB5-6C23-547C-79B0-57518E84968B}"/>
                      </a:ext>
                    </a:extLst>
                  </p:cNvPr>
                  <p:cNvSpPr/>
                  <p:nvPr/>
                </p:nvSpPr>
                <p:spPr>
                  <a:xfrm>
                    <a:off x="-195342" y="57669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9" name="Lekerekített téglalap 54">
                  <a:extLst>
                    <a:ext uri="{FF2B5EF4-FFF2-40B4-BE49-F238E27FC236}">
                      <a16:creationId xmlns:a16="http://schemas.microsoft.com/office/drawing/2014/main" id="{3966D1E6-100F-ACB0-6967-F2A2BA573084}"/>
                    </a:ext>
                  </a:extLst>
                </p:cNvPr>
                <p:cNvSpPr/>
                <p:nvPr/>
              </p:nvSpPr>
              <p:spPr>
                <a:xfrm>
                  <a:off x="-897617" y="3434478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Lekerekített téglalap 54">
                  <a:extLst>
                    <a:ext uri="{FF2B5EF4-FFF2-40B4-BE49-F238E27FC236}">
                      <a16:creationId xmlns:a16="http://schemas.microsoft.com/office/drawing/2014/main" id="{5E8929EC-8909-F7B0-BEDC-80FF12BC3F01}"/>
                    </a:ext>
                  </a:extLst>
                </p:cNvPr>
                <p:cNvSpPr/>
                <p:nvPr/>
              </p:nvSpPr>
              <p:spPr>
                <a:xfrm>
                  <a:off x="-211476" y="2958043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FADB20-89F9-F326-74C5-B8FF99110C29}"/>
                  </a:ext>
                </a:extLst>
              </p:cNvPr>
              <p:cNvGrpSpPr/>
              <p:nvPr/>
            </p:nvGrpSpPr>
            <p:grpSpPr>
              <a:xfrm>
                <a:off x="4116985" y="1374519"/>
                <a:ext cx="5325719" cy="3376450"/>
                <a:chOff x="4116985" y="1258407"/>
                <a:chExt cx="5325719" cy="3376450"/>
              </a:xfrm>
            </p:grpSpPr>
            <p:sp>
              <p:nvSpPr>
                <p:cNvPr id="62" name="Ellipszis 26">
                  <a:extLst>
                    <a:ext uri="{FF2B5EF4-FFF2-40B4-BE49-F238E27FC236}">
                      <a16:creationId xmlns:a16="http://schemas.microsoft.com/office/drawing/2014/main" id="{EBCA5282-DAC7-3EDA-E414-A3141F8B77C3}"/>
                    </a:ext>
                  </a:extLst>
                </p:cNvPr>
                <p:cNvSpPr/>
                <p:nvPr/>
              </p:nvSpPr>
              <p:spPr>
                <a:xfrm>
                  <a:off x="4787256" y="301485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Ellipszis 26">
                  <a:extLst>
                    <a:ext uri="{FF2B5EF4-FFF2-40B4-BE49-F238E27FC236}">
                      <a16:creationId xmlns:a16="http://schemas.microsoft.com/office/drawing/2014/main" id="{A1E6A8D5-7328-6EC8-F78F-CFB83C1239A5}"/>
                    </a:ext>
                  </a:extLst>
                </p:cNvPr>
                <p:cNvSpPr/>
                <p:nvPr/>
              </p:nvSpPr>
              <p:spPr>
                <a:xfrm>
                  <a:off x="7012555" y="301485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06CFC5D-F624-8F0C-E46C-9D7A09582F6D}"/>
                    </a:ext>
                  </a:extLst>
                </p:cNvPr>
                <p:cNvSpPr txBox="1"/>
                <p:nvPr/>
              </p:nvSpPr>
              <p:spPr>
                <a:xfrm>
                  <a:off x="4116985" y="1258407"/>
                  <a:ext cx="5325719" cy="6422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A962A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Microstructural freedom:</a:t>
                  </a:r>
                  <a:endParaRPr kumimoji="0" lang="en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962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65E4FE6-616F-F1B2-7F4A-558AD450FF78}"/>
                    </a:ext>
                  </a:extLst>
                </p:cNvPr>
                <p:cNvSpPr txBox="1"/>
                <p:nvPr/>
              </p:nvSpPr>
              <p:spPr>
                <a:xfrm>
                  <a:off x="4725188" y="2051090"/>
                  <a:ext cx="1704175" cy="9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Diameter</a:t>
                  </a:r>
                </a:p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change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A5A8B95-9D99-7473-D3EB-630E6DF29098}"/>
                    </a:ext>
                  </a:extLst>
                </p:cNvPr>
                <p:cNvSpPr txBox="1"/>
                <p:nvPr/>
              </p:nvSpPr>
              <p:spPr>
                <a:xfrm>
                  <a:off x="6720988" y="2051090"/>
                  <a:ext cx="2239379" cy="9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Merging and</a:t>
                  </a:r>
                </a:p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splitting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3110C3D-C8CD-3A55-E694-42896025D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98870" y="3460243"/>
                  <a:ext cx="228929" cy="72552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6EDB91C-921D-6754-3BD4-553E2AE52375}"/>
                </a:ext>
              </a:extLst>
            </p:cNvPr>
            <p:cNvGrpSpPr/>
            <p:nvPr/>
          </p:nvGrpSpPr>
          <p:grpSpPr>
            <a:xfrm>
              <a:off x="833599" y="4239965"/>
              <a:ext cx="2802911" cy="1612022"/>
              <a:chOff x="692834" y="2420259"/>
              <a:chExt cx="3837660" cy="220713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EA29BFA-E935-1243-E6A3-9FAF257CAA88}"/>
                  </a:ext>
                </a:extLst>
              </p:cNvPr>
              <p:cNvGrpSpPr/>
              <p:nvPr/>
            </p:nvGrpSpPr>
            <p:grpSpPr>
              <a:xfrm>
                <a:off x="2910492" y="2420259"/>
                <a:ext cx="1620002" cy="2207132"/>
                <a:chOff x="10073142" y="-1535806"/>
                <a:chExt cx="1620002" cy="2207132"/>
              </a:xfrm>
            </p:grpSpPr>
            <p:pic>
              <p:nvPicPr>
                <p:cNvPr id="56" name="Picture 55" descr="A picture containing colorful&#10;&#10;Description automatically generated">
                  <a:extLst>
                    <a:ext uri="{FF2B5EF4-FFF2-40B4-BE49-F238E27FC236}">
                      <a16:creationId xmlns:a16="http://schemas.microsoft.com/office/drawing/2014/main" id="{E6802554-D73C-7B98-5662-A8661E2C1E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49" t="32397" r="34188" b="29870"/>
                <a:stretch/>
              </p:blipFill>
              <p:spPr>
                <a:xfrm>
                  <a:off x="10073142" y="-1535806"/>
                  <a:ext cx="1620002" cy="1612255"/>
                </a:xfrm>
                <a:prstGeom prst="ellipse">
                  <a:avLst/>
                </a:prstGeom>
              </p:spPr>
            </p:pic>
            <p:sp>
              <p:nvSpPr>
                <p:cNvPr id="57" name="Ellipszis 26">
                  <a:extLst>
                    <a:ext uri="{FF2B5EF4-FFF2-40B4-BE49-F238E27FC236}">
                      <a16:creationId xmlns:a16="http://schemas.microsoft.com/office/drawing/2014/main" id="{F6CDFB36-E844-BBC6-4117-E45BF100A786}"/>
                    </a:ext>
                  </a:extLst>
                </p:cNvPr>
                <p:cNvSpPr/>
                <p:nvPr/>
              </p:nvSpPr>
              <p:spPr>
                <a:xfrm>
                  <a:off x="10073143" y="-1531827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4A67BDFE-666C-A6D0-3307-98DD425471C1}"/>
                    </a:ext>
                  </a:extLst>
                </p:cNvPr>
                <p:cNvSpPr txBox="1"/>
                <p:nvPr/>
              </p:nvSpPr>
              <p:spPr>
                <a:xfrm>
                  <a:off x="10103219" y="123507"/>
                  <a:ext cx="1580684" cy="54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Random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52D17A5-022B-210C-F62F-CE1E53BAE982}"/>
                  </a:ext>
                </a:extLst>
              </p:cNvPr>
              <p:cNvGrpSpPr/>
              <p:nvPr/>
            </p:nvGrpSpPr>
            <p:grpSpPr>
              <a:xfrm>
                <a:off x="692834" y="2420259"/>
                <a:ext cx="1626951" cy="2207132"/>
                <a:chOff x="6403047" y="-1535806"/>
                <a:chExt cx="1626951" cy="2207132"/>
              </a:xfrm>
            </p:grpSpPr>
            <p:pic>
              <p:nvPicPr>
                <p:cNvPr id="53" name="Picture 52" descr="A pile of green ball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02BEE5C-1C19-4246-5BAD-C7B670D67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568" t="30154" r="32963" b="19820"/>
                <a:stretch/>
              </p:blipFill>
              <p:spPr>
                <a:xfrm>
                  <a:off x="6403047" y="-1535806"/>
                  <a:ext cx="1620001" cy="1612255"/>
                </a:xfrm>
                <a:prstGeom prst="ellipse">
                  <a:avLst/>
                </a:prstGeom>
              </p:spPr>
            </p:pic>
            <p:sp>
              <p:nvSpPr>
                <p:cNvPr id="54" name="Ellipszis 26">
                  <a:extLst>
                    <a:ext uri="{FF2B5EF4-FFF2-40B4-BE49-F238E27FC236}">
                      <a16:creationId xmlns:a16="http://schemas.microsoft.com/office/drawing/2014/main" id="{DC868772-D566-6FF5-41DD-96C7AF4D4351}"/>
                    </a:ext>
                  </a:extLst>
                </p:cNvPr>
                <p:cNvSpPr/>
                <p:nvPr/>
              </p:nvSpPr>
              <p:spPr>
                <a:xfrm>
                  <a:off x="6403048" y="-1535806"/>
                  <a:ext cx="1620000" cy="1620000"/>
                </a:xfrm>
                <a:prstGeom prst="ellips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CC141FB-663A-C2E1-0C9B-651B57516C39}"/>
                    </a:ext>
                  </a:extLst>
                </p:cNvPr>
                <p:cNvSpPr txBox="1"/>
                <p:nvPr/>
              </p:nvSpPr>
              <p:spPr>
                <a:xfrm>
                  <a:off x="6491016" y="123507"/>
                  <a:ext cx="1538982" cy="54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Ordered</a:t>
                  </a:r>
                  <a:endParaRPr kumimoji="0" lang="en-N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FFBB433-95E4-D4C0-22E3-32AE3C5446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3035" y="2871476"/>
                <a:ext cx="228929" cy="72552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E1F77FF-D3D0-5E2A-1175-CEF4DABA5171}"/>
              </a:ext>
            </a:extLst>
          </p:cNvPr>
          <p:cNvGrpSpPr/>
          <p:nvPr/>
        </p:nvGrpSpPr>
        <p:grpSpPr>
          <a:xfrm>
            <a:off x="8729970" y="4209370"/>
            <a:ext cx="2771224" cy="1179159"/>
            <a:chOff x="81557" y="6131603"/>
            <a:chExt cx="3807275" cy="1620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78B05A7-FBEF-6F7B-AC3C-9A1D5FC5A679}"/>
                </a:ext>
              </a:extLst>
            </p:cNvPr>
            <p:cNvGrpSpPr/>
            <p:nvPr/>
          </p:nvGrpSpPr>
          <p:grpSpPr>
            <a:xfrm>
              <a:off x="81557" y="6131603"/>
              <a:ext cx="1620000" cy="1620000"/>
              <a:chOff x="-1735734" y="-3106463"/>
              <a:chExt cx="1620000" cy="1620000"/>
            </a:xfrm>
          </p:grpSpPr>
          <p:sp>
            <p:nvSpPr>
              <p:cNvPr id="110" name="Ellipszis 26">
                <a:extLst>
                  <a:ext uri="{FF2B5EF4-FFF2-40B4-BE49-F238E27FC236}">
                    <a16:creationId xmlns:a16="http://schemas.microsoft.com/office/drawing/2014/main" id="{379A9CB7-BF11-A72B-5FE1-E49ECCF51546}"/>
                  </a:ext>
                </a:extLst>
              </p:cNvPr>
              <p:cNvSpPr/>
              <p:nvPr/>
            </p:nvSpPr>
            <p:spPr>
              <a:xfrm>
                <a:off x="-1735734" y="-3106463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C66B268D-E98C-1874-9F4C-114D6787C36D}"/>
                  </a:ext>
                </a:extLst>
              </p:cNvPr>
              <p:cNvGrpSpPr/>
              <p:nvPr/>
            </p:nvGrpSpPr>
            <p:grpSpPr>
              <a:xfrm>
                <a:off x="-1425424" y="-2859081"/>
                <a:ext cx="998196" cy="1131289"/>
                <a:chOff x="4686924" y="1413377"/>
                <a:chExt cx="1080000" cy="1224000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9511891-BBC2-8B11-0C7C-4043E0CD0A18}"/>
                    </a:ext>
                  </a:extLst>
                </p:cNvPr>
                <p:cNvSpPr/>
                <p:nvPr/>
              </p:nvSpPr>
              <p:spPr>
                <a:xfrm>
                  <a:off x="4686924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C2410346-3761-DE36-532B-4347372E2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160147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873BDA37-76EA-4DBD-A936-AD2432D87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242316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row: Right 114">
                  <a:extLst>
                    <a:ext uri="{FF2B5EF4-FFF2-40B4-BE49-F238E27FC236}">
                      <a16:creationId xmlns:a16="http://schemas.microsoft.com/office/drawing/2014/main" id="{B8CF38EC-A405-D91F-995B-3E7B2EA9906D}"/>
                    </a:ext>
                  </a:extLst>
                </p:cNvPr>
                <p:cNvSpPr/>
                <p:nvPr/>
              </p:nvSpPr>
              <p:spPr>
                <a:xfrm rot="16200000">
                  <a:off x="5005080" y="2252978"/>
                  <a:ext cx="443689" cy="225468"/>
                </a:xfrm>
                <a:prstGeom prst="rightArrow">
                  <a:avLst>
                    <a:gd name="adj1" fmla="val 50000"/>
                    <a:gd name="adj2" fmla="val 66349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A2EDB5A-4FB8-FE3A-C740-24A849D633C0}"/>
                </a:ext>
              </a:extLst>
            </p:cNvPr>
            <p:cNvGrpSpPr/>
            <p:nvPr/>
          </p:nvGrpSpPr>
          <p:grpSpPr>
            <a:xfrm>
              <a:off x="2268832" y="6131603"/>
              <a:ext cx="1620000" cy="1620000"/>
              <a:chOff x="96533" y="-3117633"/>
              <a:chExt cx="1620000" cy="1620000"/>
            </a:xfrm>
          </p:grpSpPr>
          <p:sp>
            <p:nvSpPr>
              <p:cNvPr id="87" name="Ellipszis 26">
                <a:extLst>
                  <a:ext uri="{FF2B5EF4-FFF2-40B4-BE49-F238E27FC236}">
                    <a16:creationId xmlns:a16="http://schemas.microsoft.com/office/drawing/2014/main" id="{52828683-1698-F1F4-DBBE-6310AEDA38E5}"/>
                  </a:ext>
                </a:extLst>
              </p:cNvPr>
              <p:cNvSpPr/>
              <p:nvPr/>
            </p:nvSpPr>
            <p:spPr>
              <a:xfrm>
                <a:off x="96533" y="-3117633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EAAE1FA-66AE-15FD-3432-74BADB2C4047}"/>
                  </a:ext>
                </a:extLst>
              </p:cNvPr>
              <p:cNvGrpSpPr/>
              <p:nvPr/>
            </p:nvGrpSpPr>
            <p:grpSpPr>
              <a:xfrm>
                <a:off x="404885" y="-2872756"/>
                <a:ext cx="998196" cy="1131289"/>
                <a:chOff x="6167129" y="1413377"/>
                <a:chExt cx="1080000" cy="1224000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4A9E87C-E74C-8E47-C815-2542E1006769}"/>
                    </a:ext>
                  </a:extLst>
                </p:cNvPr>
                <p:cNvSpPr/>
                <p:nvPr/>
              </p:nvSpPr>
              <p:spPr>
                <a:xfrm>
                  <a:off x="6167129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D9C6E7F-CD21-F6C6-ECCB-DC50F90905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291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5B287A52-894A-C39B-CF0D-F52A1737B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283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09A1F6BE-599E-9CDA-4CEE-887CE478F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048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97C8FD74-F90E-A220-6591-ADD2643DD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557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288E6B2F-EAA8-5679-132D-E6A2A459A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3206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E5372FA3-94E1-B86E-0E0A-739EAD4D3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8201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5C946F0C-2509-8A75-173B-BADC2C1B4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085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474F9FE6-ED21-0BAC-5290-00A18E88C454}"/>
                    </a:ext>
                  </a:extLst>
                </p:cNvPr>
                <p:cNvSpPr/>
                <p:nvPr/>
              </p:nvSpPr>
              <p:spPr>
                <a:xfrm>
                  <a:off x="6333848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B27E9C0-272B-EB8E-D512-EB1CC7BB08E5}"/>
                    </a:ext>
                  </a:extLst>
                </p:cNvPr>
                <p:cNvSpPr/>
                <p:nvPr/>
              </p:nvSpPr>
              <p:spPr>
                <a:xfrm>
                  <a:off x="6565103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E113359E-10D9-C316-8CBA-7675F875F7B9}"/>
                    </a:ext>
                  </a:extLst>
                </p:cNvPr>
                <p:cNvSpPr/>
                <p:nvPr/>
              </p:nvSpPr>
              <p:spPr>
                <a:xfrm>
                  <a:off x="6797870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FDC08FE-0B15-FC78-6166-7EAF25526321}"/>
                    </a:ext>
                  </a:extLst>
                </p:cNvPr>
                <p:cNvSpPr/>
                <p:nvPr/>
              </p:nvSpPr>
              <p:spPr>
                <a:xfrm>
                  <a:off x="7023479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0848E1A4-30F8-1149-4F78-F22562EB6E9C}"/>
                    </a:ext>
                  </a:extLst>
                </p:cNvPr>
                <p:cNvSpPr/>
                <p:nvPr/>
              </p:nvSpPr>
              <p:spPr>
                <a:xfrm>
                  <a:off x="6449170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FD7C253-7803-43CC-45B1-7EC6F7A1E80A}"/>
                    </a:ext>
                  </a:extLst>
                </p:cNvPr>
                <p:cNvSpPr/>
                <p:nvPr/>
              </p:nvSpPr>
              <p:spPr>
                <a:xfrm>
                  <a:off x="6680425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3DA397A-CB73-B1C4-63D7-C598648A79D1}"/>
                    </a:ext>
                  </a:extLst>
                </p:cNvPr>
                <p:cNvSpPr/>
                <p:nvPr/>
              </p:nvSpPr>
              <p:spPr>
                <a:xfrm>
                  <a:off x="6913192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Arrow: Right 103">
                  <a:extLst>
                    <a:ext uri="{FF2B5EF4-FFF2-40B4-BE49-F238E27FC236}">
                      <a16:creationId xmlns:a16="http://schemas.microsoft.com/office/drawing/2014/main" id="{31DD06D3-7522-FD54-EE60-C577CF665E57}"/>
                    </a:ext>
                  </a:extLst>
                </p:cNvPr>
                <p:cNvSpPr/>
                <p:nvPr/>
              </p:nvSpPr>
              <p:spPr>
                <a:xfrm>
                  <a:off x="636965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Arrow: Right 104">
                  <a:extLst>
                    <a:ext uri="{FF2B5EF4-FFF2-40B4-BE49-F238E27FC236}">
                      <a16:creationId xmlns:a16="http://schemas.microsoft.com/office/drawing/2014/main" id="{64EED360-003F-7963-49F8-BC3014C55D33}"/>
                    </a:ext>
                  </a:extLst>
                </p:cNvPr>
                <p:cNvSpPr/>
                <p:nvPr/>
              </p:nvSpPr>
              <p:spPr>
                <a:xfrm>
                  <a:off x="660722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Arrow: Right 105">
                  <a:extLst>
                    <a:ext uri="{FF2B5EF4-FFF2-40B4-BE49-F238E27FC236}">
                      <a16:creationId xmlns:a16="http://schemas.microsoft.com/office/drawing/2014/main" id="{E847133F-0143-880E-5D52-37826431245F}"/>
                    </a:ext>
                  </a:extLst>
                </p:cNvPr>
                <p:cNvSpPr/>
                <p:nvPr/>
              </p:nvSpPr>
              <p:spPr>
                <a:xfrm>
                  <a:off x="684479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Arrow: Right 106">
                  <a:extLst>
                    <a:ext uri="{FF2B5EF4-FFF2-40B4-BE49-F238E27FC236}">
                      <a16:creationId xmlns:a16="http://schemas.microsoft.com/office/drawing/2014/main" id="{75DD21E1-C648-A9BC-B4DE-9BCFC3963814}"/>
                    </a:ext>
                  </a:extLst>
                </p:cNvPr>
                <p:cNvSpPr/>
                <p:nvPr/>
              </p:nvSpPr>
              <p:spPr>
                <a:xfrm rot="10800000">
                  <a:off x="696358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Arrow: Right 107">
                  <a:extLst>
                    <a:ext uri="{FF2B5EF4-FFF2-40B4-BE49-F238E27FC236}">
                      <a16:creationId xmlns:a16="http://schemas.microsoft.com/office/drawing/2014/main" id="{05AC3E09-5621-80F7-997B-24E75ADC28E6}"/>
                    </a:ext>
                  </a:extLst>
                </p:cNvPr>
                <p:cNvSpPr/>
                <p:nvPr/>
              </p:nvSpPr>
              <p:spPr>
                <a:xfrm rot="10800000">
                  <a:off x="672601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Arrow: Right 108">
                  <a:extLst>
                    <a:ext uri="{FF2B5EF4-FFF2-40B4-BE49-F238E27FC236}">
                      <a16:creationId xmlns:a16="http://schemas.microsoft.com/office/drawing/2014/main" id="{2F06C346-0377-669D-9EC1-9935128B2657}"/>
                    </a:ext>
                  </a:extLst>
                </p:cNvPr>
                <p:cNvSpPr/>
                <p:nvPr/>
              </p:nvSpPr>
              <p:spPr>
                <a:xfrm rot="10800000">
                  <a:off x="648844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098B0A-E106-BE87-D753-3A1F13F430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7661" y="6567525"/>
              <a:ext cx="228929" cy="725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4880E32-76F7-66AE-B631-A15CE3042A36}"/>
              </a:ext>
            </a:extLst>
          </p:cNvPr>
          <p:cNvGrpSpPr/>
          <p:nvPr/>
        </p:nvGrpSpPr>
        <p:grpSpPr>
          <a:xfrm>
            <a:off x="8759477" y="2448649"/>
            <a:ext cx="2771908" cy="1196715"/>
            <a:chOff x="4386671" y="6133144"/>
            <a:chExt cx="3808215" cy="1644120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D19C257-C69E-712E-EE44-A4C65412175D}"/>
                </a:ext>
              </a:extLst>
            </p:cNvPr>
            <p:cNvGrpSpPr/>
            <p:nvPr/>
          </p:nvGrpSpPr>
          <p:grpSpPr>
            <a:xfrm>
              <a:off x="4386671" y="6133144"/>
              <a:ext cx="1658244" cy="1616918"/>
              <a:chOff x="-3565645" y="-3105496"/>
              <a:chExt cx="1620000" cy="1620000"/>
            </a:xfrm>
          </p:grpSpPr>
          <p:sp>
            <p:nvSpPr>
              <p:cNvPr id="127" name="Ellipszis 26">
                <a:extLst>
                  <a:ext uri="{FF2B5EF4-FFF2-40B4-BE49-F238E27FC236}">
                    <a16:creationId xmlns:a16="http://schemas.microsoft.com/office/drawing/2014/main" id="{DB1E6367-6821-F76E-37EF-2C8D2891975E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29A1A34-7984-4B59-D5D9-94C128AEE0E0}"/>
                  </a:ext>
                </a:extLst>
              </p:cNvPr>
              <p:cNvSpPr txBox="1"/>
              <p:nvPr/>
            </p:nvSpPr>
            <p:spPr>
              <a:xfrm>
                <a:off x="-3216469" y="-2018574"/>
                <a:ext cx="929882" cy="508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7FC4E9F-93C5-6436-F162-BE157C5BCCCF}"/>
                  </a:ext>
                </a:extLst>
              </p:cNvPr>
              <p:cNvSpPr txBox="1"/>
              <p:nvPr/>
            </p:nvSpPr>
            <p:spPr>
              <a:xfrm>
                <a:off x="-3216469" y="-2861125"/>
                <a:ext cx="929882" cy="508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VO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2+</a:t>
                </a:r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DDEEAC3E-11F6-A48B-9B45-5F96A0596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51529" y="-2395119"/>
                <a:ext cx="0" cy="39675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501C3B0-205D-75AB-6C77-38161B58BEDF}"/>
                </a:ext>
              </a:extLst>
            </p:cNvPr>
            <p:cNvSpPr txBox="1"/>
            <p:nvPr/>
          </p:nvSpPr>
          <p:spPr>
            <a:xfrm>
              <a:off x="5228935" y="6746382"/>
              <a:ext cx="500363" cy="50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D218E2F-614B-9DB0-7A8A-E234D3C632C4}"/>
                </a:ext>
              </a:extLst>
            </p:cNvPr>
            <p:cNvGrpSpPr/>
            <p:nvPr/>
          </p:nvGrpSpPr>
          <p:grpSpPr>
            <a:xfrm>
              <a:off x="6536642" y="6133144"/>
              <a:ext cx="1658244" cy="1644120"/>
              <a:chOff x="-3565645" y="-3105496"/>
              <a:chExt cx="1620000" cy="1647254"/>
            </a:xfrm>
          </p:grpSpPr>
          <p:sp>
            <p:nvSpPr>
              <p:cNvPr id="122" name="Ellipszis 26">
                <a:extLst>
                  <a:ext uri="{FF2B5EF4-FFF2-40B4-BE49-F238E27FC236}">
                    <a16:creationId xmlns:a16="http://schemas.microsoft.com/office/drawing/2014/main" id="{D17F7219-AFC0-F5A2-C5BE-31AB11EEF37B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BF9BEF8-5691-EAC2-5678-DD1C7093C346}"/>
                  </a:ext>
                </a:extLst>
              </p:cNvPr>
              <p:cNvGrpSpPr/>
              <p:nvPr/>
            </p:nvGrpSpPr>
            <p:grpSpPr>
              <a:xfrm>
                <a:off x="-3166742" y="-3028901"/>
                <a:ext cx="814537" cy="1570659"/>
                <a:chOff x="6833303" y="-1670676"/>
                <a:chExt cx="930043" cy="1793386"/>
              </a:xfrm>
            </p:grpSpPr>
            <p:pic>
              <p:nvPicPr>
                <p:cNvPr id="125" name="Picture 124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C105FEED-1060-8C88-DCF6-ABE41D0018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3303" y="-1670676"/>
                  <a:ext cx="930043" cy="678931"/>
                </a:xfrm>
                <a:prstGeom prst="rect">
                  <a:avLst/>
                </a:prstGeom>
              </p:spPr>
            </p:pic>
            <p:pic>
              <p:nvPicPr>
                <p:cNvPr id="126" name="Picture 125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E1A74E4C-C506-1254-F121-E930B2B0A8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33947" y="-617443"/>
                  <a:ext cx="928755" cy="740153"/>
                </a:xfrm>
                <a:prstGeom prst="rect">
                  <a:avLst/>
                </a:prstGeom>
              </p:spPr>
            </p:pic>
          </p:grp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0AD918FA-7EB8-DB47-F587-471A286B5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59468" y="-2428214"/>
                <a:ext cx="0" cy="28854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9045E34-E94F-94DB-77DF-F88668E68B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6314" y="6571712"/>
              <a:ext cx="228929" cy="7255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A058BA6-E07D-813A-F078-EC2E8E4C43E5}"/>
                </a:ext>
              </a:extLst>
            </p:cNvPr>
            <p:cNvSpPr txBox="1"/>
            <p:nvPr/>
          </p:nvSpPr>
          <p:spPr>
            <a:xfrm>
              <a:off x="7363557" y="6694038"/>
              <a:ext cx="500363" cy="507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DE7B7CC6-7C17-3FCD-6803-1E9555853426}"/>
              </a:ext>
            </a:extLst>
          </p:cNvPr>
          <p:cNvSpPr txBox="1"/>
          <p:nvPr/>
        </p:nvSpPr>
        <p:spPr>
          <a:xfrm>
            <a:off x="8560848" y="1470275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A96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Reactor parameters:</a:t>
            </a:r>
            <a:endParaRPr kumimoji="0" lang="en-NL" sz="2400" b="1" i="0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9C30329-53BD-A720-F06E-659B81A8C412}"/>
              </a:ext>
            </a:extLst>
          </p:cNvPr>
          <p:cNvSpPr txBox="1"/>
          <p:nvPr/>
        </p:nvSpPr>
        <p:spPr>
          <a:xfrm>
            <a:off x="9473934" y="3803144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Flow field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9588BC1-5AF1-2990-4327-D209177F5F15}"/>
              </a:ext>
            </a:extLst>
          </p:cNvPr>
          <p:cNvSpPr/>
          <p:nvPr/>
        </p:nvSpPr>
        <p:spPr>
          <a:xfrm>
            <a:off x="425043" y="1440483"/>
            <a:ext cx="3725051" cy="450421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F3C4A8E-97F9-1CC4-EF1B-D24EB51F750D}"/>
              </a:ext>
            </a:extLst>
          </p:cNvPr>
          <p:cNvSpPr/>
          <p:nvPr/>
        </p:nvSpPr>
        <p:spPr>
          <a:xfrm>
            <a:off x="8590852" y="1474776"/>
            <a:ext cx="3260722" cy="46088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0A6D5A3-C75B-8734-0190-B2E3FF9DB3E6}"/>
              </a:ext>
            </a:extLst>
          </p:cNvPr>
          <p:cNvSpPr/>
          <p:nvPr/>
        </p:nvSpPr>
        <p:spPr>
          <a:xfrm>
            <a:off x="8630975" y="3845725"/>
            <a:ext cx="3260722" cy="239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4320426-EA38-47ED-59DA-70C57D9AA31D}"/>
              </a:ext>
            </a:extLst>
          </p:cNvPr>
          <p:cNvSpPr/>
          <p:nvPr/>
        </p:nvSpPr>
        <p:spPr>
          <a:xfrm>
            <a:off x="641244" y="1990686"/>
            <a:ext cx="3260722" cy="20659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DE5D1-30DA-9210-3A93-99AD63888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12E97C-EDCB-5725-F89F-4B120267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Towards realistic battery operation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Enhancing the performance of conventional electrode designs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NL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C5A5406-6F5C-E95C-621E-90B140D0F6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>
              <a:defRPr/>
            </a:pP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0.2 M Vanadium, 0.5 V, 1.5 cm s</a:t>
            </a:r>
            <a:r>
              <a:rPr lang="nl-NL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-1</a:t>
            </a:r>
            <a:endParaRPr lang="en-GB" baseline="30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FE9CCBF9-063F-1E2D-05CA-05044E014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25" y="1609294"/>
            <a:ext cx="2541925" cy="2052000"/>
          </a:xfrm>
          <a:prstGeom prst="rect">
            <a:avLst/>
          </a:prstGeom>
        </p:spPr>
      </p:pic>
      <p:pic>
        <p:nvPicPr>
          <p:cNvPr id="10" name="Picture 9" descr="A colorful spheres in a square&#10;&#10;Description automatically generated with medium confidence">
            <a:extLst>
              <a:ext uri="{FF2B5EF4-FFF2-40B4-BE49-F238E27FC236}">
                <a16:creationId xmlns:a16="http://schemas.microsoft.com/office/drawing/2014/main" id="{CBB41FB0-D977-4AEF-4476-BD4AA2F1E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5178527" y="4158098"/>
            <a:ext cx="3274100" cy="2202205"/>
          </a:xfrm>
          <a:prstGeom prst="rect">
            <a:avLst/>
          </a:prstGeom>
        </p:spPr>
      </p:pic>
      <p:pic>
        <p:nvPicPr>
          <p:cNvPr id="11" name="Picture 10" descr="A computer generated image of a molecule&#10;&#10;Description automatically generated">
            <a:extLst>
              <a:ext uri="{FF2B5EF4-FFF2-40B4-BE49-F238E27FC236}">
                <a16:creationId xmlns:a16="http://schemas.microsoft.com/office/drawing/2014/main" id="{35AC404D-7A4F-8721-0CC7-91B02A5ADC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/>
          <a:stretch/>
        </p:blipFill>
        <p:spPr>
          <a:xfrm>
            <a:off x="394468" y="4322410"/>
            <a:ext cx="3189057" cy="20011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D140FAF-6177-DF00-9E37-CDB9FB928428}"/>
              </a:ext>
            </a:extLst>
          </p:cNvPr>
          <p:cNvGrpSpPr/>
          <p:nvPr/>
        </p:nvGrpSpPr>
        <p:grpSpPr>
          <a:xfrm>
            <a:off x="7391930" y="5831759"/>
            <a:ext cx="657552" cy="261610"/>
            <a:chOff x="2961764" y="2697594"/>
            <a:chExt cx="657552" cy="2616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3A7679-A9D7-492E-149F-A1F483A3D93A}"/>
                </a:ext>
              </a:extLst>
            </p:cNvPr>
            <p:cNvSpPr txBox="1"/>
            <p:nvPr/>
          </p:nvSpPr>
          <p:spPr>
            <a:xfrm>
              <a:off x="2961764" y="26975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9AE7BC-7CA6-3864-8A12-14B83A7CC4C8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975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C2E3FB-C97E-A202-BA73-C81D3FAA2942}"/>
              </a:ext>
            </a:extLst>
          </p:cNvPr>
          <p:cNvCxnSpPr>
            <a:cxnSpLocks/>
          </p:cNvCxnSpPr>
          <p:nvPr/>
        </p:nvCxnSpPr>
        <p:spPr>
          <a:xfrm flipV="1">
            <a:off x="3589301" y="5000470"/>
            <a:ext cx="165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69AD39-55FF-E89A-71CF-747764D8E87D}"/>
              </a:ext>
            </a:extLst>
          </p:cNvPr>
          <p:cNvGrpSpPr/>
          <p:nvPr/>
        </p:nvGrpSpPr>
        <p:grpSpPr>
          <a:xfrm>
            <a:off x="384308" y="1689601"/>
            <a:ext cx="7639960" cy="2065719"/>
            <a:chOff x="384308" y="1479933"/>
            <a:chExt cx="7639960" cy="206571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FF6939-A60E-C3FB-9C27-3D5AFA14ECE3}"/>
                </a:ext>
              </a:extLst>
            </p:cNvPr>
            <p:cNvGrpSpPr/>
            <p:nvPr/>
          </p:nvGrpSpPr>
          <p:grpSpPr>
            <a:xfrm rot="16200000">
              <a:off x="4016347" y="1668125"/>
              <a:ext cx="743614" cy="2161169"/>
              <a:chOff x="8913525" y="4507091"/>
              <a:chExt cx="648080" cy="1446884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C89A185-0FF1-CF89-2EC1-19CF1B2701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14" t="23899" b="20743"/>
              <a:stretch/>
            </p:blipFill>
            <p:spPr>
              <a:xfrm flipV="1">
                <a:off x="9053375" y="4512191"/>
                <a:ext cx="508230" cy="1358790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A4CF8C9-C5B0-0A2E-A2D9-C7EA44554402}"/>
                  </a:ext>
                </a:extLst>
              </p:cNvPr>
              <p:cNvGrpSpPr/>
              <p:nvPr/>
            </p:nvGrpSpPr>
            <p:grpSpPr>
              <a:xfrm>
                <a:off x="8913525" y="4507091"/>
                <a:ext cx="636278" cy="1446884"/>
                <a:chOff x="6330890" y="584498"/>
                <a:chExt cx="636278" cy="1446884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923C78C-C591-C256-2391-764B1B8A374E}"/>
                    </a:ext>
                  </a:extLst>
                </p:cNvPr>
                <p:cNvSpPr txBox="1"/>
                <p:nvPr/>
              </p:nvSpPr>
              <p:spPr>
                <a:xfrm rot="5400000">
                  <a:off x="5688765" y="1226623"/>
                  <a:ext cx="1446884" cy="162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450"/>
                    </a:spcBef>
                    <a:spcAft>
                      <a:spcPts val="1000"/>
                    </a:spcAft>
                  </a:pP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0        10       20      30       40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C1DD73A-62E6-CA26-023F-B634E9C69DE0}"/>
                    </a:ext>
                  </a:extLst>
                </p:cNvPr>
                <p:cNvSpPr txBox="1"/>
                <p:nvPr/>
              </p:nvSpPr>
              <p:spPr>
                <a:xfrm rot="5400000">
                  <a:off x="6285696" y="1204029"/>
                  <a:ext cx="1155125" cy="20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Pore diameter [</a:t>
                  </a:r>
                  <a:r>
                    <a:rPr lang="el-GR" sz="14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9BD844D-B30C-2557-3A4B-032357661FEE}"/>
                </a:ext>
              </a:extLst>
            </p:cNvPr>
            <p:cNvGrpSpPr/>
            <p:nvPr/>
          </p:nvGrpSpPr>
          <p:grpSpPr>
            <a:xfrm>
              <a:off x="384308" y="2762284"/>
              <a:ext cx="686774" cy="720423"/>
              <a:chOff x="2837523" y="2156358"/>
              <a:chExt cx="778033" cy="816153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554BD0B-84D3-79B8-BD73-81DD5579A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139170" cy="4392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BB07B0DC-6592-53EE-142F-3BA1E17B99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4B68477-864D-664E-506E-E9D51EC9BE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C34FD4-F97A-1B0D-2FD5-3A94E0FB125A}"/>
                  </a:ext>
                </a:extLst>
              </p:cNvPr>
              <p:cNvSpPr txBox="1"/>
              <p:nvPr/>
            </p:nvSpPr>
            <p:spPr>
              <a:xfrm>
                <a:off x="2837523" y="2156358"/>
                <a:ext cx="235500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EF1E53-DEAF-5D5C-624F-F5EC607D52B6}"/>
                  </a:ext>
                </a:extLst>
              </p:cNvPr>
              <p:cNvSpPr txBox="1"/>
              <p:nvPr/>
            </p:nvSpPr>
            <p:spPr>
              <a:xfrm>
                <a:off x="3053694" y="2281994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0D09E2-2C9E-DE87-72E5-BA85B38854AD}"/>
                  </a:ext>
                </a:extLst>
              </p:cNvPr>
              <p:cNvSpPr txBox="1"/>
              <p:nvPr/>
            </p:nvSpPr>
            <p:spPr>
              <a:xfrm>
                <a:off x="3326447" y="2676138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23FDA1-A66C-072F-DD0B-6DB9F2E42EE7}"/>
                </a:ext>
              </a:extLst>
            </p:cNvPr>
            <p:cNvGrpSpPr/>
            <p:nvPr/>
          </p:nvGrpSpPr>
          <p:grpSpPr>
            <a:xfrm>
              <a:off x="7366716" y="3284042"/>
              <a:ext cx="657552" cy="261610"/>
              <a:chOff x="2961764" y="2646794"/>
              <a:chExt cx="657552" cy="26161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2D00F0-5E51-A769-E38E-2D92D805FA4F}"/>
                  </a:ext>
                </a:extLst>
              </p:cNvPr>
              <p:cNvSpPr txBox="1"/>
              <p:nvPr/>
            </p:nvSpPr>
            <p:spPr>
              <a:xfrm>
                <a:off x="2961764" y="2646794"/>
                <a:ext cx="6575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el-GR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30C63CB-0ACA-A444-6DE8-EC2740BB2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711" y="2646794"/>
                <a:ext cx="370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2D1EA0-022A-C4B4-86C6-1D347592D81E}"/>
                </a:ext>
              </a:extLst>
            </p:cNvPr>
            <p:cNvSpPr txBox="1"/>
            <p:nvPr/>
          </p:nvSpPr>
          <p:spPr>
            <a:xfrm>
              <a:off x="1241962" y="1479933"/>
              <a:ext cx="13708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3DE6E22-D3A4-F69E-766C-B928A57349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4087" y="2290193"/>
              <a:ext cx="165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FD09D0-D9F9-2E10-C7AB-88780ACB76F5}"/>
                </a:ext>
              </a:extLst>
            </p:cNvPr>
            <p:cNvSpPr txBox="1"/>
            <p:nvPr/>
          </p:nvSpPr>
          <p:spPr>
            <a:xfrm>
              <a:off x="3503938" y="1897449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1000 generations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824316-605F-D41A-7747-06E76B701FB9}"/>
                </a:ext>
              </a:extLst>
            </p:cNvPr>
            <p:cNvSpPr txBox="1"/>
            <p:nvPr/>
          </p:nvSpPr>
          <p:spPr>
            <a:xfrm>
              <a:off x="5959895" y="1479933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1000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A diagram of a grid of spheres&#10;&#10;Description automatically generated">
              <a:extLst>
                <a:ext uri="{FF2B5EF4-FFF2-40B4-BE49-F238E27FC236}">
                  <a16:creationId xmlns:a16="http://schemas.microsoft.com/office/drawing/2014/main" id="{8ED65272-CA3D-95BA-AF4D-D903B3267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86"/>
            <a:stretch/>
          </p:blipFill>
          <p:spPr>
            <a:xfrm>
              <a:off x="712748" y="1818486"/>
              <a:ext cx="2423683" cy="1615221"/>
            </a:xfrm>
            <a:prstGeom prst="rect">
              <a:avLst/>
            </a:prstGeom>
          </p:spPr>
        </p:pic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13888E4-9AEF-A20B-818C-E2DFD4BF6626}"/>
                </a:ext>
              </a:extLst>
            </p:cNvPr>
            <p:cNvSpPr/>
            <p:nvPr/>
          </p:nvSpPr>
          <p:spPr>
            <a:xfrm>
              <a:off x="6727344" y="3197975"/>
              <a:ext cx="190882" cy="644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74E9B334-14B5-35B1-92AF-A56BF6CB24AD}"/>
                </a:ext>
              </a:extLst>
            </p:cNvPr>
            <p:cNvSpPr/>
            <p:nvPr/>
          </p:nvSpPr>
          <p:spPr>
            <a:xfrm>
              <a:off x="6743876" y="3262456"/>
              <a:ext cx="159434" cy="239980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FE46D6-1368-C16E-EB47-21757307CDB5}"/>
                </a:ext>
              </a:extLst>
            </p:cNvPr>
            <p:cNvSpPr txBox="1"/>
            <p:nvPr/>
          </p:nvSpPr>
          <p:spPr>
            <a:xfrm>
              <a:off x="5327420" y="3200766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Flow direction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53CA5732-7A3D-EC6D-118A-50C1612E7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7148" y="1499678"/>
            <a:ext cx="2990490" cy="2293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1EEA57-F287-52A3-CD58-194F4E3E4D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7148" y="3879218"/>
            <a:ext cx="2990490" cy="2293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63243EF-D94A-FB1A-F951-CB17656924C4}"/>
              </a:ext>
            </a:extLst>
          </p:cNvPr>
          <p:cNvSpPr txBox="1"/>
          <p:nvPr/>
        </p:nvSpPr>
        <p:spPr>
          <a:xfrm>
            <a:off x="384308" y="1278418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Cubic electrode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EA2424-2781-8DF4-E2D5-0465D2F76493}"/>
              </a:ext>
            </a:extLst>
          </p:cNvPr>
          <p:cNvSpPr txBox="1"/>
          <p:nvPr/>
        </p:nvSpPr>
        <p:spPr>
          <a:xfrm>
            <a:off x="384308" y="3848624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Conventional electrode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5E706D-2181-B170-47BE-29F938B49B16}"/>
              </a:ext>
            </a:extLst>
          </p:cNvPr>
          <p:cNvSpPr txBox="1"/>
          <p:nvPr/>
        </p:nvSpPr>
        <p:spPr>
          <a:xfrm>
            <a:off x="9071363" y="1376157"/>
            <a:ext cx="230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A96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Vanadium electrolyte:</a:t>
            </a:r>
            <a:endParaRPr lang="en-NL" sz="1600" b="1" dirty="0">
              <a:solidFill>
                <a:srgbClr val="2A96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72C56D-F4BE-4A1C-DE8B-A5C31E6978F9}"/>
              </a:ext>
            </a:extLst>
          </p:cNvPr>
          <p:cNvSpPr txBox="1"/>
          <p:nvPr/>
        </p:nvSpPr>
        <p:spPr>
          <a:xfrm>
            <a:off x="9962820" y="179063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 = 1.5 cm s</a:t>
            </a:r>
            <a:r>
              <a:rPr lang="en-US" sz="1400" i="1" baseline="30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E3B028C-8F01-908C-55F3-9D0FE8A3EB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77" y="3592114"/>
            <a:ext cx="3191824" cy="276624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8553419-8214-622C-5A4D-15AF04E79DBF}"/>
              </a:ext>
            </a:extLst>
          </p:cNvPr>
          <p:cNvSpPr txBox="1"/>
          <p:nvPr/>
        </p:nvSpPr>
        <p:spPr>
          <a:xfrm>
            <a:off x="3241782" y="4560955"/>
            <a:ext cx="2458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X-ray tomography </a:t>
            </a:r>
          </a:p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Watershed segmentation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DDF172-439A-FB6A-9195-55534B89AFAB}"/>
              </a:ext>
            </a:extLst>
          </p:cNvPr>
          <p:cNvGrpSpPr/>
          <p:nvPr/>
        </p:nvGrpSpPr>
        <p:grpSpPr>
          <a:xfrm>
            <a:off x="8497552" y="4254838"/>
            <a:ext cx="3411230" cy="1541960"/>
            <a:chOff x="5000654" y="3445287"/>
            <a:chExt cx="5027325" cy="2272475"/>
          </a:xfrm>
        </p:grpSpPr>
        <p:pic>
          <p:nvPicPr>
            <p:cNvPr id="49" name="Picture 48" descr="A close up of a map&#10;&#10;Description automatically generated">
              <a:extLst>
                <a:ext uri="{FF2B5EF4-FFF2-40B4-BE49-F238E27FC236}">
                  <a16:creationId xmlns:a16="http://schemas.microsoft.com/office/drawing/2014/main" id="{130A89B5-17A1-C0D8-9FF2-BE4B9CD8D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24"/>
            <a:stretch/>
          </p:blipFill>
          <p:spPr>
            <a:xfrm>
              <a:off x="5000654" y="3445287"/>
              <a:ext cx="1800000" cy="2272475"/>
            </a:xfrm>
            <a:prstGeom prst="rect">
              <a:avLst/>
            </a:prstGeom>
          </p:spPr>
        </p:pic>
        <p:pic>
          <p:nvPicPr>
            <p:cNvPr id="50" name="Picture 49" descr="A close up of a map&#10;&#10;Description automatically generated">
              <a:extLst>
                <a:ext uri="{FF2B5EF4-FFF2-40B4-BE49-F238E27FC236}">
                  <a16:creationId xmlns:a16="http://schemas.microsoft.com/office/drawing/2014/main" id="{BF842E4A-6FB2-E2D9-C06E-1AC011D2D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8"/>
            <a:stretch/>
          </p:blipFill>
          <p:spPr>
            <a:xfrm>
              <a:off x="8227979" y="3452001"/>
              <a:ext cx="1800000" cy="2265761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D700BD6-5611-5557-8C23-C01E3776B7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537842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C05F8C6-F064-B5DD-34B8-0FCCC51E9F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018238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F46CC52-D51A-EEFB-83FC-25A780AD8209}"/>
                </a:ext>
              </a:extLst>
            </p:cNvPr>
            <p:cNvSpPr txBox="1"/>
            <p:nvPr/>
          </p:nvSpPr>
          <p:spPr>
            <a:xfrm>
              <a:off x="6964608" y="3686044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2A962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Void</a:t>
              </a:r>
              <a:endParaRPr lang="en-US" sz="2000" b="1" dirty="0">
                <a:solidFill>
                  <a:srgbClr val="2A9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658EB9A-82A4-6FB9-FDFE-B6E9D3CA3048}"/>
                </a:ext>
              </a:extLst>
            </p:cNvPr>
            <p:cNvSpPr txBox="1"/>
            <p:nvPr/>
          </p:nvSpPr>
          <p:spPr>
            <a:xfrm>
              <a:off x="6964608" y="4260573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Solid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B936709-5975-8A0D-E4EE-3F32488ABCE1}"/>
              </a:ext>
            </a:extLst>
          </p:cNvPr>
          <p:cNvCxnSpPr>
            <a:cxnSpLocks/>
          </p:cNvCxnSpPr>
          <p:nvPr/>
        </p:nvCxnSpPr>
        <p:spPr>
          <a:xfrm flipH="1">
            <a:off x="3560151" y="5000470"/>
            <a:ext cx="165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2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1"/>
      <p:bldP spid="4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2F773-0FED-CC08-747B-02506E4BF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B95535-76CA-8919-B974-9F9ACEFB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effect of the electrolyte chemistry on the electrode optimization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00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trade-off between electrochemically active surface area and through-plane conductivity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NL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A206ED2-A5CF-D38C-1220-76EB065E6B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 M Vanadium, 0.5 V, 1.5 cm s</a:t>
            </a:r>
            <a:r>
              <a:rPr kumimoji="0" lang="nl-NL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n-GB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Discovery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1292-1307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colorful spheres in a square&#10;&#10;Description automatically generated with medium confidence">
            <a:extLst>
              <a:ext uri="{FF2B5EF4-FFF2-40B4-BE49-F238E27FC236}">
                <a16:creationId xmlns:a16="http://schemas.microsoft.com/office/drawing/2014/main" id="{91CA7C89-5FE1-139C-5ADD-567903984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463679" y="4057711"/>
            <a:ext cx="3274100" cy="22022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F23E31-E536-E969-075B-21DB91060EC4}"/>
              </a:ext>
            </a:extLst>
          </p:cNvPr>
          <p:cNvGrpSpPr/>
          <p:nvPr/>
        </p:nvGrpSpPr>
        <p:grpSpPr>
          <a:xfrm>
            <a:off x="2677082" y="5733580"/>
            <a:ext cx="657552" cy="261610"/>
            <a:chOff x="2961764" y="2646794"/>
            <a:chExt cx="657552" cy="2616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438771-909F-E768-7C80-48BD4E891204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002E393-CECC-EB11-2CFA-F6E49DCF9DEC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1B47BA-E7F7-7E62-B72A-93489B5D56FD}"/>
              </a:ext>
            </a:extLst>
          </p:cNvPr>
          <p:cNvGrpSpPr/>
          <p:nvPr/>
        </p:nvGrpSpPr>
        <p:grpSpPr>
          <a:xfrm>
            <a:off x="2673057" y="3489478"/>
            <a:ext cx="657552" cy="261610"/>
            <a:chOff x="2961764" y="2646794"/>
            <a:chExt cx="657552" cy="2616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F19A6-A7ED-8943-A1C8-4A560BCA0A14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7D2158-5EE0-42D7-131F-78D6163038B3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EC407E-0727-9EF2-07E4-96A1E8B2C0F6}"/>
              </a:ext>
            </a:extLst>
          </p:cNvPr>
          <p:cNvSpPr txBox="1"/>
          <p:nvPr/>
        </p:nvSpPr>
        <p:spPr>
          <a:xfrm>
            <a:off x="1266236" y="1685369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1000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41BCE31-695E-D67F-C194-346AD138B000}"/>
              </a:ext>
            </a:extLst>
          </p:cNvPr>
          <p:cNvSpPr/>
          <p:nvPr/>
        </p:nvSpPr>
        <p:spPr>
          <a:xfrm>
            <a:off x="2033685" y="3403411"/>
            <a:ext cx="190882" cy="644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B32105E4-FDC1-85F4-383F-80A11D663D89}"/>
              </a:ext>
            </a:extLst>
          </p:cNvPr>
          <p:cNvSpPr/>
          <p:nvPr/>
        </p:nvSpPr>
        <p:spPr>
          <a:xfrm>
            <a:off x="2050217" y="3467892"/>
            <a:ext cx="159434" cy="23998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4E616B-D2E2-E911-82D9-D4AAC4DFA9BB}"/>
              </a:ext>
            </a:extLst>
          </p:cNvPr>
          <p:cNvSpPr txBox="1"/>
          <p:nvPr/>
        </p:nvSpPr>
        <p:spPr>
          <a:xfrm>
            <a:off x="633761" y="3406202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Flow direction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14DF95-6978-E5F7-8EE5-F2AB0B280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395" y="1584647"/>
            <a:ext cx="2990490" cy="229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E892F-ED82-FF00-4204-93CEAE595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588" y="3826145"/>
            <a:ext cx="2990490" cy="2293200"/>
          </a:xfrm>
          <a:prstGeom prst="rect">
            <a:avLst/>
          </a:prstGeom>
        </p:spPr>
      </p:pic>
      <p:pic>
        <p:nvPicPr>
          <p:cNvPr id="20" name="Picture 19" descr="A colorful spheres and lines&#10;&#10;Description automatically generated with medium confidence">
            <a:extLst>
              <a:ext uri="{FF2B5EF4-FFF2-40B4-BE49-F238E27FC236}">
                <a16:creationId xmlns:a16="http://schemas.microsoft.com/office/drawing/2014/main" id="{CFF72AC9-4C69-83B3-2BFF-A0EAB41156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/>
        </p:blipFill>
        <p:spPr>
          <a:xfrm>
            <a:off x="6374440" y="4171113"/>
            <a:ext cx="2700000" cy="1909625"/>
          </a:xfrm>
          <a:prstGeom prst="rect">
            <a:avLst/>
          </a:prstGeom>
        </p:spPr>
      </p:pic>
      <p:pic>
        <p:nvPicPr>
          <p:cNvPr id="21" name="Picture 20" descr="A colorful spheres on a black background&#10;&#10;Description automatically generated">
            <a:extLst>
              <a:ext uri="{FF2B5EF4-FFF2-40B4-BE49-F238E27FC236}">
                <a16:creationId xmlns:a16="http://schemas.microsoft.com/office/drawing/2014/main" id="{78F9FAE1-7F58-FBE3-DA27-440D1068E6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/>
          <a:stretch/>
        </p:blipFill>
        <p:spPr>
          <a:xfrm>
            <a:off x="6025240" y="1963786"/>
            <a:ext cx="3398400" cy="21477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DC5A10-20B2-2254-066F-11B76F07E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2754" y="1582314"/>
            <a:ext cx="2990490" cy="229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6669DB-C76E-1018-069C-14206F1ABF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2754" y="3826145"/>
            <a:ext cx="2990490" cy="2293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76AC9E-8F07-A076-9FF6-D609C532928E}"/>
              </a:ext>
            </a:extLst>
          </p:cNvPr>
          <p:cNvSpPr txBox="1"/>
          <p:nvPr/>
        </p:nvSpPr>
        <p:spPr>
          <a:xfrm rot="16200000">
            <a:off x="-645162" y="241093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Cubic electrode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1CE9F8-64BA-73E6-A68B-F88FDC728C1A}"/>
              </a:ext>
            </a:extLst>
          </p:cNvPr>
          <p:cNvSpPr txBox="1"/>
          <p:nvPr/>
        </p:nvSpPr>
        <p:spPr>
          <a:xfrm rot="16200000">
            <a:off x="-496083" y="4829877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Conventional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51570A-7AFC-9D63-70F6-706E8CACC6EA}"/>
              </a:ext>
            </a:extLst>
          </p:cNvPr>
          <p:cNvSpPr txBox="1"/>
          <p:nvPr/>
        </p:nvSpPr>
        <p:spPr>
          <a:xfrm>
            <a:off x="2101323" y="1285048"/>
            <a:ext cx="2748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Vanadium electrolyte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5A209E-27E8-345E-0403-ED78677B56E7}"/>
              </a:ext>
            </a:extLst>
          </p:cNvPr>
          <p:cNvSpPr txBox="1"/>
          <p:nvPr/>
        </p:nvSpPr>
        <p:spPr>
          <a:xfrm>
            <a:off x="7752332" y="1280152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TEMPO electrolyte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78E317-6A65-DA93-9236-463903A7A997}"/>
              </a:ext>
            </a:extLst>
          </p:cNvPr>
          <p:cNvSpPr txBox="1"/>
          <p:nvPr/>
        </p:nvSpPr>
        <p:spPr>
          <a:xfrm>
            <a:off x="4803952" y="184700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 = 1.5 cm s</a:t>
            </a:r>
            <a:r>
              <a:rPr lang="en-US" sz="1400" i="1" baseline="30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1758D2BD-4590-4A4F-F62A-ED9D9DB1C5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7" y="1581078"/>
            <a:ext cx="254192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TUE - EMS master Layout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S - template master for presentations - last update 2022.05.18" id="{6FCC9E2E-D3FC-43EC-968A-D9241E394AF3}" vid="{0BC6F8D2-5262-421D-8F54-A30F286DC4F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DCC81E8B894E922A1235B2A86D76" ma:contentTypeVersion="7" ma:contentTypeDescription="Create a new document." ma:contentTypeScope="" ma:versionID="771248c246ecb32844c3baa8cb68e081">
  <xsd:schema xmlns:xsd="http://www.w3.org/2001/XMLSchema" xmlns:xs="http://www.w3.org/2001/XMLSchema" xmlns:p="http://schemas.microsoft.com/office/2006/metadata/properties" xmlns:ns3="2506bdfe-a911-40f9-8965-f728809fb150" targetNamespace="http://schemas.microsoft.com/office/2006/metadata/properties" ma:root="true" ma:fieldsID="18926d47bd1588f332ad2ca34f3e6ef8" ns3:_="">
    <xsd:import namespace="2506bdfe-a911-40f9-8965-f728809fb1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bdfe-a911-40f9-8965-f728809fb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DB0AA1-9C4B-4C2E-B293-1F4D99B92818}">
  <ds:schemaRefs>
    <ds:schemaRef ds:uri="http://schemas.microsoft.com/office/2006/documentManagement/types"/>
    <ds:schemaRef ds:uri="2506bdfe-a911-40f9-8965-f728809fb150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BE815BD-8724-4CBD-A330-FAC9D93D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bdfe-a911-40f9-8965-f728809fb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1C766-5228-4A1A-9811-F611A2D9B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EMS - template master for presentations - last update 2022.05.18</Template>
  <TotalTime>5218</TotalTime>
  <Words>1244</Words>
  <Application>Microsoft Office PowerPoint</Application>
  <PresentationFormat>Widescreen</PresentationFormat>
  <Paragraphs>349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 Math</vt:lpstr>
      <vt:lpstr>Verdana</vt:lpstr>
      <vt:lpstr>TUE - EMS master Layout</vt:lpstr>
      <vt:lpstr>A Versatile Optimization Framework for Porous Electrode Design: Coupling a Genetic Algorithm and a Pore Network Model Maxime van der Heijden, Gabor Szendrei, Victor de Haas, and Antoni Forner Cuenca</vt:lpstr>
      <vt:lpstr>Urgent need for renewable technologies and energy storage at a large scale  We need tailored electrode microstructures for redox flow batteries</vt:lpstr>
      <vt:lpstr>Urgent need for renewable technologies and energy storage at a large scale  Engineering porous materials for electrochemical devices</vt:lpstr>
      <vt:lpstr>PowerPoint Presentation</vt:lpstr>
      <vt:lpstr>Genetic optimization of electrode structures  Bimodal pore size distribution enhances the performance</vt:lpstr>
      <vt:lpstr>Genetic optimization of electrode structures  Bimodal pore size distribution enhances the performance</vt:lpstr>
      <vt:lpstr>Towards realistic battery operation  Unique electrode structures are needed for a given reactor design and operating conditions</vt:lpstr>
      <vt:lpstr>Towards realistic battery operation  Enhancing the performance of conventional electrode designs </vt:lpstr>
      <vt:lpstr>The effect of the electrolyte chemistry on the electrode optimization The trade-off between electrochemically active surface area and through-plane conductivity </vt:lpstr>
      <vt:lpstr>The effect of the electrolyte chemistry on the electrode optimization The trade-off between electrochemically active surface area and through-plane conductivity</vt:lpstr>
      <vt:lpstr>Towards realistic battery operation  Unique electrode structures are needed for a given reactor design and operating conditions</vt:lpstr>
      <vt:lpstr>Incorporating design flexibility by pore merging and splitting Going beyond fixed lattice positions</vt:lpstr>
      <vt:lpstr>The influence of flow field induced flow pathways in the electrode Optimization based on the flow field geometry</vt:lpstr>
      <vt:lpstr>PowerPoint Presentation</vt:lpstr>
      <vt:lpstr>Next step - Engineering porous electrodes for redox flow batteries Additive manufacturing of porous electrodes </vt:lpstr>
      <vt:lpstr>Acknowledgments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bottom-up design of porous electrode microstructures  coupling evolutionary algorithms and pore network modelling  Maxime van der Heijden, Rik van Gorp, Gabor Szendrei, Mohammad Amin Sadeghi, Jeffrey Gostick, Antoni Forner Cuenca</dc:title>
  <dc:creator>Heijden, Maxime van der</dc:creator>
  <cp:lastModifiedBy>Heijden, Maxime van der</cp:lastModifiedBy>
  <cp:revision>318</cp:revision>
  <cp:lastPrinted>2022-03-21T10:32:18Z</cp:lastPrinted>
  <dcterms:created xsi:type="dcterms:W3CDTF">2022-05-18T08:15:49Z</dcterms:created>
  <dcterms:modified xsi:type="dcterms:W3CDTF">2024-12-10T14:25:12Z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0x01010033CFDCC81E8B894E922A1235B2A86D76</vt:lpwstr>
  </property>
</Properties>
</file>