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8"/>
  </p:notesMasterIdLst>
  <p:handoutMasterIdLst>
    <p:handoutMasterId r:id="rId29"/>
  </p:handoutMasterIdLst>
  <p:sldIdLst>
    <p:sldId id="406" r:id="rId5"/>
    <p:sldId id="472" r:id="rId6"/>
    <p:sldId id="494" r:id="rId7"/>
    <p:sldId id="422" r:id="rId8"/>
    <p:sldId id="308" r:id="rId9"/>
    <p:sldId id="488" r:id="rId10"/>
    <p:sldId id="404" r:id="rId11"/>
    <p:sldId id="481" r:id="rId12"/>
    <p:sldId id="487" r:id="rId13"/>
    <p:sldId id="447" r:id="rId14"/>
    <p:sldId id="482" r:id="rId15"/>
    <p:sldId id="514" r:id="rId16"/>
    <p:sldId id="515" r:id="rId17"/>
    <p:sldId id="507" r:id="rId18"/>
    <p:sldId id="492" r:id="rId19"/>
    <p:sldId id="503" r:id="rId20"/>
    <p:sldId id="500" r:id="rId21"/>
    <p:sldId id="510" r:id="rId22"/>
    <p:sldId id="511" r:id="rId23"/>
    <p:sldId id="512" r:id="rId24"/>
    <p:sldId id="513" r:id="rId25"/>
    <p:sldId id="493" r:id="rId26"/>
    <p:sldId id="467" r:id="rId27"/>
  </p:sldIdLst>
  <p:sldSz cx="12192000" cy="6858000"/>
  <p:notesSz cx="6858000" cy="9144000"/>
  <p:defaultTex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0" userDrawn="1">
          <p15:clr>
            <a:srgbClr val="A4A3A4"/>
          </p15:clr>
        </p15:guide>
        <p15:guide id="2" pos="3817" userDrawn="1">
          <p15:clr>
            <a:srgbClr val="A4A3A4"/>
          </p15:clr>
        </p15:guide>
        <p15:guide id="3" orient="horz" pos="340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B817A4-6307-6717-AE39-9E1C81CE4360}" name="Rens ." initials="R." userId="6d97aad4ac755ee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ijden, M. van der" initials="HMvd" lastIdx="1" clrIdx="0">
    <p:extLst>
      <p:ext uri="{19B8F6BF-5375-455C-9EA6-DF929625EA0E}">
        <p15:presenceInfo xmlns:p15="http://schemas.microsoft.com/office/powerpoint/2012/main" userId="S::m.v.d.heijden@tue.nl::247b15f5-b6f4-41b9-8998-462afc75c2df" providerId="AD"/>
      </p:ext>
    </p:extLst>
  </p:cmAuthor>
  <p:cmAuthor id="2" name="Gimenez Garcia, I." initials="GGI" lastIdx="13" clrIdx="1">
    <p:extLst>
      <p:ext uri="{19B8F6BF-5375-455C-9EA6-DF929625EA0E}">
        <p15:presenceInfo xmlns:p15="http://schemas.microsoft.com/office/powerpoint/2012/main" userId="S::i.gimenez.garcia@tue.nl::7bf5fc0e-1b5a-4594-91d9-4c1a68e45a61" providerId="AD"/>
      </p:ext>
    </p:extLst>
  </p:cmAuthor>
  <p:cmAuthor id="3" name="Boz, E.B." initials="BE" lastIdx="7" clrIdx="2">
    <p:extLst>
      <p:ext uri="{19B8F6BF-5375-455C-9EA6-DF929625EA0E}">
        <p15:presenceInfo xmlns:p15="http://schemas.microsoft.com/office/powerpoint/2012/main" userId="S::e.b.boz@tue.nl::dc974606-9ca5-4c24-9c07-95e109c252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B800"/>
    <a:srgbClr val="7F099B"/>
    <a:srgbClr val="FFBD05"/>
    <a:srgbClr val="FF7F00"/>
    <a:srgbClr val="FDE7E7"/>
    <a:srgbClr val="FBD9D9"/>
    <a:srgbClr val="F9CBCB"/>
    <a:srgbClr val="DBDBDB"/>
    <a:srgbClr val="32A262"/>
    <a:srgbClr val="D0BB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6323" autoAdjust="0"/>
  </p:normalViewPr>
  <p:slideViewPr>
    <p:cSldViewPr snapToGrid="0" showGuides="1">
      <p:cViewPr varScale="1">
        <p:scale>
          <a:sx n="109" d="100"/>
          <a:sy n="109" d="100"/>
        </p:scale>
        <p:origin x="750" y="108"/>
      </p:cViewPr>
      <p:guideLst>
        <p:guide orient="horz" pos="3430"/>
        <p:guide pos="3817"/>
        <p:guide orient="horz" pos="3407"/>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86" d="100"/>
          <a:sy n="86" d="100"/>
        </p:scale>
        <p:origin x="20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4" y="0"/>
            <a:ext cx="2971800" cy="458788"/>
          </a:xfrm>
          <a:prstGeom prst="rect">
            <a:avLst/>
          </a:prstGeom>
        </p:spPr>
        <p:txBody>
          <a:bodyPr vert="horz" lIns="91440" tIns="45720" rIns="91440" bIns="45720" rtlCol="0"/>
          <a:lstStyle>
            <a:lvl1pPr algn="r">
              <a:defRPr sz="1200"/>
            </a:lvl1pPr>
          </a:lstStyle>
          <a:p>
            <a:fld id="{243AB38A-B1B6-4CF4-9737-E1E5C73DA86F}" type="datetimeFigureOut">
              <a:rPr lang="nl-NL" smtClean="0"/>
              <a:t>27-3-2023</a:t>
            </a:fld>
            <a:endParaRPr lang="nl-NL"/>
          </a:p>
        </p:txBody>
      </p:sp>
      <p:sp>
        <p:nvSpPr>
          <p:cNvPr id="4" name="Tijdelijke aanduiding voor voettekst 3"/>
          <p:cNvSpPr>
            <a:spLocks noGrp="1"/>
          </p:cNvSpPr>
          <p:nvPr>
            <p:ph type="ftr" sz="quarter" idx="2"/>
          </p:nvPr>
        </p:nvSpPr>
        <p:spPr>
          <a:xfrm>
            <a:off x="1"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4" y="8685213"/>
            <a:ext cx="2971800" cy="458787"/>
          </a:xfrm>
          <a:prstGeom prst="rect">
            <a:avLst/>
          </a:prstGeom>
        </p:spPr>
        <p:txBody>
          <a:bodyPr vert="horz" lIns="91440" tIns="45720" rIns="91440" bIns="45720" rtlCol="0" anchor="b"/>
          <a:lstStyle>
            <a:lvl1pPr algn="r">
              <a:defRPr sz="1200"/>
            </a:lvl1pPr>
          </a:lstStyle>
          <a:p>
            <a:fld id="{B2F1B330-1C2E-47C6-8A9D-1114F90E79D8}" type="slidenum">
              <a:rPr lang="nl-NL" smtClean="0"/>
              <a:t>‹#›</a:t>
            </a:fld>
            <a:endParaRPr lang="nl-NL"/>
          </a:p>
        </p:txBody>
      </p:sp>
    </p:spTree>
    <p:extLst>
      <p:ext uri="{BB962C8B-B14F-4D97-AF65-F5344CB8AC3E}">
        <p14:creationId xmlns:p14="http://schemas.microsoft.com/office/powerpoint/2010/main" val="2936878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87012C6B-C807-4014-B6D4-CCA33426A2F8}" type="datetimeFigureOut">
              <a:rPr lang="nl-NL" smtClean="0"/>
              <a:t>27-3-2023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4" y="8685213"/>
            <a:ext cx="2971800" cy="458787"/>
          </a:xfrm>
          <a:prstGeom prst="rect">
            <a:avLst/>
          </a:prstGeom>
        </p:spPr>
        <p:txBody>
          <a:bodyPr vert="horz" lIns="91440" tIns="45720" rIns="91440" bIns="45720" rtlCol="0" anchor="b"/>
          <a:lstStyle>
            <a:lvl1pPr algn="r">
              <a:defRPr sz="1200"/>
            </a:lvl1pPr>
          </a:lstStyle>
          <a:p>
            <a:fld id="{E05A9740-BD37-4DCA-BDC4-7DBBAE15FA30}" type="slidenum">
              <a:rPr lang="nl-NL" smtClean="0"/>
              <a:t>‹#›</a:t>
            </a:fld>
            <a:endParaRPr lang="nl-NL"/>
          </a:p>
        </p:txBody>
      </p:sp>
    </p:spTree>
    <p:extLst>
      <p:ext uri="{BB962C8B-B14F-4D97-AF65-F5344CB8AC3E}">
        <p14:creationId xmlns:p14="http://schemas.microsoft.com/office/powerpoint/2010/main" val="9525057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0</a:t>
            </a:fld>
            <a:endParaRPr lang="nl-NL"/>
          </a:p>
        </p:txBody>
      </p:sp>
    </p:spTree>
    <p:extLst>
      <p:ext uri="{BB962C8B-B14F-4D97-AF65-F5344CB8AC3E}">
        <p14:creationId xmlns:p14="http://schemas.microsoft.com/office/powerpoint/2010/main" val="318252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9</a:t>
            </a:fld>
            <a:endParaRPr lang="nl-NL"/>
          </a:p>
        </p:txBody>
      </p:sp>
    </p:spTree>
    <p:extLst>
      <p:ext uri="{BB962C8B-B14F-4D97-AF65-F5344CB8AC3E}">
        <p14:creationId xmlns:p14="http://schemas.microsoft.com/office/powerpoint/2010/main" val="1240601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10</a:t>
            </a:fld>
            <a:endParaRPr lang="nl-NL"/>
          </a:p>
        </p:txBody>
      </p:sp>
    </p:spTree>
    <p:extLst>
      <p:ext uri="{BB962C8B-B14F-4D97-AF65-F5344CB8AC3E}">
        <p14:creationId xmlns:p14="http://schemas.microsoft.com/office/powerpoint/2010/main" val="12224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sz="16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05A9740-BD37-4DCA-BDC4-7DBBAE15FA30}" type="slidenum">
              <a:rPr lang="nl-NL" smtClean="0"/>
              <a:t>11</a:t>
            </a:fld>
            <a:endParaRPr lang="nl-NL"/>
          </a:p>
        </p:txBody>
      </p:sp>
    </p:spTree>
    <p:extLst>
      <p:ext uri="{BB962C8B-B14F-4D97-AF65-F5344CB8AC3E}">
        <p14:creationId xmlns:p14="http://schemas.microsoft.com/office/powerpoint/2010/main" val="210979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5"/>
          </p:nvPr>
        </p:nvSpPr>
        <p:spPr/>
        <p:txBody>
          <a:bodyPr/>
          <a:lstStyle/>
          <a:p>
            <a:fld id="{E05A9740-BD37-4DCA-BDC4-7DBBAE15FA30}" type="slidenum">
              <a:rPr lang="nl-NL" smtClean="0"/>
              <a:t>12</a:t>
            </a:fld>
            <a:endParaRPr lang="nl-NL"/>
          </a:p>
        </p:txBody>
      </p:sp>
    </p:spTree>
    <p:extLst>
      <p:ext uri="{BB962C8B-B14F-4D97-AF65-F5344CB8AC3E}">
        <p14:creationId xmlns:p14="http://schemas.microsoft.com/office/powerpoint/2010/main" val="427714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13</a:t>
            </a:fld>
            <a:endParaRPr lang="nl-NL"/>
          </a:p>
        </p:txBody>
      </p:sp>
    </p:spTree>
    <p:extLst>
      <p:ext uri="{BB962C8B-B14F-4D97-AF65-F5344CB8AC3E}">
        <p14:creationId xmlns:p14="http://schemas.microsoft.com/office/powerpoint/2010/main" val="110484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E05A9740-BD37-4DCA-BDC4-7DBBAE15FA30}" type="slidenum">
              <a:rPr lang="nl-NL" smtClean="0"/>
              <a:t>14</a:t>
            </a:fld>
            <a:endParaRPr lang="nl-NL"/>
          </a:p>
        </p:txBody>
      </p:sp>
    </p:spTree>
    <p:extLst>
      <p:ext uri="{BB962C8B-B14F-4D97-AF65-F5344CB8AC3E}">
        <p14:creationId xmlns:p14="http://schemas.microsoft.com/office/powerpoint/2010/main" val="61222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15</a:t>
            </a:fld>
            <a:endParaRPr lang="nl-NL"/>
          </a:p>
        </p:txBody>
      </p:sp>
    </p:spTree>
    <p:extLst>
      <p:ext uri="{BB962C8B-B14F-4D97-AF65-F5344CB8AC3E}">
        <p14:creationId xmlns:p14="http://schemas.microsoft.com/office/powerpoint/2010/main" val="2137692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16</a:t>
            </a:fld>
            <a:endParaRPr lang="nl-NL"/>
          </a:p>
        </p:txBody>
      </p:sp>
    </p:spTree>
    <p:extLst>
      <p:ext uri="{BB962C8B-B14F-4D97-AF65-F5344CB8AC3E}">
        <p14:creationId xmlns:p14="http://schemas.microsoft.com/office/powerpoint/2010/main" val="3695142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17</a:t>
            </a:fld>
            <a:endParaRPr lang="nl-NL"/>
          </a:p>
        </p:txBody>
      </p:sp>
    </p:spTree>
    <p:extLst>
      <p:ext uri="{BB962C8B-B14F-4D97-AF65-F5344CB8AC3E}">
        <p14:creationId xmlns:p14="http://schemas.microsoft.com/office/powerpoint/2010/main" val="1450657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18</a:t>
            </a:fld>
            <a:endParaRPr lang="nl-NL"/>
          </a:p>
        </p:txBody>
      </p:sp>
    </p:spTree>
    <p:extLst>
      <p:ext uri="{BB962C8B-B14F-4D97-AF65-F5344CB8AC3E}">
        <p14:creationId xmlns:p14="http://schemas.microsoft.com/office/powerpoint/2010/main" val="199977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a:t>
            </a:fld>
            <a:endParaRPr lang="nl-NL"/>
          </a:p>
        </p:txBody>
      </p:sp>
    </p:spTree>
    <p:extLst>
      <p:ext uri="{BB962C8B-B14F-4D97-AF65-F5344CB8AC3E}">
        <p14:creationId xmlns:p14="http://schemas.microsoft.com/office/powerpoint/2010/main" val="594152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19</a:t>
            </a:fld>
            <a:endParaRPr lang="nl-NL"/>
          </a:p>
        </p:txBody>
      </p:sp>
    </p:spTree>
    <p:extLst>
      <p:ext uri="{BB962C8B-B14F-4D97-AF65-F5344CB8AC3E}">
        <p14:creationId xmlns:p14="http://schemas.microsoft.com/office/powerpoint/2010/main" val="639522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20</a:t>
            </a:fld>
            <a:endParaRPr lang="nl-NL"/>
          </a:p>
        </p:txBody>
      </p:sp>
    </p:spTree>
    <p:extLst>
      <p:ext uri="{BB962C8B-B14F-4D97-AF65-F5344CB8AC3E}">
        <p14:creationId xmlns:p14="http://schemas.microsoft.com/office/powerpoint/2010/main" val="1116805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21</a:t>
            </a:fld>
            <a:endParaRPr lang="nl-NL"/>
          </a:p>
        </p:txBody>
      </p:sp>
    </p:spTree>
    <p:extLst>
      <p:ext uri="{BB962C8B-B14F-4D97-AF65-F5344CB8AC3E}">
        <p14:creationId xmlns:p14="http://schemas.microsoft.com/office/powerpoint/2010/main" val="1026206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22</a:t>
            </a:fld>
            <a:endParaRPr lang="nl-NL"/>
          </a:p>
        </p:txBody>
      </p:sp>
    </p:spTree>
    <p:extLst>
      <p:ext uri="{BB962C8B-B14F-4D97-AF65-F5344CB8AC3E}">
        <p14:creationId xmlns:p14="http://schemas.microsoft.com/office/powerpoint/2010/main" val="116009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2</a:t>
            </a:fld>
            <a:endParaRPr lang="nl-NL"/>
          </a:p>
        </p:txBody>
      </p:sp>
    </p:spTree>
    <p:extLst>
      <p:ext uri="{BB962C8B-B14F-4D97-AF65-F5344CB8AC3E}">
        <p14:creationId xmlns:p14="http://schemas.microsoft.com/office/powerpoint/2010/main" val="258199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3</a:t>
            </a:fld>
            <a:endParaRPr lang="nl-NL"/>
          </a:p>
        </p:txBody>
      </p:sp>
    </p:spTree>
    <p:extLst>
      <p:ext uri="{BB962C8B-B14F-4D97-AF65-F5344CB8AC3E}">
        <p14:creationId xmlns:p14="http://schemas.microsoft.com/office/powerpoint/2010/main" val="586392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4</a:t>
            </a:fld>
            <a:endParaRPr lang="nl-NL"/>
          </a:p>
        </p:txBody>
      </p:sp>
    </p:spTree>
    <p:extLst>
      <p:ext uri="{BB962C8B-B14F-4D97-AF65-F5344CB8AC3E}">
        <p14:creationId xmlns:p14="http://schemas.microsoft.com/office/powerpoint/2010/main" val="241636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5</a:t>
            </a:fld>
            <a:endParaRPr lang="nl-NL"/>
          </a:p>
        </p:txBody>
      </p:sp>
    </p:spTree>
    <p:extLst>
      <p:ext uri="{BB962C8B-B14F-4D97-AF65-F5344CB8AC3E}">
        <p14:creationId xmlns:p14="http://schemas.microsoft.com/office/powerpoint/2010/main" val="309615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6</a:t>
            </a:fld>
            <a:endParaRPr lang="nl-NL"/>
          </a:p>
        </p:txBody>
      </p:sp>
    </p:spTree>
    <p:extLst>
      <p:ext uri="{BB962C8B-B14F-4D97-AF65-F5344CB8AC3E}">
        <p14:creationId xmlns:p14="http://schemas.microsoft.com/office/powerpoint/2010/main" val="68651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7</a:t>
            </a:fld>
            <a:endParaRPr lang="nl-NL"/>
          </a:p>
        </p:txBody>
      </p:sp>
    </p:spTree>
    <p:extLst>
      <p:ext uri="{BB962C8B-B14F-4D97-AF65-F5344CB8AC3E}">
        <p14:creationId xmlns:p14="http://schemas.microsoft.com/office/powerpoint/2010/main" val="2548162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8</a:t>
            </a:fld>
            <a:endParaRPr lang="nl-NL"/>
          </a:p>
        </p:txBody>
      </p:sp>
    </p:spTree>
    <p:extLst>
      <p:ext uri="{BB962C8B-B14F-4D97-AF65-F5344CB8AC3E}">
        <p14:creationId xmlns:p14="http://schemas.microsoft.com/office/powerpoint/2010/main" val="1871822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e Titel transparant">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1" hasCustomPrompt="1"/>
          </p:nvPr>
        </p:nvSpPr>
        <p:spPr>
          <a:xfrm>
            <a:off x="2379644" y="1354082"/>
            <a:ext cx="7497781" cy="4132317"/>
          </a:xfrm>
          <a:prstGeom prst="rect">
            <a:avLst/>
          </a:prstGeom>
          <a:solidFill>
            <a:srgbClr val="F1EFEF">
              <a:alpha val="30000"/>
            </a:srgbClr>
          </a:solidFill>
        </p:spPr>
        <p:txBody>
          <a:bodyPr/>
          <a:lstStyle>
            <a:lvl1pPr>
              <a:defRPr>
                <a:solidFill>
                  <a:schemeClr val="tx1">
                    <a:lumMod val="95000"/>
                    <a:lumOff val="5000"/>
                  </a:schemeClr>
                </a:solidFill>
                <a:latin typeface="Arial" charset="0"/>
                <a:ea typeface="Arial" charset="0"/>
                <a:cs typeface="Arial" charset="0"/>
              </a:defRPr>
            </a:lvl1pPr>
          </a:lstStyle>
          <a:p>
            <a:r>
              <a:rPr lang="en-US" dirty="0"/>
              <a:t>Image</a:t>
            </a:r>
          </a:p>
        </p:txBody>
      </p:sp>
      <p:sp>
        <p:nvSpPr>
          <p:cNvPr id="15" name="Rechthoek 14"/>
          <p:cNvSpPr/>
          <p:nvPr userDrawn="1"/>
        </p:nvSpPr>
        <p:spPr>
          <a:xfrm>
            <a:off x="0" y="6135689"/>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HeaderLogoTUe"/>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85" b="6368"/>
          <a:stretch/>
        </p:blipFill>
        <p:spPr>
          <a:xfrm>
            <a:off x="232575" y="195987"/>
            <a:ext cx="1664361" cy="821506"/>
          </a:xfrm>
          <a:prstGeom prst="rect">
            <a:avLst/>
          </a:prstGeom>
        </p:spPr>
      </p:pic>
      <p:sp>
        <p:nvSpPr>
          <p:cNvPr id="2" name="Titel 1"/>
          <p:cNvSpPr>
            <a:spLocks noGrp="1"/>
          </p:cNvSpPr>
          <p:nvPr>
            <p:ph type="ctrTitle" hasCustomPrompt="1"/>
          </p:nvPr>
        </p:nvSpPr>
        <p:spPr>
          <a:xfrm>
            <a:off x="0" y="2498836"/>
            <a:ext cx="12192000" cy="1660670"/>
          </a:xfrm>
          <a:solidFill>
            <a:schemeClr val="tx2">
              <a:alpha val="70000"/>
            </a:schemeClr>
          </a:solidFill>
        </p:spPr>
        <p:txBody>
          <a:bodyPr lIns="608400" tIns="306000" rIns="608400" anchor="t"/>
          <a:lstStyle>
            <a:lvl1pPr algn="l">
              <a:lnSpc>
                <a:spcPts val="3000"/>
              </a:lnSpc>
              <a:defRPr sz="2800" b="1">
                <a:solidFill>
                  <a:schemeClr val="bg1"/>
                </a:solidFill>
              </a:defRPr>
            </a:lvl1pPr>
          </a:lstStyle>
          <a:p>
            <a:r>
              <a:rPr lang="en-US" dirty="0"/>
              <a:t>Title of Presentation</a:t>
            </a:r>
            <a:br>
              <a:rPr lang="en-US" dirty="0"/>
            </a:br>
            <a:br>
              <a:rPr lang="en-US" dirty="0"/>
            </a:br>
            <a:r>
              <a:rPr lang="en-US" dirty="0"/>
              <a:t>Names of authors</a:t>
            </a:r>
          </a:p>
        </p:txBody>
      </p:sp>
      <p:sp>
        <p:nvSpPr>
          <p:cNvPr id="5" name="TextBox 4"/>
          <p:cNvSpPr txBox="1"/>
          <p:nvPr userDrawn="1"/>
        </p:nvSpPr>
        <p:spPr>
          <a:xfrm>
            <a:off x="1896936" y="318426"/>
            <a:ext cx="3132484" cy="594619"/>
          </a:xfrm>
          <a:prstGeom prst="rect">
            <a:avLst/>
          </a:prstGeom>
          <a:noFill/>
        </p:spPr>
        <p:txBody>
          <a:bodyPr wrap="square" rtlCol="0">
            <a:spAutoFit/>
          </a:bodyPr>
          <a:lstStyle/>
          <a:p>
            <a:pPr algn="ctr"/>
            <a:r>
              <a:rPr lang="en-US" sz="1600" b="1" dirty="0">
                <a:solidFill>
                  <a:srgbClr val="C00000"/>
                </a:solidFill>
              </a:rPr>
              <a:t>Department Chemical Engineering and Chemistry</a:t>
            </a:r>
            <a:endParaRPr lang="en-GB" sz="1600" b="1" dirty="0">
              <a:solidFill>
                <a:srgbClr val="C00000"/>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625E4265-1D1C-444F-AEE2-8AF4F8E57307}"/>
              </a:ext>
            </a:extLst>
          </p:cNvPr>
          <p:cNvSpPr>
            <a:spLocks noGrp="1"/>
          </p:cNvSpPr>
          <p:nvPr>
            <p:ph type="pic" sz="quarter" idx="13" hasCustomPrompt="1"/>
          </p:nvPr>
        </p:nvSpPr>
        <p:spPr>
          <a:xfrm>
            <a:off x="8661400" y="425"/>
            <a:ext cx="3530600" cy="1601787"/>
          </a:xfrm>
        </p:spPr>
        <p:txBody>
          <a:bodyPr/>
          <a:lstStyle>
            <a:lvl1pPr>
              <a:defRPr/>
            </a:lvl1pPr>
          </a:lstStyle>
          <a:p>
            <a:r>
              <a:rPr lang="en-US" dirty="0"/>
              <a:t>Insert conference logo</a:t>
            </a:r>
            <a:endParaRPr lang="es-ES" dirty="0"/>
          </a:p>
        </p:txBody>
      </p:sp>
      <p:sp>
        <p:nvSpPr>
          <p:cNvPr id="4" name="Text Placeholder 3">
            <a:extLst>
              <a:ext uri="{FF2B5EF4-FFF2-40B4-BE49-F238E27FC236}">
                <a16:creationId xmlns:a16="http://schemas.microsoft.com/office/drawing/2014/main" id="{2953394A-FC5A-4291-8FA1-655E4DE3BA7A}"/>
              </a:ext>
            </a:extLst>
          </p:cNvPr>
          <p:cNvSpPr>
            <a:spLocks noGrp="1"/>
          </p:cNvSpPr>
          <p:nvPr>
            <p:ph type="body" sz="quarter" idx="14" hasCustomPrompt="1"/>
          </p:nvPr>
        </p:nvSpPr>
        <p:spPr>
          <a:xfrm>
            <a:off x="5077045" y="5814953"/>
            <a:ext cx="6343650" cy="914400"/>
          </a:xfrm>
        </p:spPr>
        <p:txBody>
          <a:bodyPr>
            <a:normAutofit/>
          </a:bodyPr>
          <a:lstStyle>
            <a:lvl1pPr marL="0" indent="0">
              <a:buNone/>
              <a:defRPr sz="2400"/>
            </a:lvl1pPr>
          </a:lstStyle>
          <a:p>
            <a:pPr lvl="0"/>
            <a:r>
              <a:rPr lang="en-US" dirty="0"/>
              <a:t>Conference details, date</a:t>
            </a:r>
            <a:endParaRPr lang="es-ES" dirty="0"/>
          </a:p>
        </p:txBody>
      </p:sp>
      <p:pic>
        <p:nvPicPr>
          <p:cNvPr id="3" name="Picture 2" descr="Logo&#10;&#10;Description automatically generated">
            <a:extLst>
              <a:ext uri="{FF2B5EF4-FFF2-40B4-BE49-F238E27FC236}">
                <a16:creationId xmlns:a16="http://schemas.microsoft.com/office/drawing/2014/main" id="{2A252A6D-4C59-C720-05BC-74890B39F7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9224" y="5557390"/>
            <a:ext cx="3184060" cy="1171963"/>
          </a:xfrm>
          <a:prstGeom prst="rect">
            <a:avLst/>
          </a:prstGeom>
        </p:spPr>
      </p:pic>
    </p:spTree>
    <p:extLst>
      <p:ext uri="{BB962C8B-B14F-4D97-AF65-F5344CB8AC3E}">
        <p14:creationId xmlns:p14="http://schemas.microsoft.com/office/powerpoint/2010/main" val="346429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3E9ADC-FC80-4625-8BED-B6BF666AAB78}"/>
              </a:ext>
            </a:extLst>
          </p:cNvPr>
          <p:cNvSpPr/>
          <p:nvPr userDrawn="1"/>
        </p:nvSpPr>
        <p:spPr>
          <a:xfrm>
            <a:off x="0" y="-1"/>
            <a:ext cx="12192000" cy="1188669"/>
          </a:xfrm>
          <a:prstGeom prst="rect">
            <a:avLst/>
          </a:prstGeom>
          <a:solidFill>
            <a:srgbClr val="CD1A1A">
              <a:alpha val="1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ijdelijke aanduiding voor titel 1"/>
          <p:cNvSpPr>
            <a:spLocks noGrp="1"/>
          </p:cNvSpPr>
          <p:nvPr>
            <p:ph type="title" hasCustomPrompt="1"/>
          </p:nvPr>
        </p:nvSpPr>
        <p:spPr>
          <a:xfrm>
            <a:off x="2273300" y="187840"/>
            <a:ext cx="9104313" cy="910036"/>
          </a:xfrm>
          <a:prstGeom prst="rect">
            <a:avLst/>
          </a:prstGeom>
        </p:spPr>
        <p:txBody>
          <a:bodyPr vert="horz" lIns="0" tIns="0" rIns="0" bIns="0" rtlCol="0" anchor="ctr" anchorCtr="0">
            <a:noAutofit/>
          </a:bodyPr>
          <a:lstStyle>
            <a:lvl1pPr algn="l">
              <a:defRPr baseline="0"/>
            </a:lvl1pPr>
          </a:lstStyle>
          <a:p>
            <a:r>
              <a:rPr lang="en-US" dirty="0"/>
              <a:t>Click to edit awesome slide title</a:t>
            </a:r>
            <a:br>
              <a:rPr lang="en-US" dirty="0"/>
            </a:br>
            <a:r>
              <a:rPr lang="en-US" dirty="0"/>
              <a:t>max 2 lines</a:t>
            </a:r>
          </a:p>
        </p:txBody>
      </p:sp>
      <p:sp>
        <p:nvSpPr>
          <p:cNvPr id="19" name="Tijdelijke aanduiding voor dianummer 5"/>
          <p:cNvSpPr>
            <a:spLocks noGrp="1"/>
          </p:cNvSpPr>
          <p:nvPr>
            <p:ph type="sldNum" sz="quarter" idx="4"/>
          </p:nvPr>
        </p:nvSpPr>
        <p:spPr>
          <a:xfrm>
            <a:off x="11499272" y="6394489"/>
            <a:ext cx="692728" cy="468000"/>
          </a:xfrm>
          <a:prstGeom prst="rect">
            <a:avLst/>
          </a:prstGeom>
        </p:spPr>
        <p:txBody>
          <a:bodyPr vert="horz" lIns="0" tIns="0" rIns="0" bIns="0" rtlCol="0" anchor="t" anchorCtr="0"/>
          <a:lstStyle>
            <a:lvl1pPr algn="ctr">
              <a:defRPr sz="1400" b="1">
                <a:solidFill>
                  <a:schemeClr val="tx1"/>
                </a:solidFill>
                <a:latin typeface="Arial" charset="0"/>
                <a:ea typeface="Arial" charset="0"/>
                <a:cs typeface="Arial" charset="0"/>
              </a:defRPr>
            </a:lvl1pPr>
          </a:lstStyle>
          <a:p>
            <a:fld id="{B7CEC10D-CD46-426F-915E-6C78530279CB}" type="slidenum">
              <a:rPr lang="en-US" smtClean="0"/>
              <a:pPr/>
              <a:t>‹#›</a:t>
            </a:fld>
            <a:endParaRPr lang="en-US" dirty="0"/>
          </a:p>
        </p:txBody>
      </p:sp>
      <p:sp>
        <p:nvSpPr>
          <p:cNvPr id="2" name="Footer Placeholder 1"/>
          <p:cNvSpPr>
            <a:spLocks noGrp="1"/>
          </p:cNvSpPr>
          <p:nvPr>
            <p:ph type="ftr" sz="quarter" idx="10"/>
          </p:nvPr>
        </p:nvSpPr>
        <p:spPr>
          <a:xfrm>
            <a:off x="1347954" y="6335189"/>
            <a:ext cx="9486491" cy="447731"/>
          </a:xfrm>
        </p:spPr>
        <p:txBody>
          <a:bodyPr/>
          <a:lstStyle>
            <a:lvl1pPr algn="ctr">
              <a:defRPr/>
            </a:lvl1pPr>
          </a:lstStyle>
          <a:p>
            <a:r>
              <a:rPr lang="en-GB"/>
              <a:t>References go here.</a:t>
            </a:r>
          </a:p>
          <a:p>
            <a:r>
              <a:rPr lang="en-GB"/>
              <a:t>Max 2 lines of references.</a:t>
            </a:r>
            <a:endParaRPr lang="en-GB" dirty="0"/>
          </a:p>
        </p:txBody>
      </p:sp>
      <p:sp>
        <p:nvSpPr>
          <p:cNvPr id="4" name="Text Placeholder 3"/>
          <p:cNvSpPr>
            <a:spLocks noGrp="1"/>
          </p:cNvSpPr>
          <p:nvPr>
            <p:ph type="body" sz="quarter" idx="11" hasCustomPrompt="1"/>
          </p:nvPr>
        </p:nvSpPr>
        <p:spPr>
          <a:xfrm>
            <a:off x="811200" y="1316931"/>
            <a:ext cx="10515600" cy="4352400"/>
          </a:xfrm>
        </p:spPr>
        <p:txBody>
          <a:bodyPr/>
          <a:lstStyle>
            <a:lvl1pPr marL="539750" indent="-539750">
              <a:lnSpc>
                <a:spcPct val="150000"/>
              </a:lnSpc>
              <a:buFont typeface="Arial" panose="020B0604020202020204" pitchFamily="34" charset="0"/>
              <a:buChar char="•"/>
              <a:defRPr baseline="0"/>
            </a:lvl1pPr>
            <a:lvl2pPr marL="1071563" indent="-531813">
              <a:lnSpc>
                <a:spcPct val="150000"/>
              </a:lnSpc>
              <a:spcBef>
                <a:spcPts val="150"/>
              </a:spcBef>
              <a:spcAft>
                <a:spcPts val="150"/>
              </a:spcAft>
              <a:buFont typeface="Arial" panose="020B0604020202020204" pitchFamily="34" charset="0"/>
              <a:buChar char="•"/>
              <a:defRPr baseline="0"/>
            </a:lvl2pPr>
            <a:lvl3pPr marL="1611313" indent="-541338">
              <a:lnSpc>
                <a:spcPct val="150000"/>
              </a:lnSpc>
              <a:spcBef>
                <a:spcPts val="150"/>
              </a:spcBef>
              <a:spcAft>
                <a:spcPts val="150"/>
              </a:spcAft>
              <a:defRPr sz="2000" baseline="0"/>
            </a:lvl3pPr>
            <a:lvl4pPr marL="1071562" indent="0">
              <a:buFont typeface="Arial" panose="020B0604020202020204" pitchFamily="34" charset="0"/>
              <a:buNone/>
              <a:defRPr/>
            </a:lvl4pPr>
          </a:lstStyle>
          <a:p>
            <a:pPr lvl="0"/>
            <a:r>
              <a:rPr lang="en-US" dirty="0"/>
              <a:t>Type your awesome text here</a:t>
            </a:r>
          </a:p>
          <a:p>
            <a:pPr lvl="1"/>
            <a:r>
              <a:rPr lang="en-US" dirty="0" err="1"/>
              <a:t>Niveau</a:t>
            </a:r>
            <a:r>
              <a:rPr lang="en-US" dirty="0"/>
              <a:t> 2</a:t>
            </a:r>
          </a:p>
          <a:p>
            <a:pPr lvl="2"/>
            <a:r>
              <a:rPr lang="en-US" dirty="0" err="1"/>
              <a:t>Niveau</a:t>
            </a:r>
            <a:r>
              <a:rPr lang="en-US" dirty="0"/>
              <a:t> 3</a:t>
            </a:r>
          </a:p>
          <a:p>
            <a:pPr lvl="1"/>
            <a:endParaRPr lang="en-US" dirty="0"/>
          </a:p>
        </p:txBody>
      </p:sp>
      <p:pic>
        <p:nvPicPr>
          <p:cNvPr id="10" name="HeaderLogoTUe">
            <a:extLst>
              <a:ext uri="{FF2B5EF4-FFF2-40B4-BE49-F238E27FC236}">
                <a16:creationId xmlns:a16="http://schemas.microsoft.com/office/drawing/2014/main" id="{574C3BAD-4DCF-45CE-8A98-5975C96384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85" b="6368"/>
          <a:stretch/>
        </p:blipFill>
        <p:spPr>
          <a:xfrm>
            <a:off x="232575" y="192349"/>
            <a:ext cx="1664361" cy="821506"/>
          </a:xfrm>
          <a:prstGeom prst="rect">
            <a:avLst/>
          </a:prstGeom>
        </p:spPr>
      </p:pic>
    </p:spTree>
    <p:extLst>
      <p:ext uri="{BB962C8B-B14F-4D97-AF65-F5344CB8AC3E}">
        <p14:creationId xmlns:p14="http://schemas.microsoft.com/office/powerpoint/2010/main" val="30845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1200" y="1295401"/>
            <a:ext cx="10363200" cy="1470025"/>
          </a:xfrm>
        </p:spPr>
        <p:txBody>
          <a:bodyPr>
            <a:normAutofit/>
          </a:bodyPr>
          <a:lstStyle>
            <a:lvl1pPr algn="ctr">
              <a:defRPr sz="3600" b="1">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1625600" y="3733801"/>
            <a:ext cx="8534400" cy="420991"/>
          </a:xfrm>
        </p:spPr>
        <p:txBody>
          <a:bodyPr>
            <a:normAutofit/>
          </a:bodyPr>
          <a:lstStyle>
            <a:lvl1pPr marL="0" indent="0" algn="ctr">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477001"/>
            <a:ext cx="2844800" cy="271165"/>
          </a:xfrm>
        </p:spPr>
        <p:txBody>
          <a:bodyPr/>
          <a:lstStyle/>
          <a:p>
            <a:endParaRPr lang="en-US" dirty="0"/>
          </a:p>
        </p:txBody>
      </p:sp>
      <p:cxnSp>
        <p:nvCxnSpPr>
          <p:cNvPr id="8" name="Straight Connector 7"/>
          <p:cNvCxnSpPr/>
          <p:nvPr userDrawn="1"/>
        </p:nvCxnSpPr>
        <p:spPr>
          <a:xfrm flipH="1">
            <a:off x="609600" y="6393234"/>
            <a:ext cx="11120229" cy="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609600" y="5"/>
            <a:ext cx="11120229" cy="16086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400" dirty="0">
              <a:solidFill>
                <a:prstClr val="white"/>
              </a:solidFill>
            </a:endParaRPr>
          </a:p>
        </p:txBody>
      </p:sp>
    </p:spTree>
    <p:extLst>
      <p:ext uri="{BB962C8B-B14F-4D97-AF65-F5344CB8AC3E}">
        <p14:creationId xmlns:p14="http://schemas.microsoft.com/office/powerpoint/2010/main" val="96280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Presentatie Titel transparant">
    <p:spTree>
      <p:nvGrpSpPr>
        <p:cNvPr id="1" name=""/>
        <p:cNvGrpSpPr/>
        <p:nvPr/>
      </p:nvGrpSpPr>
      <p:grpSpPr>
        <a:xfrm>
          <a:off x="0" y="0"/>
          <a:ext cx="0" cy="0"/>
          <a:chOff x="0" y="0"/>
          <a:chExt cx="0" cy="0"/>
        </a:xfrm>
      </p:grpSpPr>
      <p:sp>
        <p:nvSpPr>
          <p:cNvPr id="15" name="Rechthoek 14"/>
          <p:cNvSpPr/>
          <p:nvPr userDrawn="1"/>
        </p:nvSpPr>
        <p:spPr>
          <a:xfrm>
            <a:off x="0" y="6135689"/>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HeaderLogoTU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6427" y="84339"/>
            <a:ext cx="2970589" cy="808267"/>
          </a:xfrm>
          <a:prstGeom prst="rect">
            <a:avLst/>
          </a:prstGeom>
        </p:spPr>
      </p:pic>
      <p:sp>
        <p:nvSpPr>
          <p:cNvPr id="13" name="Tijdelijke aanduiding voor afbeelding 12"/>
          <p:cNvSpPr>
            <a:spLocks noGrp="1"/>
          </p:cNvSpPr>
          <p:nvPr>
            <p:ph type="pic" sz="quarter" idx="11" hasCustomPrompt="1"/>
          </p:nvPr>
        </p:nvSpPr>
        <p:spPr>
          <a:xfrm>
            <a:off x="-1" y="914401"/>
            <a:ext cx="12192001" cy="5188691"/>
          </a:xfrm>
          <a:prstGeom prst="rect">
            <a:avLst/>
          </a:prstGeom>
          <a:solidFill>
            <a:srgbClr val="F1EFEF"/>
          </a:solidFill>
        </p:spPr>
        <p:txBody>
          <a:bodyPr/>
          <a:lstStyle>
            <a:lvl1pPr>
              <a:defRPr>
                <a:solidFill>
                  <a:schemeClr val="tx1">
                    <a:lumMod val="95000"/>
                    <a:lumOff val="5000"/>
                  </a:schemeClr>
                </a:solidFill>
                <a:latin typeface="Arial" charset="0"/>
                <a:ea typeface="Arial" charset="0"/>
                <a:cs typeface="Arial" charset="0"/>
              </a:defRPr>
            </a:lvl1pPr>
          </a:lstStyle>
          <a:p>
            <a:r>
              <a:rPr lang="en-US" dirty="0"/>
              <a:t>Image</a:t>
            </a:r>
          </a:p>
        </p:txBody>
      </p:sp>
      <p:sp>
        <p:nvSpPr>
          <p:cNvPr id="6" name="Name Function 5"/>
          <p:cNvSpPr>
            <a:spLocks noGrp="1"/>
          </p:cNvSpPr>
          <p:nvPr>
            <p:ph type="body" sz="quarter" idx="12" hasCustomPrompt="1"/>
          </p:nvPr>
        </p:nvSpPr>
        <p:spPr>
          <a:xfrm>
            <a:off x="0" y="5529939"/>
            <a:ext cx="12192000" cy="577003"/>
          </a:xfrm>
          <a:prstGeom prst="rect">
            <a:avLst/>
          </a:prstGeom>
          <a:solidFill>
            <a:schemeClr val="tx2">
              <a:alpha val="70000"/>
            </a:schemeClr>
          </a:solidFill>
        </p:spPr>
        <p:txBody>
          <a:bodyPr lIns="608400" rIns="608400" bIns="262800" anchor="b" anchorCtr="0"/>
          <a:lstStyle>
            <a:lvl1pPr marL="0" indent="0">
              <a:lnSpc>
                <a:spcPts val="1600"/>
              </a:lnSpc>
              <a:spcBef>
                <a:spcPts val="0"/>
              </a:spcBef>
              <a:spcAft>
                <a:spcPts val="0"/>
              </a:spcAft>
              <a:buNone/>
              <a:defRPr sz="1600" baseline="0">
                <a:solidFill>
                  <a:schemeClr val="bg1"/>
                </a:solidFill>
              </a:defRPr>
            </a:lvl1pPr>
          </a:lstStyle>
          <a:p>
            <a:pPr lvl="0"/>
            <a:r>
              <a:rPr lang="en-US" dirty="0"/>
              <a:t>Date</a:t>
            </a:r>
          </a:p>
        </p:txBody>
      </p:sp>
      <p:sp>
        <p:nvSpPr>
          <p:cNvPr id="3" name="Ondertitel 2"/>
          <p:cNvSpPr>
            <a:spLocks noGrp="1"/>
          </p:cNvSpPr>
          <p:nvPr>
            <p:ph type="subTitle" idx="1" hasCustomPrompt="1"/>
          </p:nvPr>
        </p:nvSpPr>
        <p:spPr>
          <a:xfrm>
            <a:off x="2" y="4951052"/>
            <a:ext cx="12192001" cy="582263"/>
          </a:xfrm>
          <a:prstGeom prst="rect">
            <a:avLst/>
          </a:prstGeom>
          <a:solidFill>
            <a:schemeClr val="tx2">
              <a:alpha val="70000"/>
            </a:schemeClr>
          </a:solidFill>
        </p:spPr>
        <p:txBody>
          <a:bodyPr lIns="608400" rIns="608400"/>
          <a:lstStyle>
            <a:lvl1pPr marL="0" indent="0" algn="l">
              <a:buNone/>
              <a:defRPr sz="2000" b="1">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Name</a:t>
            </a:r>
          </a:p>
        </p:txBody>
      </p:sp>
      <p:sp>
        <p:nvSpPr>
          <p:cNvPr id="2" name="Titel 1"/>
          <p:cNvSpPr>
            <a:spLocks noGrp="1"/>
          </p:cNvSpPr>
          <p:nvPr>
            <p:ph type="ctrTitle" hasCustomPrompt="1"/>
          </p:nvPr>
        </p:nvSpPr>
        <p:spPr>
          <a:xfrm>
            <a:off x="0" y="3819527"/>
            <a:ext cx="12192000" cy="1131524"/>
          </a:xfrm>
          <a:solidFill>
            <a:schemeClr val="tx2">
              <a:alpha val="70000"/>
            </a:schemeClr>
          </a:solidFill>
        </p:spPr>
        <p:txBody>
          <a:bodyPr lIns="608400" tIns="306000" rIns="608400" anchor="t"/>
          <a:lstStyle>
            <a:lvl1pPr algn="l">
              <a:lnSpc>
                <a:spcPts val="3000"/>
              </a:lnSpc>
              <a:defRPr sz="3000">
                <a:solidFill>
                  <a:schemeClr val="bg1"/>
                </a:solidFill>
              </a:defRPr>
            </a:lvl1pPr>
          </a:lstStyle>
          <a:p>
            <a:r>
              <a:rPr lang="en-US" dirty="0"/>
              <a:t>Title of Presentation</a:t>
            </a:r>
          </a:p>
        </p:txBody>
      </p:sp>
      <p:pic>
        <p:nvPicPr>
          <p:cNvPr id="18" name="Picture 17">
            <a:extLst>
              <a:ext uri="{FF2B5EF4-FFF2-40B4-BE49-F238E27FC236}">
                <a16:creationId xmlns:a16="http://schemas.microsoft.com/office/drawing/2014/main" id="{12F75E5D-3421-844B-830D-313EAEC51E9B}"/>
              </a:ext>
            </a:extLst>
          </p:cNvPr>
          <p:cNvPicPr>
            <a:picLocks noChangeAspect="1"/>
          </p:cNvPicPr>
          <p:nvPr userDrawn="1"/>
        </p:nvPicPr>
        <p:blipFill>
          <a:blip r:embed="rId3"/>
          <a:stretch>
            <a:fillRect/>
          </a:stretch>
        </p:blipFill>
        <p:spPr>
          <a:xfrm>
            <a:off x="-113935" y="6049812"/>
            <a:ext cx="2188268" cy="809747"/>
          </a:xfrm>
          <a:prstGeom prst="rect">
            <a:avLst/>
          </a:prstGeom>
        </p:spPr>
      </p:pic>
      <p:pic>
        <p:nvPicPr>
          <p:cNvPr id="9" name="Picture 8"/>
          <p:cNvPicPr>
            <a:picLocks noChangeAspect="1"/>
          </p:cNvPicPr>
          <p:nvPr userDrawn="1"/>
        </p:nvPicPr>
        <p:blipFill>
          <a:blip r:embed="rId4"/>
          <a:stretch>
            <a:fillRect/>
          </a:stretch>
        </p:blipFill>
        <p:spPr>
          <a:xfrm>
            <a:off x="130482" y="6154747"/>
            <a:ext cx="1873221" cy="626400"/>
          </a:xfrm>
          <a:prstGeom prst="rect">
            <a:avLst/>
          </a:prstGeom>
        </p:spPr>
      </p:pic>
      <p:sp>
        <p:nvSpPr>
          <p:cNvPr id="5" name="TextBox 4"/>
          <p:cNvSpPr txBox="1"/>
          <p:nvPr userDrawn="1"/>
        </p:nvSpPr>
        <p:spPr>
          <a:xfrm>
            <a:off x="2204815" y="6343425"/>
            <a:ext cx="6048375" cy="338554"/>
          </a:xfrm>
          <a:prstGeom prst="rect">
            <a:avLst/>
          </a:prstGeom>
          <a:noFill/>
        </p:spPr>
        <p:txBody>
          <a:bodyPr wrap="square" rtlCol="0">
            <a:spAutoFit/>
          </a:bodyPr>
          <a:lstStyle/>
          <a:p>
            <a:r>
              <a:rPr lang="en-US" sz="1600" dirty="0"/>
              <a:t>Department Chemical Engineering and Chemistry</a:t>
            </a:r>
            <a:endParaRPr lang="en-GB" sz="1600" dirty="0">
              <a:latin typeface="Arial" charset="0"/>
              <a:ea typeface="Arial" charset="0"/>
              <a:cs typeface="Arial" charset="0"/>
            </a:endParaRPr>
          </a:p>
        </p:txBody>
      </p:sp>
    </p:spTree>
    <p:extLst>
      <p:ext uri="{BB962C8B-B14F-4D97-AF65-F5344CB8AC3E}">
        <p14:creationId xmlns:p14="http://schemas.microsoft.com/office/powerpoint/2010/main" val="378684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hidden="1"/>
          <p:cNvPicPr>
            <a:picLocks noChangeAspect="1"/>
          </p:cNvPicPr>
          <p:nvPr userDrawn="1"/>
        </p:nvPicPr>
        <p:blipFill>
          <a:blip r:embed="rId6"/>
          <a:stretch>
            <a:fillRect/>
          </a:stretch>
        </p:blipFill>
        <p:spPr>
          <a:xfrm>
            <a:off x="2031999" y="0"/>
            <a:ext cx="12192000" cy="6858000"/>
          </a:xfrm>
          <a:prstGeom prst="rect">
            <a:avLst/>
          </a:prstGeom>
        </p:spPr>
      </p:pic>
      <p:sp>
        <p:nvSpPr>
          <p:cNvPr id="2" name="Tijdelijke aanduiding voor titel 1"/>
          <p:cNvSpPr>
            <a:spLocks noGrp="1"/>
          </p:cNvSpPr>
          <p:nvPr>
            <p:ph type="title"/>
          </p:nvPr>
        </p:nvSpPr>
        <p:spPr>
          <a:xfrm>
            <a:off x="811200" y="480000"/>
            <a:ext cx="10560000" cy="525931"/>
          </a:xfrm>
          <a:prstGeom prst="rect">
            <a:avLst/>
          </a:prstGeom>
        </p:spPr>
        <p:txBody>
          <a:bodyPr vert="horz" lIns="0" tIns="0" rIns="0" bIns="0" rtlCol="0" anchor="t" anchorCtr="0">
            <a:noAutofit/>
          </a:bodyPr>
          <a:lstStyle/>
          <a:p>
            <a:r>
              <a:rPr lang="en-US" dirty="0"/>
              <a:t>Slide title</a:t>
            </a:r>
          </a:p>
        </p:txBody>
      </p:sp>
      <p:sp>
        <p:nvSpPr>
          <p:cNvPr id="10" name="Tijdelijke aanduiding voor dianummer 5">
            <a:extLst>
              <a:ext uri="{FF2B5EF4-FFF2-40B4-BE49-F238E27FC236}">
                <a16:creationId xmlns:a16="http://schemas.microsoft.com/office/drawing/2014/main" id="{EDCDAB77-3598-D341-9BE1-BF0A2D3B55AF}"/>
              </a:ext>
            </a:extLst>
          </p:cNvPr>
          <p:cNvSpPr>
            <a:spLocks noGrp="1"/>
          </p:cNvSpPr>
          <p:nvPr>
            <p:ph type="sldNum" sz="quarter" idx="4"/>
          </p:nvPr>
        </p:nvSpPr>
        <p:spPr>
          <a:xfrm>
            <a:off x="11499272" y="6390000"/>
            <a:ext cx="692728" cy="468000"/>
          </a:xfrm>
          <a:prstGeom prst="rect">
            <a:avLst/>
          </a:prstGeom>
        </p:spPr>
        <p:txBody>
          <a:bodyPr vert="horz" lIns="0" tIns="0" rIns="0" bIns="0" rtlCol="0" anchor="t" anchorCtr="0"/>
          <a:lstStyle>
            <a:lvl1pPr algn="ctr">
              <a:defRPr sz="1600">
                <a:solidFill>
                  <a:schemeClr val="tx1"/>
                </a:solidFill>
                <a:latin typeface="Arial" charset="0"/>
                <a:ea typeface="Arial" charset="0"/>
                <a:cs typeface="Arial" charset="0"/>
              </a:defRPr>
            </a:lvl1pPr>
          </a:lstStyle>
          <a:p>
            <a:fld id="{B7CEC10D-CD46-426F-915E-6C78530279CB}" type="slidenum">
              <a:rPr lang="en-US" smtClean="0"/>
              <a:pPr/>
              <a:t>‹#›</a:t>
            </a:fld>
            <a:endParaRPr lang="en-US" dirty="0"/>
          </a:p>
        </p:txBody>
      </p:sp>
      <p:sp>
        <p:nvSpPr>
          <p:cNvPr id="4" name="Footer Placeholder 3"/>
          <p:cNvSpPr>
            <a:spLocks noGrp="1"/>
          </p:cNvSpPr>
          <p:nvPr>
            <p:ph type="ftr" sz="quarter" idx="3"/>
          </p:nvPr>
        </p:nvSpPr>
        <p:spPr>
          <a:xfrm>
            <a:off x="1380068" y="6170920"/>
            <a:ext cx="9486491" cy="612000"/>
          </a:xfrm>
          <a:prstGeom prst="rect">
            <a:avLst/>
          </a:prstGeom>
        </p:spPr>
        <p:txBody>
          <a:bodyPr vert="horz" lIns="91440" tIns="45720" rIns="91440" bIns="45720" rtlCol="0" anchor="t"/>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en-GB" dirty="0"/>
              <a:t>References go here.</a:t>
            </a:r>
          </a:p>
        </p:txBody>
      </p:sp>
      <p:sp>
        <p:nvSpPr>
          <p:cNvPr id="5" name="Text Placeholder 4"/>
          <p:cNvSpPr>
            <a:spLocks noGrp="1"/>
          </p:cNvSpPr>
          <p:nvPr>
            <p:ph type="body" idx="1"/>
          </p:nvPr>
        </p:nvSpPr>
        <p:spPr>
          <a:xfrm>
            <a:off x="811200" y="1285200"/>
            <a:ext cx="10515600" cy="4351338"/>
          </a:xfrm>
          <a:prstGeom prst="rect">
            <a:avLst/>
          </a:prstGeom>
        </p:spPr>
        <p:txBody>
          <a:bodyPr vert="horz" lIns="91440" tIns="45720" rIns="91440" bIns="45720" rtlCol="0">
            <a:normAutofit/>
          </a:bodyPr>
          <a:lstStyle/>
          <a:p>
            <a:pPr lvl="0"/>
            <a:r>
              <a:rPr lang="en-US" dirty="0" err="1"/>
              <a:t>Niveau</a:t>
            </a:r>
            <a:r>
              <a:rPr lang="en-US" dirty="0"/>
              <a:t> 1</a:t>
            </a:r>
          </a:p>
          <a:p>
            <a:pPr lvl="2"/>
            <a:r>
              <a:rPr lang="en-US" dirty="0" err="1"/>
              <a:t>Niveau</a:t>
            </a:r>
            <a:r>
              <a:rPr lang="en-US" dirty="0"/>
              <a:t> 2</a:t>
            </a:r>
          </a:p>
          <a:p>
            <a:pPr lvl="3"/>
            <a:r>
              <a:rPr lang="en-US" dirty="0" err="1"/>
              <a:t>Niveau</a:t>
            </a:r>
            <a:r>
              <a:rPr lang="en-US" dirty="0"/>
              <a:t> 3</a:t>
            </a:r>
          </a:p>
          <a:p>
            <a:pPr lvl="4"/>
            <a:r>
              <a:rPr lang="en-US" dirty="0" err="1"/>
              <a:t>Niveau</a:t>
            </a:r>
            <a:r>
              <a:rPr lang="en-US" dirty="0"/>
              <a:t> 4</a:t>
            </a:r>
          </a:p>
          <a:p>
            <a:pPr lvl="4"/>
            <a:r>
              <a:rPr lang="en-US" dirty="0" err="1"/>
              <a:t>Niveau</a:t>
            </a:r>
            <a:r>
              <a:rPr lang="en-US" dirty="0"/>
              <a:t> 5</a:t>
            </a:r>
            <a:endParaRPr lang="en-GB" dirty="0"/>
          </a:p>
        </p:txBody>
      </p:sp>
    </p:spTree>
    <p:extLst>
      <p:ext uri="{BB962C8B-B14F-4D97-AF65-F5344CB8AC3E}">
        <p14:creationId xmlns:p14="http://schemas.microsoft.com/office/powerpoint/2010/main" val="2825351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ts val="3600"/>
        </a:lnSpc>
        <a:spcBef>
          <a:spcPct val="0"/>
        </a:spcBef>
        <a:buNone/>
        <a:defRPr sz="3600" b="1" kern="1200">
          <a:solidFill>
            <a:schemeClr val="tx1"/>
          </a:solidFill>
          <a:latin typeface="Arial" charset="0"/>
          <a:ea typeface="Arial" charset="0"/>
          <a:cs typeface="Arial" charset="0"/>
        </a:defRPr>
      </a:lvl1pPr>
    </p:titleStyle>
    <p:body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a:solidFill>
            <a:schemeClr val="tx1"/>
          </a:solidFill>
          <a:latin typeface="Arial" charset="0"/>
          <a:ea typeface="Arial" charset="0"/>
          <a:cs typeface="Arial" charset="0"/>
        </a:defRPr>
      </a:lvl1pPr>
      <a:lvl2pPr marL="342900" indent="-342900" algn="l" defTabSz="685783" rtl="0" eaLnBrk="1" latinLnBrk="0" hangingPunct="1">
        <a:lnSpc>
          <a:spcPct val="150000"/>
        </a:lnSpc>
        <a:spcBef>
          <a:spcPts val="267"/>
        </a:spcBef>
        <a:spcAft>
          <a:spcPts val="267"/>
        </a:spcAft>
        <a:buFont typeface="Arial" panose="020B0604020202020204" pitchFamily="34" charset="0"/>
        <a:buChar char="•"/>
        <a:defRPr sz="2400" kern="1200">
          <a:solidFill>
            <a:schemeClr val="tx1"/>
          </a:solidFill>
          <a:latin typeface="Arial" charset="0"/>
          <a:ea typeface="Arial" charset="0"/>
          <a:cs typeface="Arial" charset="0"/>
        </a:defRPr>
      </a:lvl2pPr>
      <a:lvl3pPr marL="1081088"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400" kern="1200">
          <a:solidFill>
            <a:schemeClr val="tx1"/>
          </a:solidFill>
          <a:latin typeface="Arial" charset="0"/>
          <a:ea typeface="Arial" charset="0"/>
          <a:cs typeface="Arial" charset="0"/>
        </a:defRPr>
      </a:lvl3pPr>
      <a:lvl4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nl-NL"/>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39" userDrawn="1">
          <p15:clr>
            <a:srgbClr val="F26B43"/>
          </p15:clr>
        </p15:guide>
        <p15:guide id="2" pos="511" userDrawn="1">
          <p15:clr>
            <a:srgbClr val="F26B43"/>
          </p15:clr>
        </p15:guide>
        <p15:guide id="3" pos="71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emf"/><Relationship Id="rId3" Type="http://schemas.openxmlformats.org/officeDocument/2006/relationships/notesSlide" Target="../notesSlides/notesSlide10.xml"/><Relationship Id="rId7" Type="http://schemas.openxmlformats.org/officeDocument/2006/relationships/image" Target="../media/image39.svg"/><Relationship Id="rId12"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1.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6.emf"/><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1.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sv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3.png"/><Relationship Id="rId3" Type="http://schemas.openxmlformats.org/officeDocument/2006/relationships/image" Target="../media/image54.tiff"/><Relationship Id="rId7" Type="http://schemas.openxmlformats.org/officeDocument/2006/relationships/image" Target="../media/image40.png"/><Relationship Id="rId12" Type="http://schemas.openxmlformats.org/officeDocument/2006/relationships/image" Target="../media/image57.png"/><Relationship Id="rId17" Type="http://schemas.openxmlformats.org/officeDocument/2006/relationships/image" Target="../media/image39.svg"/><Relationship Id="rId2" Type="http://schemas.openxmlformats.org/officeDocument/2006/relationships/notesSlide" Target="../notesSlides/notesSlide13.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37.svg"/><Relationship Id="rId10" Type="http://schemas.openxmlformats.org/officeDocument/2006/relationships/image" Target="../media/image43.png"/><Relationship Id="rId4" Type="http://schemas.openxmlformats.org/officeDocument/2006/relationships/image" Target="../media/image55.tiff"/><Relationship Id="rId9" Type="http://schemas.openxmlformats.org/officeDocument/2006/relationships/image" Target="../media/image42.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notesSlide" Target="../notesSlides/notesSlide16.xml"/><Relationship Id="rId7"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0.png"/><Relationship Id="rId11" Type="http://schemas.openxmlformats.org/officeDocument/2006/relationships/image" Target="../media/image91.png"/><Relationship Id="rId5" Type="http://schemas.openxmlformats.org/officeDocument/2006/relationships/image" Target="../media/image59.jpeg"/><Relationship Id="rId10" Type="http://schemas.openxmlformats.org/officeDocument/2006/relationships/image" Target="../media/image64.emf"/><Relationship Id="rId4" Type="http://schemas.openxmlformats.org/officeDocument/2006/relationships/image" Target="../media/image58.png"/><Relationship Id="rId9" Type="http://schemas.openxmlformats.org/officeDocument/2006/relationships/image" Target="../media/image63.emf"/></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notesSlide" Target="../notesSlides/notesSlide17.xml"/><Relationship Id="rId7" Type="http://schemas.openxmlformats.org/officeDocument/2006/relationships/image" Target="../media/image61.jpeg"/><Relationship Id="rId12"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0.png"/><Relationship Id="rId11" Type="http://schemas.openxmlformats.org/officeDocument/2006/relationships/image" Target="../media/image68.png"/><Relationship Id="rId5" Type="http://schemas.openxmlformats.org/officeDocument/2006/relationships/image" Target="../media/image59.jpeg"/><Relationship Id="rId15" Type="http://schemas.openxmlformats.org/officeDocument/2006/relationships/image" Target="../media/image72.emf"/><Relationship Id="rId10" Type="http://schemas.openxmlformats.org/officeDocument/2006/relationships/image" Target="../media/image67.png"/><Relationship Id="rId4" Type="http://schemas.openxmlformats.org/officeDocument/2006/relationships/image" Target="../media/image58.png"/><Relationship Id="rId9" Type="http://schemas.openxmlformats.org/officeDocument/2006/relationships/image" Target="../media/image66.png"/><Relationship Id="rId1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3.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73.png"/><Relationship Id="rId9" Type="http://schemas.openxmlformats.org/officeDocument/2006/relationships/image" Target="../media/image76.emf"/></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7.emf"/><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7.emf"/><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6.png"/><Relationship Id="rId5" Type="http://schemas.openxmlformats.org/officeDocument/2006/relationships/image" Target="../media/image92.png"/><Relationship Id="rId10" Type="http://schemas.openxmlformats.org/officeDocument/2006/relationships/image" Target="../media/image15.png"/><Relationship Id="rId4" Type="http://schemas.openxmlformats.org/officeDocument/2006/relationships/image" Target="../media/image91.jpg"/><Relationship Id="rId9" Type="http://schemas.openxmlformats.org/officeDocument/2006/relationships/image" Target="../media/image14.png"/><Relationship Id="rId1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6.jf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emf"/><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e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420.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3ADA482-C2DB-41C5-9B18-34970C690427}"/>
              </a:ext>
            </a:extLst>
          </p:cNvPr>
          <p:cNvPicPr>
            <a:picLocks noGrp="1" noChangeAspect="1"/>
          </p:cNvPicPr>
          <p:nvPr>
            <p:ph type="pic" sz="quarter" idx="11"/>
          </p:nvPr>
        </p:nvPicPr>
        <p:blipFill rotWithShape="1">
          <a:blip r:embed="rId3"/>
          <a:srcRect l="2793" r="2793"/>
          <a:stretch/>
        </p:blipFill>
        <p:spPr>
          <a:xfrm>
            <a:off x="2318480" y="1360106"/>
            <a:ext cx="7497781" cy="4132317"/>
          </a:xfrm>
          <a:prstGeom prst="rect">
            <a:avLst/>
          </a:prstGeom>
        </p:spPr>
      </p:pic>
      <p:sp>
        <p:nvSpPr>
          <p:cNvPr id="5" name="Title 4"/>
          <p:cNvSpPr>
            <a:spLocks noGrp="1"/>
          </p:cNvSpPr>
          <p:nvPr>
            <p:ph type="ctrTitle"/>
          </p:nvPr>
        </p:nvSpPr>
        <p:spPr>
          <a:xfrm>
            <a:off x="-127440" y="2389682"/>
            <a:ext cx="12383815" cy="2073164"/>
          </a:xfrm>
        </p:spPr>
        <p:txBody>
          <a:bodyPr/>
          <a:lstStyle/>
          <a:p>
            <a:r>
              <a:rPr lang="en-US" sz="2800" dirty="0"/>
              <a:t>Starting from the bottom: </a:t>
            </a:r>
            <a:r>
              <a:rPr lang="en-US" sz="2000" dirty="0"/>
              <a:t>Coupling a genetic algorithm and a pore network model for redox flow battery porous electrode optimization</a:t>
            </a:r>
            <a:br>
              <a:rPr lang="en-US" sz="2000" dirty="0"/>
            </a:br>
            <a:r>
              <a:rPr lang="en-GB" sz="1800" u="sng" dirty="0"/>
              <a:t>Maxime van der Heijden</a:t>
            </a:r>
            <a:r>
              <a:rPr lang="en-GB" sz="1800" dirty="0"/>
              <a:t>, </a:t>
            </a:r>
            <a:r>
              <a:rPr lang="en-GB" sz="1800" b="0" dirty="0"/>
              <a:t>Rik van Gorp, Gabor Szendrei, Victor de Haas, Mohammad Amin Sadeghi, Jeffrey Gostick, and Antoni Forner Cuenca</a:t>
            </a:r>
            <a:br>
              <a:rPr lang="en-GB" sz="1800" dirty="0"/>
            </a:br>
            <a:endParaRPr lang="en-GB" sz="2800" dirty="0"/>
          </a:p>
        </p:txBody>
      </p:sp>
      <p:sp>
        <p:nvSpPr>
          <p:cNvPr id="9" name="Text Placeholder 14">
            <a:extLst>
              <a:ext uri="{FF2B5EF4-FFF2-40B4-BE49-F238E27FC236}">
                <a16:creationId xmlns:a16="http://schemas.microsoft.com/office/drawing/2014/main" id="{C5FE7D3C-1B0D-45AF-B979-18FB30001EB1}"/>
              </a:ext>
            </a:extLst>
          </p:cNvPr>
          <p:cNvSpPr txBox="1">
            <a:spLocks/>
          </p:cNvSpPr>
          <p:nvPr/>
        </p:nvSpPr>
        <p:spPr>
          <a:xfrm>
            <a:off x="5429250" y="5863898"/>
            <a:ext cx="6343650" cy="705865"/>
          </a:xfrm>
          <a:prstGeom prst="rect">
            <a:avLst/>
          </a:prstGeom>
        </p:spPr>
        <p:txBody>
          <a:bodyPr vert="horz" lIns="91440" tIns="45720" rIns="91440" bIns="45720" rtlCol="0">
            <a:normAutofit/>
          </a:bodyPr>
          <a:lstStyle>
            <a:lvl1pPr marL="0" indent="0" algn="l" defTabSz="685783" rtl="0" eaLnBrk="1" latinLnBrk="0" hangingPunct="1">
              <a:lnSpc>
                <a:spcPct val="150000"/>
              </a:lnSpc>
              <a:spcBef>
                <a:spcPts val="200"/>
              </a:spcBef>
              <a:spcAft>
                <a:spcPts val="200"/>
              </a:spcAft>
              <a:buClrTx/>
              <a:buFont typeface="Arial" panose="020B0604020202020204" pitchFamily="34" charset="0"/>
              <a:buNone/>
              <a:defRPr sz="2400" kern="1200">
                <a:solidFill>
                  <a:schemeClr val="tx1"/>
                </a:solidFill>
                <a:latin typeface="Arial" charset="0"/>
                <a:ea typeface="Arial" charset="0"/>
                <a:cs typeface="Arial" charset="0"/>
              </a:defRPr>
            </a:lvl1pPr>
            <a:lvl2pPr marL="342900" indent="-342900" algn="l" defTabSz="685783" rtl="0" eaLnBrk="1" latinLnBrk="0" hangingPunct="1">
              <a:lnSpc>
                <a:spcPct val="150000"/>
              </a:lnSpc>
              <a:spcBef>
                <a:spcPts val="267"/>
              </a:spcBef>
              <a:spcAft>
                <a:spcPts val="267"/>
              </a:spcAft>
              <a:buFont typeface="Arial" panose="020B0604020202020204" pitchFamily="34" charset="0"/>
              <a:buChar char="•"/>
              <a:defRPr sz="2400" kern="1200">
                <a:solidFill>
                  <a:schemeClr val="tx1"/>
                </a:solidFill>
                <a:latin typeface="Arial" charset="0"/>
                <a:ea typeface="Arial" charset="0"/>
                <a:cs typeface="Arial" charset="0"/>
              </a:defRPr>
            </a:lvl2pPr>
            <a:lvl3pPr marL="1081088"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400" kern="1200">
                <a:solidFill>
                  <a:schemeClr val="tx1"/>
                </a:solidFill>
                <a:latin typeface="Arial" charset="0"/>
                <a:ea typeface="Arial" charset="0"/>
                <a:cs typeface="Arial" charset="0"/>
              </a:defRPr>
            </a:lvl3pPr>
            <a:lvl4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r">
              <a:lnSpc>
                <a:spcPct val="100000"/>
              </a:lnSpc>
            </a:pPr>
            <a:r>
              <a:rPr lang="en-US" sz="1800" dirty="0"/>
              <a:t>ModVal 2023 #19, Duisburg, Germany</a:t>
            </a:r>
          </a:p>
          <a:p>
            <a:pPr algn="r">
              <a:lnSpc>
                <a:spcPct val="100000"/>
              </a:lnSpc>
            </a:pPr>
            <a:r>
              <a:rPr lang="en-US" sz="1800" dirty="0"/>
              <a:t>March 22</a:t>
            </a:r>
            <a:r>
              <a:rPr lang="en-US" sz="1800" baseline="30000" dirty="0"/>
              <a:t>nd</a:t>
            </a:r>
            <a:r>
              <a:rPr lang="en-US" sz="1800" dirty="0"/>
              <a:t>, 2023</a:t>
            </a:r>
            <a:endParaRPr lang="en-NL" sz="1800" dirty="0"/>
          </a:p>
        </p:txBody>
      </p:sp>
      <p:sp>
        <p:nvSpPr>
          <p:cNvPr id="2" name="TextBox 1">
            <a:extLst>
              <a:ext uri="{FF2B5EF4-FFF2-40B4-BE49-F238E27FC236}">
                <a16:creationId xmlns:a16="http://schemas.microsoft.com/office/drawing/2014/main" id="{B22BCB57-9576-ABB0-47D1-1E15D9AA6263}"/>
              </a:ext>
            </a:extLst>
          </p:cNvPr>
          <p:cNvSpPr txBox="1"/>
          <p:nvPr/>
        </p:nvSpPr>
        <p:spPr>
          <a:xfrm>
            <a:off x="8316309" y="292950"/>
            <a:ext cx="3690241" cy="584775"/>
          </a:xfrm>
          <a:prstGeom prst="rect">
            <a:avLst/>
          </a:prstGeom>
          <a:noFill/>
        </p:spPr>
        <p:txBody>
          <a:bodyPr wrap="none" rtlCol="0">
            <a:spAutoFit/>
          </a:bodyPr>
          <a:lstStyle/>
          <a:p>
            <a:r>
              <a:rPr lang="en-US" sz="3200" b="1" dirty="0">
                <a:solidFill>
                  <a:srgbClr val="0050B5"/>
                </a:solidFill>
                <a:latin typeface="Arial" charset="0"/>
                <a:ea typeface="Arial" charset="0"/>
                <a:cs typeface="Arial" charset="0"/>
              </a:rPr>
              <a:t>ModVal 2023 - #19</a:t>
            </a:r>
            <a:endParaRPr lang="en-NL" sz="3200" b="1" dirty="0">
              <a:solidFill>
                <a:srgbClr val="0050B5"/>
              </a:solidFill>
              <a:latin typeface="Arial" charset="0"/>
              <a:ea typeface="Arial" charset="0"/>
              <a:cs typeface="Arial" charset="0"/>
            </a:endParaRPr>
          </a:p>
        </p:txBody>
      </p:sp>
    </p:spTree>
    <p:extLst>
      <p:ext uri="{BB962C8B-B14F-4D97-AF65-F5344CB8AC3E}">
        <p14:creationId xmlns:p14="http://schemas.microsoft.com/office/powerpoint/2010/main" val="232494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4D9550B-7073-F972-2415-B8870CE1F40A}"/>
              </a:ext>
            </a:extLst>
          </p:cNvPr>
          <p:cNvGrpSpPr/>
          <p:nvPr/>
        </p:nvGrpSpPr>
        <p:grpSpPr>
          <a:xfrm>
            <a:off x="5828030" y="1268664"/>
            <a:ext cx="1541870" cy="730060"/>
            <a:chOff x="2935702" y="5440148"/>
            <a:chExt cx="1350379" cy="639391"/>
          </a:xfrm>
        </p:grpSpPr>
        <p:grpSp>
          <p:nvGrpSpPr>
            <p:cNvPr id="10" name="Group 9">
              <a:extLst>
                <a:ext uri="{FF2B5EF4-FFF2-40B4-BE49-F238E27FC236}">
                  <a16:creationId xmlns:a16="http://schemas.microsoft.com/office/drawing/2014/main" id="{4414ED24-DD8F-F304-8B98-509A6EA32154}"/>
                </a:ext>
              </a:extLst>
            </p:cNvPr>
            <p:cNvGrpSpPr/>
            <p:nvPr/>
          </p:nvGrpSpPr>
          <p:grpSpPr>
            <a:xfrm>
              <a:off x="2935702" y="5440148"/>
              <a:ext cx="1350379" cy="639391"/>
              <a:chOff x="5589120" y="846395"/>
              <a:chExt cx="1541869" cy="730060"/>
            </a:xfrm>
          </p:grpSpPr>
          <p:sp>
            <p:nvSpPr>
              <p:cNvPr id="13" name="Oval 12">
                <a:extLst>
                  <a:ext uri="{FF2B5EF4-FFF2-40B4-BE49-F238E27FC236}">
                    <a16:creationId xmlns:a16="http://schemas.microsoft.com/office/drawing/2014/main" id="{43BB7956-E64F-CA07-09C1-70DB69064286}"/>
                  </a:ext>
                </a:extLst>
              </p:cNvPr>
              <p:cNvSpPr/>
              <p:nvPr/>
            </p:nvSpPr>
            <p:spPr>
              <a:xfrm>
                <a:off x="5589120" y="846395"/>
                <a:ext cx="730059" cy="7300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14" name="Oval 13">
                <a:extLst>
                  <a:ext uri="{FF2B5EF4-FFF2-40B4-BE49-F238E27FC236}">
                    <a16:creationId xmlns:a16="http://schemas.microsoft.com/office/drawing/2014/main" id="{35074ABB-B419-537A-5D0C-259DE3FAA6F0}"/>
                  </a:ext>
                </a:extLst>
              </p:cNvPr>
              <p:cNvSpPr/>
              <p:nvPr/>
            </p:nvSpPr>
            <p:spPr>
              <a:xfrm>
                <a:off x="6400929" y="846395"/>
                <a:ext cx="730060" cy="730060"/>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grpSp>
        <p:pic>
          <p:nvPicPr>
            <p:cNvPr id="11" name="Graphic 10">
              <a:extLst>
                <a:ext uri="{FF2B5EF4-FFF2-40B4-BE49-F238E27FC236}">
                  <a16:creationId xmlns:a16="http://schemas.microsoft.com/office/drawing/2014/main" id="{6512A360-98E9-8868-E845-49B5A6F379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6372" y="5550872"/>
              <a:ext cx="618046" cy="417941"/>
            </a:xfrm>
            <a:prstGeom prst="rect">
              <a:avLst/>
            </a:prstGeom>
          </p:spPr>
        </p:pic>
        <p:pic>
          <p:nvPicPr>
            <p:cNvPr id="12" name="Graphic 11">
              <a:extLst>
                <a:ext uri="{FF2B5EF4-FFF2-40B4-BE49-F238E27FC236}">
                  <a16:creationId xmlns:a16="http://schemas.microsoft.com/office/drawing/2014/main" id="{6A552748-DB7D-777F-9A10-1C2E03E929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5718" y="5551469"/>
              <a:ext cx="617541" cy="417600"/>
            </a:xfrm>
            <a:prstGeom prst="rect">
              <a:avLst/>
            </a:prstGeom>
          </p:spPr>
        </p:pic>
      </p:grpSp>
      <p:sp>
        <p:nvSpPr>
          <p:cNvPr id="33" name="TextBox 32">
            <a:extLst>
              <a:ext uri="{FF2B5EF4-FFF2-40B4-BE49-F238E27FC236}">
                <a16:creationId xmlns:a16="http://schemas.microsoft.com/office/drawing/2014/main" id="{0D0C2ED9-D210-455A-8B78-78B0EE9AA7F7}"/>
              </a:ext>
            </a:extLst>
          </p:cNvPr>
          <p:cNvSpPr txBox="1"/>
          <p:nvPr/>
        </p:nvSpPr>
        <p:spPr>
          <a:xfrm>
            <a:off x="8239120" y="2710257"/>
            <a:ext cx="784189" cy="400110"/>
          </a:xfrm>
          <a:prstGeom prst="rect">
            <a:avLst/>
          </a:prstGeom>
          <a:noFill/>
        </p:spPr>
        <p:txBody>
          <a:bodyPr wrap="none" rtlCol="0">
            <a:spAutoFit/>
          </a:bodyPr>
          <a:lstStyle/>
          <a:p>
            <a:r>
              <a:rPr lang="en-US" sz="2000" dirty="0"/>
              <a:t>Cloth</a:t>
            </a:r>
            <a:endParaRPr lang="en-NL" sz="2000" dirty="0">
              <a:latin typeface="Arial" charset="0"/>
              <a:ea typeface="Arial" charset="0"/>
              <a:cs typeface="Arial" charset="0"/>
            </a:endParaRPr>
          </a:p>
        </p:txBody>
      </p:sp>
      <p:sp>
        <p:nvSpPr>
          <p:cNvPr id="17" name="Text Placeholder 14">
            <a:extLst>
              <a:ext uri="{FF2B5EF4-FFF2-40B4-BE49-F238E27FC236}">
                <a16:creationId xmlns:a16="http://schemas.microsoft.com/office/drawing/2014/main" id="{391D1FB2-A14A-4DF2-9D3D-60E580A2645C}"/>
              </a:ext>
            </a:extLst>
          </p:cNvPr>
          <p:cNvSpPr txBox="1">
            <a:spLocks/>
          </p:cNvSpPr>
          <p:nvPr/>
        </p:nvSpPr>
        <p:spPr>
          <a:xfrm>
            <a:off x="821313" y="1419405"/>
            <a:ext cx="10515600" cy="4352400"/>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nSpc>
                <a:spcPct val="100000"/>
              </a:lnSpc>
              <a:buNone/>
            </a:pPr>
            <a:r>
              <a:rPr lang="en-US" sz="1800" b="1" dirty="0"/>
              <a:t>Active species:</a:t>
            </a:r>
            <a:r>
              <a:rPr lang="en-US" sz="1800" dirty="0"/>
              <a:t>	0.1 M TEMPO</a:t>
            </a:r>
            <a:r>
              <a:rPr lang="en-US" sz="1800" baseline="30000" dirty="0"/>
              <a:t>.</a:t>
            </a:r>
            <a:r>
              <a:rPr lang="en-US" sz="1800" dirty="0"/>
              <a:t> / TEMPO</a:t>
            </a:r>
            <a:r>
              <a:rPr lang="en-US" sz="1800" baseline="30000" dirty="0"/>
              <a:t>+				</a:t>
            </a:r>
          </a:p>
          <a:p>
            <a:pPr marL="0" indent="0">
              <a:lnSpc>
                <a:spcPct val="100000"/>
              </a:lnSpc>
              <a:buNone/>
            </a:pPr>
            <a:r>
              <a:rPr lang="en-US" sz="1800" b="1" dirty="0"/>
              <a:t>Salt:</a:t>
            </a:r>
            <a:r>
              <a:rPr lang="en-US" sz="1800" dirty="0"/>
              <a:t>			1 M TBAPF</a:t>
            </a:r>
            <a:r>
              <a:rPr lang="en-US" sz="1800" baseline="-25000" dirty="0"/>
              <a:t>6 </a:t>
            </a:r>
            <a:r>
              <a:rPr lang="en-US" sz="1800" baseline="30000" dirty="0"/>
              <a:t> </a:t>
            </a:r>
            <a:r>
              <a:rPr lang="en-US" sz="1800" dirty="0"/>
              <a:t> 						</a:t>
            </a:r>
          </a:p>
          <a:p>
            <a:pPr marL="0" indent="0">
              <a:lnSpc>
                <a:spcPct val="100000"/>
              </a:lnSpc>
              <a:buNone/>
            </a:pPr>
            <a:r>
              <a:rPr lang="en-US" sz="1800" b="1" dirty="0"/>
              <a:t>Solvent:	</a:t>
            </a:r>
            <a:r>
              <a:rPr lang="en-US" sz="1800" dirty="0"/>
              <a:t>	Acetonitrile			</a:t>
            </a:r>
          </a:p>
          <a:p>
            <a:pPr marL="0" indent="0">
              <a:lnSpc>
                <a:spcPct val="100000"/>
              </a:lnSpc>
              <a:buNone/>
            </a:pPr>
            <a:endParaRPr lang="en-US" sz="1800" b="1" dirty="0"/>
          </a:p>
          <a:p>
            <a:pPr marL="0" indent="0">
              <a:lnSpc>
                <a:spcPct val="100000"/>
              </a:lnSpc>
              <a:buNone/>
            </a:pPr>
            <a:r>
              <a:rPr lang="en-US" sz="2000" b="1" dirty="0"/>
              <a:t>Electrode: 		</a:t>
            </a:r>
            <a:r>
              <a:rPr lang="en-US" sz="2000" dirty="0"/>
              <a:t>Paper						      	 	</a:t>
            </a:r>
            <a:r>
              <a:rPr lang="en-US" sz="1800" dirty="0"/>
              <a:t>				</a:t>
            </a:r>
          </a:p>
          <a:p>
            <a:pPr marL="0" indent="0">
              <a:lnSpc>
                <a:spcPct val="100000"/>
              </a:lnSpc>
              <a:buNone/>
            </a:pPr>
            <a:endParaRPr lang="en-US" sz="1800" dirty="0"/>
          </a:p>
          <a:p>
            <a:pPr marL="0" indent="0">
              <a:lnSpc>
                <a:spcPct val="100000"/>
              </a:lnSpc>
              <a:buNone/>
            </a:pPr>
            <a:r>
              <a:rPr lang="en-US" sz="1800" dirty="0"/>
              <a:t>			</a:t>
            </a: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r>
              <a:rPr lang="en-US" sz="1800" dirty="0"/>
              <a:t>			</a:t>
            </a:r>
            <a:endParaRPr lang="en-NL" sz="1800" dirty="0"/>
          </a:p>
          <a:p>
            <a:pPr marL="0" indent="0">
              <a:lnSpc>
                <a:spcPct val="100000"/>
              </a:lnSpc>
              <a:buFont typeface="Arial" panose="020B0604020202020204" pitchFamily="34" charset="0"/>
              <a:buNone/>
            </a:pPr>
            <a:endParaRPr lang="en-NL" sz="2000" dirty="0"/>
          </a:p>
        </p:txBody>
      </p:sp>
      <p:sp>
        <p:nvSpPr>
          <p:cNvPr id="2" name="Title 1">
            <a:extLst>
              <a:ext uri="{FF2B5EF4-FFF2-40B4-BE49-F238E27FC236}">
                <a16:creationId xmlns:a16="http://schemas.microsoft.com/office/drawing/2014/main" id="{CF2C0C8F-5025-4FAA-99BB-968B77D4D07C}"/>
              </a:ext>
            </a:extLst>
          </p:cNvPr>
          <p:cNvSpPr>
            <a:spLocks noGrp="1"/>
          </p:cNvSpPr>
          <p:nvPr>
            <p:ph type="title"/>
          </p:nvPr>
        </p:nvSpPr>
        <p:spPr>
          <a:xfrm>
            <a:off x="2273300" y="187200"/>
            <a:ext cx="9812683" cy="910036"/>
          </a:xfrm>
        </p:spPr>
        <p:txBody>
          <a:bodyPr/>
          <a:lstStyle/>
          <a:p>
            <a:r>
              <a:rPr lang="en-US" dirty="0"/>
              <a:t>Non-aqueous electrolytes as a model case</a:t>
            </a:r>
            <a:endParaRPr lang="en-NL" dirty="0"/>
          </a:p>
        </p:txBody>
      </p:sp>
      <p:sp>
        <p:nvSpPr>
          <p:cNvPr id="3" name="Slide Number Placeholder 2">
            <a:extLst>
              <a:ext uri="{FF2B5EF4-FFF2-40B4-BE49-F238E27FC236}">
                <a16:creationId xmlns:a16="http://schemas.microsoft.com/office/drawing/2014/main" id="{7DD1C1B9-3188-4688-9E35-3754C30727BA}"/>
              </a:ext>
            </a:extLst>
          </p:cNvPr>
          <p:cNvSpPr>
            <a:spLocks noGrp="1"/>
          </p:cNvSpPr>
          <p:nvPr>
            <p:ph type="sldNum" sz="quarter" idx="4"/>
          </p:nvPr>
        </p:nvSpPr>
        <p:spPr/>
        <p:txBody>
          <a:bodyPr/>
          <a:lstStyle/>
          <a:p>
            <a:fld id="{B7CEC10D-CD46-426F-915E-6C78530279CB}" type="slidenum">
              <a:rPr lang="en-US" smtClean="0"/>
              <a:pPr/>
              <a:t>9</a:t>
            </a:fld>
            <a:endParaRPr lang="en-US" dirty="0"/>
          </a:p>
        </p:txBody>
      </p:sp>
      <p:sp>
        <p:nvSpPr>
          <p:cNvPr id="4" name="Footer Placeholder 3">
            <a:extLst>
              <a:ext uri="{FF2B5EF4-FFF2-40B4-BE49-F238E27FC236}">
                <a16:creationId xmlns:a16="http://schemas.microsoft.com/office/drawing/2014/main" id="{8A008F02-CC25-4324-A30C-69673C1F289E}"/>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grpSp>
        <p:nvGrpSpPr>
          <p:cNvPr id="18" name="Group 17">
            <a:extLst>
              <a:ext uri="{FF2B5EF4-FFF2-40B4-BE49-F238E27FC236}">
                <a16:creationId xmlns:a16="http://schemas.microsoft.com/office/drawing/2014/main" id="{C31A0E38-38D8-4B2F-8213-F991DC031654}"/>
              </a:ext>
            </a:extLst>
          </p:cNvPr>
          <p:cNvGrpSpPr/>
          <p:nvPr/>
        </p:nvGrpSpPr>
        <p:grpSpPr>
          <a:xfrm>
            <a:off x="9749369" y="2080780"/>
            <a:ext cx="1972248" cy="1499475"/>
            <a:chOff x="0" y="2651001"/>
            <a:chExt cx="6858002" cy="4892799"/>
          </a:xfrm>
        </p:grpSpPr>
        <p:pic>
          <p:nvPicPr>
            <p:cNvPr id="22" name="Picture 21" descr="A close-up of a rock&#10;&#10;Description automatically generated with low confidence">
              <a:extLst>
                <a:ext uri="{FF2B5EF4-FFF2-40B4-BE49-F238E27FC236}">
                  <a16:creationId xmlns:a16="http://schemas.microsoft.com/office/drawing/2014/main" id="{BC992DB5-5544-47B4-8C4C-FE2BA77D2A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23" name="Picture 22" descr="A picture containing bedclothes&#10;&#10;Description automatically generated">
              <a:extLst>
                <a:ext uri="{FF2B5EF4-FFF2-40B4-BE49-F238E27FC236}">
                  <a16:creationId xmlns:a16="http://schemas.microsoft.com/office/drawing/2014/main" id="{28B6695C-F4DE-4D07-95CF-03B2B365A43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25" name="Group 24">
            <a:extLst>
              <a:ext uri="{FF2B5EF4-FFF2-40B4-BE49-F238E27FC236}">
                <a16:creationId xmlns:a16="http://schemas.microsoft.com/office/drawing/2014/main" id="{0D86C54B-813F-4547-AB23-31885D5BD3A9}"/>
              </a:ext>
            </a:extLst>
          </p:cNvPr>
          <p:cNvGrpSpPr/>
          <p:nvPr/>
        </p:nvGrpSpPr>
        <p:grpSpPr>
          <a:xfrm>
            <a:off x="4428409" y="2080780"/>
            <a:ext cx="2084336" cy="1595999"/>
            <a:chOff x="0" y="2292555"/>
            <a:chExt cx="6858000" cy="5251245"/>
          </a:xfrm>
        </p:grpSpPr>
        <p:pic>
          <p:nvPicPr>
            <p:cNvPr id="26" name="Picture 25">
              <a:extLst>
                <a:ext uri="{FF2B5EF4-FFF2-40B4-BE49-F238E27FC236}">
                  <a16:creationId xmlns:a16="http://schemas.microsoft.com/office/drawing/2014/main" id="{29D05F2A-43D5-4A36-BC26-6A8BF21248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28" name="Picture 27">
              <a:extLst>
                <a:ext uri="{FF2B5EF4-FFF2-40B4-BE49-F238E27FC236}">
                  <a16:creationId xmlns:a16="http://schemas.microsoft.com/office/drawing/2014/main" id="{CD6778D4-12BB-4144-A643-CEB207C2EA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pic>
        <p:nvPicPr>
          <p:cNvPr id="29" name="Picture 28">
            <a:extLst>
              <a:ext uri="{FF2B5EF4-FFF2-40B4-BE49-F238E27FC236}">
                <a16:creationId xmlns:a16="http://schemas.microsoft.com/office/drawing/2014/main" id="{F14C18A0-C551-4032-9C07-F35DEC8F7F2F}"/>
              </a:ext>
            </a:extLst>
          </p:cNvPr>
          <p:cNvPicPr>
            <a:picLocks noChangeAspect="1"/>
          </p:cNvPicPr>
          <p:nvPr/>
        </p:nvPicPr>
        <p:blipFill>
          <a:blip r:embed="rId12"/>
          <a:stretch>
            <a:fillRect/>
          </a:stretch>
        </p:blipFill>
        <p:spPr>
          <a:xfrm>
            <a:off x="7524000" y="3058927"/>
            <a:ext cx="4468064" cy="3420000"/>
          </a:xfrm>
          <a:prstGeom prst="rect">
            <a:avLst/>
          </a:prstGeom>
        </p:spPr>
      </p:pic>
      <p:pic>
        <p:nvPicPr>
          <p:cNvPr id="30" name="Picture 29">
            <a:extLst>
              <a:ext uri="{FF2B5EF4-FFF2-40B4-BE49-F238E27FC236}">
                <a16:creationId xmlns:a16="http://schemas.microsoft.com/office/drawing/2014/main" id="{3C714FDD-A053-4C2A-A331-07388B1BE318}"/>
              </a:ext>
            </a:extLst>
          </p:cNvPr>
          <p:cNvPicPr>
            <a:picLocks noChangeAspect="1"/>
          </p:cNvPicPr>
          <p:nvPr/>
        </p:nvPicPr>
        <p:blipFill>
          <a:blip r:embed="rId13"/>
          <a:stretch>
            <a:fillRect/>
          </a:stretch>
        </p:blipFill>
        <p:spPr>
          <a:xfrm>
            <a:off x="2160000" y="3058927"/>
            <a:ext cx="4468064" cy="3420000"/>
          </a:xfrm>
          <a:prstGeom prst="rect">
            <a:avLst/>
          </a:prstGeom>
        </p:spPr>
      </p:pic>
      <p:sp>
        <p:nvSpPr>
          <p:cNvPr id="27" name="Rectangle 26">
            <a:extLst>
              <a:ext uri="{FF2B5EF4-FFF2-40B4-BE49-F238E27FC236}">
                <a16:creationId xmlns:a16="http://schemas.microsoft.com/office/drawing/2014/main" id="{39866CD2-A19D-4B65-85B7-E1E22F166625}"/>
              </a:ext>
            </a:extLst>
          </p:cNvPr>
          <p:cNvSpPr/>
          <p:nvPr/>
        </p:nvSpPr>
        <p:spPr>
          <a:xfrm>
            <a:off x="4706199" y="5438932"/>
            <a:ext cx="1123854" cy="37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A77F0FA4-A08F-42E8-85C1-4A8B924AF442}"/>
              </a:ext>
            </a:extLst>
          </p:cNvPr>
          <p:cNvSpPr/>
          <p:nvPr/>
        </p:nvSpPr>
        <p:spPr>
          <a:xfrm>
            <a:off x="10081836" y="5363405"/>
            <a:ext cx="1123854" cy="37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5" name="Picture 34">
            <a:extLst>
              <a:ext uri="{FF2B5EF4-FFF2-40B4-BE49-F238E27FC236}">
                <a16:creationId xmlns:a16="http://schemas.microsoft.com/office/drawing/2014/main" id="{115E67B9-6879-4FCD-8E9F-4B081AF67E8B}"/>
              </a:ext>
            </a:extLst>
          </p:cNvPr>
          <p:cNvPicPr>
            <a:picLocks noChangeAspect="1"/>
          </p:cNvPicPr>
          <p:nvPr/>
        </p:nvPicPr>
        <p:blipFill rotWithShape="1">
          <a:blip r:embed="rId13"/>
          <a:srcRect l="55939" t="53771" r="17207" b="34848"/>
          <a:stretch/>
        </p:blipFill>
        <p:spPr>
          <a:xfrm>
            <a:off x="4712829" y="5370543"/>
            <a:ext cx="1199854" cy="389237"/>
          </a:xfrm>
          <a:prstGeom prst="rect">
            <a:avLst/>
          </a:prstGeom>
        </p:spPr>
      </p:pic>
      <p:sp>
        <p:nvSpPr>
          <p:cNvPr id="8" name="Rectangle 7">
            <a:extLst>
              <a:ext uri="{FF2B5EF4-FFF2-40B4-BE49-F238E27FC236}">
                <a16:creationId xmlns:a16="http://schemas.microsoft.com/office/drawing/2014/main" id="{5C8E9399-7A98-47C8-867A-C0DA77A444FE}"/>
              </a:ext>
            </a:extLst>
          </p:cNvPr>
          <p:cNvSpPr/>
          <p:nvPr/>
        </p:nvSpPr>
        <p:spPr>
          <a:xfrm>
            <a:off x="4706199" y="4870377"/>
            <a:ext cx="1123854" cy="37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51149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5E2110E-5E66-497B-9744-C664A70E78A4}"/>
              </a:ext>
            </a:extLst>
          </p:cNvPr>
          <p:cNvPicPr>
            <a:picLocks noChangeAspect="1"/>
          </p:cNvPicPr>
          <p:nvPr/>
        </p:nvPicPr>
        <p:blipFill>
          <a:blip r:embed="rId4"/>
          <a:stretch>
            <a:fillRect/>
          </a:stretch>
        </p:blipFill>
        <p:spPr>
          <a:xfrm>
            <a:off x="2160000" y="3064929"/>
            <a:ext cx="4468064" cy="3420000"/>
          </a:xfrm>
          <a:prstGeom prst="rect">
            <a:avLst/>
          </a:prstGeom>
        </p:spPr>
      </p:pic>
      <p:grpSp>
        <p:nvGrpSpPr>
          <p:cNvPr id="8" name="Group 7">
            <a:extLst>
              <a:ext uri="{FF2B5EF4-FFF2-40B4-BE49-F238E27FC236}">
                <a16:creationId xmlns:a16="http://schemas.microsoft.com/office/drawing/2014/main" id="{61B77E9F-256E-406E-A2B2-1C70A85BCC7C}"/>
              </a:ext>
            </a:extLst>
          </p:cNvPr>
          <p:cNvGrpSpPr/>
          <p:nvPr/>
        </p:nvGrpSpPr>
        <p:grpSpPr>
          <a:xfrm>
            <a:off x="5824035" y="1263535"/>
            <a:ext cx="1543312" cy="734325"/>
            <a:chOff x="5757360" y="1034935"/>
            <a:chExt cx="1543312" cy="734325"/>
          </a:xfrm>
        </p:grpSpPr>
        <p:grpSp>
          <p:nvGrpSpPr>
            <p:cNvPr id="27" name="Group 26">
              <a:extLst>
                <a:ext uri="{FF2B5EF4-FFF2-40B4-BE49-F238E27FC236}">
                  <a16:creationId xmlns:a16="http://schemas.microsoft.com/office/drawing/2014/main" id="{A1C35DB4-E71C-40A1-A5BB-C585338313A5}"/>
                </a:ext>
              </a:extLst>
            </p:cNvPr>
            <p:cNvGrpSpPr/>
            <p:nvPr/>
          </p:nvGrpSpPr>
          <p:grpSpPr>
            <a:xfrm>
              <a:off x="6570612" y="1039200"/>
              <a:ext cx="730060" cy="730060"/>
              <a:chOff x="6610348" y="1005931"/>
              <a:chExt cx="628698" cy="533371"/>
            </a:xfrm>
          </p:grpSpPr>
          <p:sp>
            <p:nvSpPr>
              <p:cNvPr id="34" name="Oval 33">
                <a:extLst>
                  <a:ext uri="{FF2B5EF4-FFF2-40B4-BE49-F238E27FC236}">
                    <a16:creationId xmlns:a16="http://schemas.microsoft.com/office/drawing/2014/main" id="{915CBA6A-66BE-4865-980C-18435FC100CB}"/>
                  </a:ext>
                </a:extLst>
              </p:cNvPr>
              <p:cNvSpPr/>
              <p:nvPr/>
            </p:nvSpPr>
            <p:spPr>
              <a:xfrm>
                <a:off x="6610348" y="1005931"/>
                <a:ext cx="628698" cy="533371"/>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35" name="TextBox 34">
                <a:extLst>
                  <a:ext uri="{FF2B5EF4-FFF2-40B4-BE49-F238E27FC236}">
                    <a16:creationId xmlns:a16="http://schemas.microsoft.com/office/drawing/2014/main" id="{D092541E-02AA-47F7-9110-1263A1685A49}"/>
                  </a:ext>
                </a:extLst>
              </p:cNvPr>
              <p:cNvSpPr txBox="1"/>
              <p:nvPr/>
            </p:nvSpPr>
            <p:spPr>
              <a:xfrm>
                <a:off x="6676907" y="1153296"/>
                <a:ext cx="498616" cy="247343"/>
              </a:xfrm>
              <a:prstGeom prst="rect">
                <a:avLst/>
              </a:prstGeom>
              <a:noFill/>
            </p:spPr>
            <p:txBody>
              <a:bodyPr wrap="none" rtlCol="0">
                <a:spAutoFit/>
              </a:bodyPr>
              <a:lstStyle/>
              <a:p>
                <a:pPr algn="ctr"/>
                <a:r>
                  <a:rPr lang="en-US" sz="1600" dirty="0"/>
                  <a:t>Fe</a:t>
                </a:r>
                <a:r>
                  <a:rPr lang="en-US" sz="1600" baseline="30000" dirty="0"/>
                  <a:t>3+</a:t>
                </a:r>
                <a:endParaRPr lang="en-NL" sz="1600" dirty="0"/>
              </a:p>
            </p:txBody>
          </p:sp>
        </p:grpSp>
        <p:grpSp>
          <p:nvGrpSpPr>
            <p:cNvPr id="36" name="Group 35">
              <a:extLst>
                <a:ext uri="{FF2B5EF4-FFF2-40B4-BE49-F238E27FC236}">
                  <a16:creationId xmlns:a16="http://schemas.microsoft.com/office/drawing/2014/main" id="{A5E8D386-7EC5-4318-835E-00C9FBE8C671}"/>
                </a:ext>
              </a:extLst>
            </p:cNvPr>
            <p:cNvGrpSpPr/>
            <p:nvPr/>
          </p:nvGrpSpPr>
          <p:grpSpPr>
            <a:xfrm>
              <a:off x="5757360" y="1034935"/>
              <a:ext cx="730060" cy="730060"/>
              <a:chOff x="6610348" y="1005931"/>
              <a:chExt cx="628698" cy="533371"/>
            </a:xfrm>
            <a:solidFill>
              <a:srgbClr val="52E509"/>
            </a:solidFill>
          </p:grpSpPr>
          <p:sp>
            <p:nvSpPr>
              <p:cNvPr id="37" name="Oval 36">
                <a:extLst>
                  <a:ext uri="{FF2B5EF4-FFF2-40B4-BE49-F238E27FC236}">
                    <a16:creationId xmlns:a16="http://schemas.microsoft.com/office/drawing/2014/main" id="{A44AA396-133A-46CC-8540-F152A4BF3ACA}"/>
                  </a:ext>
                </a:extLst>
              </p:cNvPr>
              <p:cNvSpPr/>
              <p:nvPr/>
            </p:nvSpPr>
            <p:spPr>
              <a:xfrm>
                <a:off x="6610348" y="1005931"/>
                <a:ext cx="628698" cy="533371"/>
              </a:xfrm>
              <a:prstGeom prst="ellipse">
                <a:avLst/>
              </a:prstGeom>
              <a:noFill/>
              <a:ln w="38100">
                <a:solidFill>
                  <a:srgbClr val="36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38" name="TextBox 37">
                <a:extLst>
                  <a:ext uri="{FF2B5EF4-FFF2-40B4-BE49-F238E27FC236}">
                    <a16:creationId xmlns:a16="http://schemas.microsoft.com/office/drawing/2014/main" id="{A422CBF5-C591-49DE-90D2-9B04BB0448C1}"/>
                  </a:ext>
                </a:extLst>
              </p:cNvPr>
              <p:cNvSpPr txBox="1"/>
              <p:nvPr/>
            </p:nvSpPr>
            <p:spPr>
              <a:xfrm>
                <a:off x="6672948" y="1146189"/>
                <a:ext cx="498616" cy="247343"/>
              </a:xfrm>
              <a:prstGeom prst="rect">
                <a:avLst/>
              </a:prstGeom>
              <a:noFill/>
            </p:spPr>
            <p:txBody>
              <a:bodyPr wrap="none" rtlCol="0">
                <a:spAutoFit/>
              </a:bodyPr>
              <a:lstStyle/>
              <a:p>
                <a:pPr algn="ctr"/>
                <a:r>
                  <a:rPr lang="en-US" sz="1600" dirty="0"/>
                  <a:t>Fe</a:t>
                </a:r>
                <a:r>
                  <a:rPr lang="en-US" sz="1600" baseline="30000" dirty="0"/>
                  <a:t>2+</a:t>
                </a:r>
                <a:endParaRPr lang="en-NL" sz="1600" dirty="0"/>
              </a:p>
            </p:txBody>
          </p:sp>
        </p:grpSp>
      </p:grpSp>
      <p:sp>
        <p:nvSpPr>
          <p:cNvPr id="17" name="Text Placeholder 14">
            <a:extLst>
              <a:ext uri="{FF2B5EF4-FFF2-40B4-BE49-F238E27FC236}">
                <a16:creationId xmlns:a16="http://schemas.microsoft.com/office/drawing/2014/main" id="{391D1FB2-A14A-4DF2-9D3D-60E580A2645C}"/>
              </a:ext>
            </a:extLst>
          </p:cNvPr>
          <p:cNvSpPr txBox="1">
            <a:spLocks/>
          </p:cNvSpPr>
          <p:nvPr/>
        </p:nvSpPr>
        <p:spPr>
          <a:xfrm>
            <a:off x="821313" y="1419405"/>
            <a:ext cx="10515600" cy="4352400"/>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nSpc>
                <a:spcPct val="100000"/>
              </a:lnSpc>
              <a:buNone/>
            </a:pPr>
            <a:r>
              <a:rPr lang="en-US" sz="1800" b="1" dirty="0"/>
              <a:t>Active species:</a:t>
            </a:r>
            <a:r>
              <a:rPr lang="en-US" sz="1800" dirty="0"/>
              <a:t>	0.1 M Fe</a:t>
            </a:r>
            <a:r>
              <a:rPr lang="en-US" sz="1800" baseline="30000" dirty="0"/>
              <a:t>2+</a:t>
            </a:r>
            <a:r>
              <a:rPr lang="en-US" sz="1800" dirty="0"/>
              <a:t> / Fe</a:t>
            </a:r>
            <a:r>
              <a:rPr lang="en-US" sz="1800" baseline="30000" dirty="0"/>
              <a:t>3+ 				</a:t>
            </a:r>
          </a:p>
          <a:p>
            <a:pPr marL="0" indent="0">
              <a:lnSpc>
                <a:spcPct val="100000"/>
              </a:lnSpc>
              <a:buNone/>
            </a:pPr>
            <a:r>
              <a:rPr lang="en-US" sz="1800" b="1" dirty="0"/>
              <a:t>Salt:</a:t>
            </a:r>
            <a:r>
              <a:rPr lang="en-US" sz="1800" dirty="0"/>
              <a:t>			1 M NaCl 						</a:t>
            </a:r>
          </a:p>
          <a:p>
            <a:pPr marL="0" indent="0">
              <a:lnSpc>
                <a:spcPct val="100000"/>
              </a:lnSpc>
              <a:buNone/>
            </a:pPr>
            <a:r>
              <a:rPr lang="en-US" sz="1800" b="1" dirty="0"/>
              <a:t>Solvent:	</a:t>
            </a:r>
            <a:r>
              <a:rPr lang="en-US" sz="1800" dirty="0"/>
              <a:t>	Water			</a:t>
            </a:r>
          </a:p>
          <a:p>
            <a:pPr marL="0" indent="0">
              <a:lnSpc>
                <a:spcPct val="100000"/>
              </a:lnSpc>
              <a:buNone/>
            </a:pPr>
            <a:endParaRPr lang="en-US" sz="1800" b="1" dirty="0"/>
          </a:p>
          <a:p>
            <a:pPr marL="0" indent="0">
              <a:lnSpc>
                <a:spcPct val="100000"/>
              </a:lnSpc>
              <a:buNone/>
            </a:pPr>
            <a:r>
              <a:rPr lang="en-US" sz="2000" b="1" dirty="0"/>
              <a:t>Electrode: 		</a:t>
            </a:r>
            <a:r>
              <a:rPr lang="en-US" sz="2000" dirty="0"/>
              <a:t>Paper						      	 	</a:t>
            </a:r>
            <a:r>
              <a:rPr lang="en-US" sz="1800" dirty="0"/>
              <a:t>				</a:t>
            </a:r>
          </a:p>
          <a:p>
            <a:pPr marL="0" indent="0">
              <a:lnSpc>
                <a:spcPct val="100000"/>
              </a:lnSpc>
              <a:buNone/>
            </a:pPr>
            <a:endParaRPr lang="en-US" sz="1800" dirty="0"/>
          </a:p>
          <a:p>
            <a:pPr marL="0" indent="0">
              <a:lnSpc>
                <a:spcPct val="100000"/>
              </a:lnSpc>
              <a:buNone/>
            </a:pPr>
            <a:r>
              <a:rPr lang="en-US" sz="1800" dirty="0"/>
              <a:t>			</a:t>
            </a: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r>
              <a:rPr lang="en-US" sz="1800" dirty="0"/>
              <a:t>			</a:t>
            </a:r>
            <a:endParaRPr lang="en-NL" sz="1800" dirty="0"/>
          </a:p>
          <a:p>
            <a:pPr marL="0" indent="0">
              <a:lnSpc>
                <a:spcPct val="100000"/>
              </a:lnSpc>
              <a:buFont typeface="Arial" panose="020B0604020202020204" pitchFamily="34" charset="0"/>
              <a:buNone/>
            </a:pPr>
            <a:endParaRPr lang="en-NL" sz="2000" dirty="0"/>
          </a:p>
        </p:txBody>
      </p:sp>
      <p:sp>
        <p:nvSpPr>
          <p:cNvPr id="2" name="Title 1">
            <a:extLst>
              <a:ext uri="{FF2B5EF4-FFF2-40B4-BE49-F238E27FC236}">
                <a16:creationId xmlns:a16="http://schemas.microsoft.com/office/drawing/2014/main" id="{CF2C0C8F-5025-4FAA-99BB-968B77D4D07C}"/>
              </a:ext>
            </a:extLst>
          </p:cNvPr>
          <p:cNvSpPr>
            <a:spLocks noGrp="1"/>
          </p:cNvSpPr>
          <p:nvPr>
            <p:ph type="title"/>
          </p:nvPr>
        </p:nvSpPr>
        <p:spPr>
          <a:xfrm>
            <a:off x="2273300" y="187840"/>
            <a:ext cx="9369431" cy="910036"/>
          </a:xfrm>
        </p:spPr>
        <p:txBody>
          <a:bodyPr/>
          <a:lstStyle/>
          <a:p>
            <a:r>
              <a:rPr lang="en-US" dirty="0"/>
              <a:t>Incomplete wetting of the porous structure frustrates simplified descriptions</a:t>
            </a:r>
            <a:endParaRPr lang="en-NL" dirty="0"/>
          </a:p>
        </p:txBody>
      </p:sp>
      <p:sp>
        <p:nvSpPr>
          <p:cNvPr id="3" name="Slide Number Placeholder 2">
            <a:extLst>
              <a:ext uri="{FF2B5EF4-FFF2-40B4-BE49-F238E27FC236}">
                <a16:creationId xmlns:a16="http://schemas.microsoft.com/office/drawing/2014/main" id="{7DD1C1B9-3188-4688-9E35-3754C30727BA}"/>
              </a:ext>
            </a:extLst>
          </p:cNvPr>
          <p:cNvSpPr>
            <a:spLocks noGrp="1"/>
          </p:cNvSpPr>
          <p:nvPr>
            <p:ph type="sldNum" sz="quarter" idx="4"/>
          </p:nvPr>
        </p:nvSpPr>
        <p:spPr/>
        <p:txBody>
          <a:bodyPr/>
          <a:lstStyle/>
          <a:p>
            <a:fld id="{B7CEC10D-CD46-426F-915E-6C78530279CB}" type="slidenum">
              <a:rPr lang="en-US" smtClean="0"/>
              <a:pPr/>
              <a:t>10</a:t>
            </a:fld>
            <a:endParaRPr lang="en-US" dirty="0"/>
          </a:p>
        </p:txBody>
      </p:sp>
      <p:sp>
        <p:nvSpPr>
          <p:cNvPr id="4" name="Footer Placeholder 3">
            <a:extLst>
              <a:ext uri="{FF2B5EF4-FFF2-40B4-BE49-F238E27FC236}">
                <a16:creationId xmlns:a16="http://schemas.microsoft.com/office/drawing/2014/main" id="{8A008F02-CC25-4324-A30C-69673C1F289E}"/>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pic>
        <p:nvPicPr>
          <p:cNvPr id="41" name="Picture 40">
            <a:extLst>
              <a:ext uri="{FF2B5EF4-FFF2-40B4-BE49-F238E27FC236}">
                <a16:creationId xmlns:a16="http://schemas.microsoft.com/office/drawing/2014/main" id="{244A6092-2622-4F0C-978E-6B0A2EDB7E81}"/>
              </a:ext>
            </a:extLst>
          </p:cNvPr>
          <p:cNvPicPr>
            <a:picLocks noChangeAspect="1"/>
          </p:cNvPicPr>
          <p:nvPr/>
        </p:nvPicPr>
        <p:blipFill rotWithShape="1">
          <a:blip r:embed="rId5"/>
          <a:srcRect l="19841" t="23888" r="61591" b="53016"/>
          <a:stretch/>
        </p:blipFill>
        <p:spPr>
          <a:xfrm>
            <a:off x="5021791" y="4268089"/>
            <a:ext cx="829618" cy="789906"/>
          </a:xfrm>
          <a:prstGeom prst="rect">
            <a:avLst/>
          </a:prstGeom>
        </p:spPr>
      </p:pic>
      <p:grpSp>
        <p:nvGrpSpPr>
          <p:cNvPr id="9" name="Group 8">
            <a:extLst>
              <a:ext uri="{FF2B5EF4-FFF2-40B4-BE49-F238E27FC236}">
                <a16:creationId xmlns:a16="http://schemas.microsoft.com/office/drawing/2014/main" id="{2CEB9D7A-214B-4BC7-A46B-52A30F4CB320}"/>
              </a:ext>
            </a:extLst>
          </p:cNvPr>
          <p:cNvGrpSpPr/>
          <p:nvPr/>
        </p:nvGrpSpPr>
        <p:grpSpPr>
          <a:xfrm>
            <a:off x="7005485" y="3362739"/>
            <a:ext cx="4637246" cy="2292482"/>
            <a:chOff x="6324142" y="3105970"/>
            <a:chExt cx="4637246" cy="2292482"/>
          </a:xfrm>
        </p:grpSpPr>
        <p:pic>
          <p:nvPicPr>
            <p:cNvPr id="42" name="Picture 41" descr="A close up of a logo&#10;&#10;Description automatically generated">
              <a:extLst>
                <a:ext uri="{FF2B5EF4-FFF2-40B4-BE49-F238E27FC236}">
                  <a16:creationId xmlns:a16="http://schemas.microsoft.com/office/drawing/2014/main" id="{1686FB25-2B19-4C90-848F-7FF505220D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367" t="3647" r="739" b="18611"/>
            <a:stretch/>
          </p:blipFill>
          <p:spPr>
            <a:xfrm>
              <a:off x="6648099" y="3843600"/>
              <a:ext cx="1757363" cy="1554852"/>
            </a:xfrm>
            <a:prstGeom prst="rect">
              <a:avLst/>
            </a:prstGeom>
            <a:ln w="19050">
              <a:solidFill>
                <a:schemeClr val="tx1"/>
              </a:solidFill>
            </a:ln>
          </p:spPr>
        </p:pic>
        <p:pic>
          <p:nvPicPr>
            <p:cNvPr id="43" name="Picture 42" descr="A close up of a logo&#10;&#10;Description automatically generated">
              <a:extLst>
                <a:ext uri="{FF2B5EF4-FFF2-40B4-BE49-F238E27FC236}">
                  <a16:creationId xmlns:a16="http://schemas.microsoft.com/office/drawing/2014/main" id="{ED8982DF-7E49-4DE5-9957-3C4AE4C706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2" t="1795" r="52861" b="20902"/>
            <a:stretch/>
          </p:blipFill>
          <p:spPr>
            <a:xfrm>
              <a:off x="8900402" y="3843541"/>
              <a:ext cx="1751203" cy="1554853"/>
            </a:xfrm>
            <a:prstGeom prst="rect">
              <a:avLst/>
            </a:prstGeom>
            <a:ln w="19050">
              <a:solidFill>
                <a:schemeClr val="tx1"/>
              </a:solidFill>
            </a:ln>
          </p:spPr>
        </p:pic>
        <p:sp>
          <p:nvSpPr>
            <p:cNvPr id="44" name="TextBox 43">
              <a:extLst>
                <a:ext uri="{FF2B5EF4-FFF2-40B4-BE49-F238E27FC236}">
                  <a16:creationId xmlns:a16="http://schemas.microsoft.com/office/drawing/2014/main" id="{28DB6743-03F1-4CEA-BFE0-14CCD0151051}"/>
                </a:ext>
              </a:extLst>
            </p:cNvPr>
            <p:cNvSpPr txBox="1"/>
            <p:nvPr/>
          </p:nvSpPr>
          <p:spPr>
            <a:xfrm>
              <a:off x="6324142" y="3105970"/>
              <a:ext cx="4637246" cy="707886"/>
            </a:xfrm>
            <a:prstGeom prst="rect">
              <a:avLst/>
            </a:prstGeom>
            <a:noFill/>
          </p:spPr>
          <p:txBody>
            <a:bodyPr wrap="square" rtlCol="0">
              <a:spAutoFit/>
            </a:bodyPr>
            <a:lstStyle/>
            <a:p>
              <a:endParaRPr lang="en-US" sz="2000" b="1" dirty="0">
                <a:latin typeface="Arial" charset="0"/>
                <a:ea typeface="Arial" charset="0"/>
                <a:cs typeface="Arial" charset="0"/>
              </a:endParaRPr>
            </a:p>
            <a:p>
              <a:r>
                <a:rPr lang="en-US" sz="2000" dirty="0">
                  <a:latin typeface="Arial" charset="0"/>
                  <a:ea typeface="Arial" charset="0"/>
                  <a:cs typeface="Arial" charset="0"/>
                </a:rPr>
                <a:t>Pore network model:	    Experiment:</a:t>
              </a:r>
              <a:endParaRPr lang="en-NL" sz="2000" dirty="0">
                <a:latin typeface="Arial" charset="0"/>
                <a:ea typeface="Arial" charset="0"/>
                <a:cs typeface="Arial" charset="0"/>
              </a:endParaRPr>
            </a:p>
          </p:txBody>
        </p:sp>
      </p:grpSp>
      <p:grpSp>
        <p:nvGrpSpPr>
          <p:cNvPr id="10" name="Group 9">
            <a:extLst>
              <a:ext uri="{FF2B5EF4-FFF2-40B4-BE49-F238E27FC236}">
                <a16:creationId xmlns:a16="http://schemas.microsoft.com/office/drawing/2014/main" id="{118CC55F-F994-4388-A516-590EEF730878}"/>
              </a:ext>
            </a:extLst>
          </p:cNvPr>
          <p:cNvGrpSpPr/>
          <p:nvPr/>
        </p:nvGrpSpPr>
        <p:grpSpPr>
          <a:xfrm>
            <a:off x="3341893" y="3471104"/>
            <a:ext cx="3619500" cy="796985"/>
            <a:chOff x="2409826" y="2963054"/>
            <a:chExt cx="3619500" cy="796985"/>
          </a:xfrm>
        </p:grpSpPr>
        <p:sp>
          <p:nvSpPr>
            <p:cNvPr id="45" name="Rectangle 44">
              <a:extLst>
                <a:ext uri="{FF2B5EF4-FFF2-40B4-BE49-F238E27FC236}">
                  <a16:creationId xmlns:a16="http://schemas.microsoft.com/office/drawing/2014/main" id="{80787A7B-E83B-410B-9D0A-851432DE2206}"/>
                </a:ext>
              </a:extLst>
            </p:cNvPr>
            <p:cNvSpPr/>
            <p:nvPr/>
          </p:nvSpPr>
          <p:spPr>
            <a:xfrm>
              <a:off x="2409826" y="2963054"/>
              <a:ext cx="1809750" cy="79698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6" name="Straight Arrow Connector 45">
              <a:extLst>
                <a:ext uri="{FF2B5EF4-FFF2-40B4-BE49-F238E27FC236}">
                  <a16:creationId xmlns:a16="http://schemas.microsoft.com/office/drawing/2014/main" id="{095979D3-668D-4161-A10F-FA983DE612FC}"/>
                </a:ext>
              </a:extLst>
            </p:cNvPr>
            <p:cNvCxnSpPr>
              <a:cxnSpLocks/>
              <a:stCxn id="45" idx="3"/>
            </p:cNvCxnSpPr>
            <p:nvPr/>
          </p:nvCxnSpPr>
          <p:spPr>
            <a:xfrm>
              <a:off x="4219576" y="3361547"/>
              <a:ext cx="180975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38E2B7ED-AD69-468C-A249-77F00B926A6B}"/>
              </a:ext>
            </a:extLst>
          </p:cNvPr>
          <p:cNvSpPr/>
          <p:nvPr/>
        </p:nvSpPr>
        <p:spPr>
          <a:xfrm>
            <a:off x="4862513" y="5288756"/>
            <a:ext cx="135731" cy="135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8" name="Rectangle 47">
            <a:extLst>
              <a:ext uri="{FF2B5EF4-FFF2-40B4-BE49-F238E27FC236}">
                <a16:creationId xmlns:a16="http://schemas.microsoft.com/office/drawing/2014/main" id="{CEC17193-7927-468F-8A81-81CF4BAA106F}"/>
              </a:ext>
            </a:extLst>
          </p:cNvPr>
          <p:cNvSpPr/>
          <p:nvPr/>
        </p:nvSpPr>
        <p:spPr>
          <a:xfrm>
            <a:off x="4690706" y="5288756"/>
            <a:ext cx="1199854" cy="49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9" name="Group 28">
            <a:extLst>
              <a:ext uri="{FF2B5EF4-FFF2-40B4-BE49-F238E27FC236}">
                <a16:creationId xmlns:a16="http://schemas.microsoft.com/office/drawing/2014/main" id="{AA749D5D-F2E6-475E-AD61-32D82A069C39}"/>
              </a:ext>
            </a:extLst>
          </p:cNvPr>
          <p:cNvGrpSpPr/>
          <p:nvPr/>
        </p:nvGrpSpPr>
        <p:grpSpPr>
          <a:xfrm>
            <a:off x="4428409" y="2080780"/>
            <a:ext cx="2084336" cy="1595999"/>
            <a:chOff x="0" y="2292555"/>
            <a:chExt cx="6858000" cy="5251245"/>
          </a:xfrm>
        </p:grpSpPr>
        <p:pic>
          <p:nvPicPr>
            <p:cNvPr id="31" name="Picture 30">
              <a:extLst>
                <a:ext uri="{FF2B5EF4-FFF2-40B4-BE49-F238E27FC236}">
                  <a16:creationId xmlns:a16="http://schemas.microsoft.com/office/drawing/2014/main" id="{E4F8DFD7-B511-45F8-B54C-4FFA75BDFF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32" name="Picture 31">
              <a:extLst>
                <a:ext uri="{FF2B5EF4-FFF2-40B4-BE49-F238E27FC236}">
                  <a16:creationId xmlns:a16="http://schemas.microsoft.com/office/drawing/2014/main" id="{78E2191E-C1ED-4173-9A31-9C82F41674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pic>
        <p:nvPicPr>
          <p:cNvPr id="47" name="Picture 46">
            <a:extLst>
              <a:ext uri="{FF2B5EF4-FFF2-40B4-BE49-F238E27FC236}">
                <a16:creationId xmlns:a16="http://schemas.microsoft.com/office/drawing/2014/main" id="{8FB4D7BD-AAE7-4B0D-A0EE-EA01E3CAEC13}"/>
              </a:ext>
            </a:extLst>
          </p:cNvPr>
          <p:cNvPicPr>
            <a:picLocks noChangeAspect="1"/>
          </p:cNvPicPr>
          <p:nvPr/>
        </p:nvPicPr>
        <p:blipFill rotWithShape="1">
          <a:blip r:embed="rId5"/>
          <a:srcRect l="55939" t="53771" r="17207" b="34848"/>
          <a:stretch/>
        </p:blipFill>
        <p:spPr>
          <a:xfrm>
            <a:off x="4712829" y="5370543"/>
            <a:ext cx="1199854" cy="389237"/>
          </a:xfrm>
          <a:prstGeom prst="rect">
            <a:avLst/>
          </a:prstGeom>
        </p:spPr>
      </p:pic>
      <p:sp>
        <p:nvSpPr>
          <p:cNvPr id="12" name="Rectangle 11">
            <a:extLst>
              <a:ext uri="{FF2B5EF4-FFF2-40B4-BE49-F238E27FC236}">
                <a16:creationId xmlns:a16="http://schemas.microsoft.com/office/drawing/2014/main" id="{874D1E1A-2E44-4511-965F-03BF6452E8F2}"/>
              </a:ext>
            </a:extLst>
          </p:cNvPr>
          <p:cNvSpPr/>
          <p:nvPr/>
        </p:nvSpPr>
        <p:spPr>
          <a:xfrm>
            <a:off x="4830335" y="5387292"/>
            <a:ext cx="167909" cy="18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3E417441-50FE-49E4-BFD6-5AA1DD934FAD}"/>
              </a:ext>
            </a:extLst>
          </p:cNvPr>
          <p:cNvSpPr/>
          <p:nvPr/>
        </p:nvSpPr>
        <p:spPr>
          <a:xfrm>
            <a:off x="4883266" y="5440224"/>
            <a:ext cx="82800" cy="828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9" name="Group 38">
            <a:extLst>
              <a:ext uri="{FF2B5EF4-FFF2-40B4-BE49-F238E27FC236}">
                <a16:creationId xmlns:a16="http://schemas.microsoft.com/office/drawing/2014/main" id="{5C69AEFC-58AA-46BA-8E67-FB13051A7247}"/>
              </a:ext>
            </a:extLst>
          </p:cNvPr>
          <p:cNvGrpSpPr/>
          <p:nvPr/>
        </p:nvGrpSpPr>
        <p:grpSpPr>
          <a:xfrm>
            <a:off x="7524000" y="3063600"/>
            <a:ext cx="4459915" cy="3420000"/>
            <a:chOff x="6232143" y="2949300"/>
            <a:chExt cx="4459915" cy="3420000"/>
          </a:xfrm>
        </p:grpSpPr>
        <p:pic>
          <p:nvPicPr>
            <p:cNvPr id="49" name="Picture 48">
              <a:extLst>
                <a:ext uri="{FF2B5EF4-FFF2-40B4-BE49-F238E27FC236}">
                  <a16:creationId xmlns:a16="http://schemas.microsoft.com/office/drawing/2014/main" id="{750BAB65-7B00-471D-B3D2-C1B303EE6B58}"/>
                </a:ext>
              </a:extLst>
            </p:cNvPr>
            <p:cNvPicPr>
              <a:picLocks noChangeAspect="1"/>
            </p:cNvPicPr>
            <p:nvPr/>
          </p:nvPicPr>
          <p:blipFill>
            <a:blip r:embed="rId10"/>
            <a:stretch>
              <a:fillRect/>
            </a:stretch>
          </p:blipFill>
          <p:spPr>
            <a:xfrm>
              <a:off x="6232143" y="2949300"/>
              <a:ext cx="4459915" cy="3420000"/>
            </a:xfrm>
            <a:prstGeom prst="rect">
              <a:avLst/>
            </a:prstGeom>
          </p:spPr>
        </p:pic>
        <p:sp>
          <p:nvSpPr>
            <p:cNvPr id="50" name="Rectangle 49">
              <a:extLst>
                <a:ext uri="{FF2B5EF4-FFF2-40B4-BE49-F238E27FC236}">
                  <a16:creationId xmlns:a16="http://schemas.microsoft.com/office/drawing/2014/main" id="{C6FA246F-88EC-440F-B3B4-20A5C28B7CA4}"/>
                </a:ext>
              </a:extLst>
            </p:cNvPr>
            <p:cNvSpPr/>
            <p:nvPr/>
          </p:nvSpPr>
          <p:spPr>
            <a:xfrm>
              <a:off x="7620000" y="5319664"/>
              <a:ext cx="2338278" cy="347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Rectangle 50">
              <a:extLst>
                <a:ext uri="{FF2B5EF4-FFF2-40B4-BE49-F238E27FC236}">
                  <a16:creationId xmlns:a16="http://schemas.microsoft.com/office/drawing/2014/main" id="{DDD67F56-2F0C-4A89-8CA9-D3B804A676B6}"/>
                </a:ext>
              </a:extLst>
            </p:cNvPr>
            <p:cNvSpPr/>
            <p:nvPr/>
          </p:nvSpPr>
          <p:spPr>
            <a:xfrm>
              <a:off x="8830152" y="4400346"/>
              <a:ext cx="852542" cy="812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2" name="TextBox 51">
            <a:extLst>
              <a:ext uri="{FF2B5EF4-FFF2-40B4-BE49-F238E27FC236}">
                <a16:creationId xmlns:a16="http://schemas.microsoft.com/office/drawing/2014/main" id="{94CBCB3C-226D-4F25-8563-A0E61B8BD6F8}"/>
              </a:ext>
            </a:extLst>
          </p:cNvPr>
          <p:cNvSpPr txBox="1"/>
          <p:nvPr/>
        </p:nvSpPr>
        <p:spPr>
          <a:xfrm>
            <a:off x="7940883" y="2594700"/>
            <a:ext cx="3708259" cy="400110"/>
          </a:xfrm>
          <a:prstGeom prst="rect">
            <a:avLst/>
          </a:prstGeom>
          <a:noFill/>
        </p:spPr>
        <p:txBody>
          <a:bodyPr wrap="none" rtlCol="0">
            <a:spAutoFit/>
          </a:bodyPr>
          <a:lstStyle/>
          <a:p>
            <a:pPr algn="ctr"/>
            <a:r>
              <a:rPr lang="en-US" sz="2000" u="sng" dirty="0">
                <a:latin typeface="Arial" charset="0"/>
                <a:ea typeface="Arial" charset="0"/>
                <a:cs typeface="Arial" charset="0"/>
              </a:rPr>
              <a:t>Mass transfer coefficient fitting:</a:t>
            </a:r>
          </a:p>
        </p:txBody>
      </p:sp>
      <p:sp>
        <p:nvSpPr>
          <p:cNvPr id="11" name="Rectangle 10">
            <a:extLst>
              <a:ext uri="{FF2B5EF4-FFF2-40B4-BE49-F238E27FC236}">
                <a16:creationId xmlns:a16="http://schemas.microsoft.com/office/drawing/2014/main" id="{F2E8C4BF-2BA6-BD83-9B9B-297BDFCB6741}"/>
              </a:ext>
            </a:extLst>
          </p:cNvPr>
          <p:cNvSpPr/>
          <p:nvPr/>
        </p:nvSpPr>
        <p:spPr>
          <a:xfrm>
            <a:off x="-159347" y="-151544"/>
            <a:ext cx="12431730" cy="71610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654C4844-6B8E-2565-7CA3-DA9AA423E191}"/>
              </a:ext>
            </a:extLst>
          </p:cNvPr>
          <p:cNvSpPr txBox="1"/>
          <p:nvPr/>
        </p:nvSpPr>
        <p:spPr>
          <a:xfrm>
            <a:off x="1044250" y="2791231"/>
            <a:ext cx="10030503" cy="1323439"/>
          </a:xfrm>
          <a:prstGeom prst="rect">
            <a:avLst/>
          </a:prstGeom>
          <a:noFill/>
        </p:spPr>
        <p:txBody>
          <a:bodyPr wrap="none" rtlCol="0">
            <a:spAutoFit/>
          </a:bodyPr>
          <a:lstStyle/>
          <a:p>
            <a:pPr algn="ctr"/>
            <a:r>
              <a:rPr lang="en-US" sz="4000" b="1" i="1" dirty="0">
                <a:solidFill>
                  <a:schemeClr val="tx2"/>
                </a:solidFill>
                <a:latin typeface="Arial" charset="0"/>
                <a:ea typeface="Arial" charset="0"/>
                <a:cs typeface="Arial" charset="0"/>
              </a:rPr>
              <a:t>This model is a simplification of reality,  </a:t>
            </a:r>
          </a:p>
          <a:p>
            <a:pPr algn="ctr"/>
            <a:r>
              <a:rPr lang="en-US" sz="4000" b="1" i="1" dirty="0">
                <a:solidFill>
                  <a:schemeClr val="tx2"/>
                </a:solidFill>
                <a:latin typeface="Arial" charset="0"/>
                <a:ea typeface="Arial" charset="0"/>
                <a:cs typeface="Arial" charset="0"/>
              </a:rPr>
              <a:t>so how can this model be used? </a:t>
            </a:r>
            <a:endParaRPr lang="en-NL" sz="4000" b="1" i="1" dirty="0">
              <a:solidFill>
                <a:schemeClr val="tx2"/>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107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1"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456FAAB2-802B-43A4-7911-6B5D9A05A3FC}"/>
              </a:ext>
            </a:extLst>
          </p:cNvPr>
          <p:cNvGrpSpPr/>
          <p:nvPr/>
        </p:nvGrpSpPr>
        <p:grpSpPr>
          <a:xfrm>
            <a:off x="1571388" y="3441757"/>
            <a:ext cx="1129409" cy="534764"/>
            <a:chOff x="2935702" y="5440148"/>
            <a:chExt cx="1350379" cy="639391"/>
          </a:xfrm>
        </p:grpSpPr>
        <p:grpSp>
          <p:nvGrpSpPr>
            <p:cNvPr id="44" name="Group 43">
              <a:extLst>
                <a:ext uri="{FF2B5EF4-FFF2-40B4-BE49-F238E27FC236}">
                  <a16:creationId xmlns:a16="http://schemas.microsoft.com/office/drawing/2014/main" id="{633B15CC-9F62-A4ED-9EF8-8D6DB7A2E158}"/>
                </a:ext>
              </a:extLst>
            </p:cNvPr>
            <p:cNvGrpSpPr/>
            <p:nvPr/>
          </p:nvGrpSpPr>
          <p:grpSpPr>
            <a:xfrm>
              <a:off x="2935702" y="5440148"/>
              <a:ext cx="1350379" cy="639391"/>
              <a:chOff x="5589120" y="846395"/>
              <a:chExt cx="1541869" cy="730060"/>
            </a:xfrm>
          </p:grpSpPr>
          <p:sp>
            <p:nvSpPr>
              <p:cNvPr id="47" name="Oval 46">
                <a:extLst>
                  <a:ext uri="{FF2B5EF4-FFF2-40B4-BE49-F238E27FC236}">
                    <a16:creationId xmlns:a16="http://schemas.microsoft.com/office/drawing/2014/main" id="{087476E0-1E07-91A3-C08A-7C4E2A03A7A0}"/>
                  </a:ext>
                </a:extLst>
              </p:cNvPr>
              <p:cNvSpPr/>
              <p:nvPr/>
            </p:nvSpPr>
            <p:spPr>
              <a:xfrm>
                <a:off x="5589120" y="846395"/>
                <a:ext cx="730059" cy="7300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48" name="Oval 47">
                <a:extLst>
                  <a:ext uri="{FF2B5EF4-FFF2-40B4-BE49-F238E27FC236}">
                    <a16:creationId xmlns:a16="http://schemas.microsoft.com/office/drawing/2014/main" id="{A92E5A38-1AA5-B68C-75AC-83AEBCBF35D2}"/>
                  </a:ext>
                </a:extLst>
              </p:cNvPr>
              <p:cNvSpPr/>
              <p:nvPr/>
            </p:nvSpPr>
            <p:spPr>
              <a:xfrm>
                <a:off x="6400929" y="846395"/>
                <a:ext cx="730060" cy="730060"/>
              </a:xfrm>
              <a:prstGeom prst="ellipse">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grpSp>
        <p:pic>
          <p:nvPicPr>
            <p:cNvPr id="45" name="Graphic 44">
              <a:extLst>
                <a:ext uri="{FF2B5EF4-FFF2-40B4-BE49-F238E27FC236}">
                  <a16:creationId xmlns:a16="http://schemas.microsoft.com/office/drawing/2014/main" id="{69848490-ADBB-36E3-8AFA-9AEE3A71C4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6372" y="5550872"/>
              <a:ext cx="618046" cy="417941"/>
            </a:xfrm>
            <a:prstGeom prst="rect">
              <a:avLst/>
            </a:prstGeom>
          </p:spPr>
        </p:pic>
        <p:pic>
          <p:nvPicPr>
            <p:cNvPr id="46" name="Graphic 45">
              <a:extLst>
                <a:ext uri="{FF2B5EF4-FFF2-40B4-BE49-F238E27FC236}">
                  <a16:creationId xmlns:a16="http://schemas.microsoft.com/office/drawing/2014/main" id="{6E9DF820-C5A0-D53D-90D9-6592FE189E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718" y="5551469"/>
              <a:ext cx="617541" cy="417600"/>
            </a:xfrm>
            <a:prstGeom prst="rect">
              <a:avLst/>
            </a:prstGeom>
          </p:spPr>
        </p:pic>
      </p:grpSp>
      <p:pic>
        <p:nvPicPr>
          <p:cNvPr id="43" name="Picture 42" descr="A picture containing indoor, vegetable&#10;&#10;Description automatically generated">
            <a:extLst>
              <a:ext uri="{FF2B5EF4-FFF2-40B4-BE49-F238E27FC236}">
                <a16:creationId xmlns:a16="http://schemas.microsoft.com/office/drawing/2014/main" id="{95F13518-72DE-221D-8475-546133C64F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178"/>
          <a:stretch/>
        </p:blipFill>
        <p:spPr>
          <a:xfrm rot="5400000">
            <a:off x="2852471" y="4129548"/>
            <a:ext cx="3254203" cy="2370005"/>
          </a:xfrm>
          <a:prstGeom prst="rect">
            <a:avLst/>
          </a:prstGeom>
        </p:spPr>
      </p:pic>
      <p:sp>
        <p:nvSpPr>
          <p:cNvPr id="2" name="Title 1">
            <a:extLst>
              <a:ext uri="{FF2B5EF4-FFF2-40B4-BE49-F238E27FC236}">
                <a16:creationId xmlns:a16="http://schemas.microsoft.com/office/drawing/2014/main" id="{9FDD0A06-912A-0137-D951-A9A8FDE7BCBA}"/>
              </a:ext>
            </a:extLst>
          </p:cNvPr>
          <p:cNvSpPr>
            <a:spLocks noGrp="1"/>
          </p:cNvSpPr>
          <p:nvPr>
            <p:ph type="title"/>
          </p:nvPr>
        </p:nvSpPr>
        <p:spPr/>
        <p:txBody>
          <a:bodyPr/>
          <a:lstStyle/>
          <a:p>
            <a:r>
              <a:rPr lang="en-US" dirty="0"/>
              <a:t>Predicting profiles is the strength of pore network models</a:t>
            </a:r>
            <a:endParaRPr lang="en-NL" dirty="0"/>
          </a:p>
        </p:txBody>
      </p:sp>
      <p:sp>
        <p:nvSpPr>
          <p:cNvPr id="3" name="Slide Number Placeholder 2">
            <a:extLst>
              <a:ext uri="{FF2B5EF4-FFF2-40B4-BE49-F238E27FC236}">
                <a16:creationId xmlns:a16="http://schemas.microsoft.com/office/drawing/2014/main" id="{00B8D1E6-39D5-C00D-9B56-BB9E6DE38AEA}"/>
              </a:ext>
            </a:extLst>
          </p:cNvPr>
          <p:cNvSpPr>
            <a:spLocks noGrp="1"/>
          </p:cNvSpPr>
          <p:nvPr>
            <p:ph type="sldNum" sz="quarter" idx="4"/>
          </p:nvPr>
        </p:nvSpPr>
        <p:spPr/>
        <p:txBody>
          <a:bodyPr/>
          <a:lstStyle/>
          <a:p>
            <a:fld id="{B7CEC10D-CD46-426F-915E-6C78530279CB}" type="slidenum">
              <a:rPr lang="en-US" smtClean="0"/>
              <a:pPr/>
              <a:t>11</a:t>
            </a:fld>
            <a:endParaRPr lang="en-US" dirty="0"/>
          </a:p>
        </p:txBody>
      </p:sp>
      <p:sp>
        <p:nvSpPr>
          <p:cNvPr id="6" name="TextBox 5">
            <a:extLst>
              <a:ext uri="{FF2B5EF4-FFF2-40B4-BE49-F238E27FC236}">
                <a16:creationId xmlns:a16="http://schemas.microsoft.com/office/drawing/2014/main" id="{881028E7-2D1F-6921-6B9B-FA75626324E4}"/>
              </a:ext>
            </a:extLst>
          </p:cNvPr>
          <p:cNvSpPr txBox="1"/>
          <p:nvPr/>
        </p:nvSpPr>
        <p:spPr>
          <a:xfrm>
            <a:off x="304366" y="4197048"/>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sp>
        <p:nvSpPr>
          <p:cNvPr id="7" name="TextBox 6">
            <a:extLst>
              <a:ext uri="{FF2B5EF4-FFF2-40B4-BE49-F238E27FC236}">
                <a16:creationId xmlns:a16="http://schemas.microsoft.com/office/drawing/2014/main" id="{51F24C6D-4338-F318-6584-B0FF0CDBCFC0}"/>
              </a:ext>
            </a:extLst>
          </p:cNvPr>
          <p:cNvSpPr txBox="1"/>
          <p:nvPr/>
        </p:nvSpPr>
        <p:spPr>
          <a:xfrm>
            <a:off x="304366" y="1402596"/>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pic>
        <p:nvPicPr>
          <p:cNvPr id="8" name="Picture 7" descr="Qr code&#10;&#10;Description automatically generated">
            <a:extLst>
              <a:ext uri="{FF2B5EF4-FFF2-40B4-BE49-F238E27FC236}">
                <a16:creationId xmlns:a16="http://schemas.microsoft.com/office/drawing/2014/main" id="{D3829707-D36E-76FC-D812-2CEA86E7CF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178"/>
          <a:stretch/>
        </p:blipFill>
        <p:spPr>
          <a:xfrm rot="5400000">
            <a:off x="2852468" y="1229771"/>
            <a:ext cx="3254207" cy="2370006"/>
          </a:xfrm>
          <a:prstGeom prst="rect">
            <a:avLst/>
          </a:prstGeom>
        </p:spPr>
      </p:pic>
      <p:grpSp>
        <p:nvGrpSpPr>
          <p:cNvPr id="17" name="Group 16">
            <a:extLst>
              <a:ext uri="{FF2B5EF4-FFF2-40B4-BE49-F238E27FC236}">
                <a16:creationId xmlns:a16="http://schemas.microsoft.com/office/drawing/2014/main" id="{410CBAF5-2218-1C93-9E66-E9530CD6D89D}"/>
              </a:ext>
            </a:extLst>
          </p:cNvPr>
          <p:cNvGrpSpPr/>
          <p:nvPr/>
        </p:nvGrpSpPr>
        <p:grpSpPr>
          <a:xfrm>
            <a:off x="340366" y="4668153"/>
            <a:ext cx="1972248" cy="1499475"/>
            <a:chOff x="0" y="2651001"/>
            <a:chExt cx="6858002" cy="4892799"/>
          </a:xfrm>
        </p:grpSpPr>
        <p:pic>
          <p:nvPicPr>
            <p:cNvPr id="18" name="Picture 17" descr="A close-up of a rock&#10;&#10;Description automatically generated with low confidence">
              <a:extLst>
                <a:ext uri="{FF2B5EF4-FFF2-40B4-BE49-F238E27FC236}">
                  <a16:creationId xmlns:a16="http://schemas.microsoft.com/office/drawing/2014/main" id="{BF73E0D6-4CBF-BDB1-817B-C0F3B0E1F39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19" name="Picture 18" descr="A picture containing bedclothes&#10;&#10;Description automatically generated">
              <a:extLst>
                <a:ext uri="{FF2B5EF4-FFF2-40B4-BE49-F238E27FC236}">
                  <a16:creationId xmlns:a16="http://schemas.microsoft.com/office/drawing/2014/main" id="{1757DAEF-849D-318C-D1BC-400AD5AF036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20" name="Group 19">
            <a:extLst>
              <a:ext uri="{FF2B5EF4-FFF2-40B4-BE49-F238E27FC236}">
                <a16:creationId xmlns:a16="http://schemas.microsoft.com/office/drawing/2014/main" id="{D44B48C2-F214-EBE0-545E-FA5C0397A8EF}"/>
              </a:ext>
            </a:extLst>
          </p:cNvPr>
          <p:cNvGrpSpPr/>
          <p:nvPr/>
        </p:nvGrpSpPr>
        <p:grpSpPr>
          <a:xfrm>
            <a:off x="268366" y="1841325"/>
            <a:ext cx="2084336" cy="1595999"/>
            <a:chOff x="0" y="2292555"/>
            <a:chExt cx="6858000" cy="5251245"/>
          </a:xfrm>
        </p:grpSpPr>
        <p:pic>
          <p:nvPicPr>
            <p:cNvPr id="21" name="Picture 20">
              <a:extLst>
                <a:ext uri="{FF2B5EF4-FFF2-40B4-BE49-F238E27FC236}">
                  <a16:creationId xmlns:a16="http://schemas.microsoft.com/office/drawing/2014/main" id="{6234F61E-6487-4EF6-92E6-5AFC52BF120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22" name="Picture 21">
              <a:extLst>
                <a:ext uri="{FF2B5EF4-FFF2-40B4-BE49-F238E27FC236}">
                  <a16:creationId xmlns:a16="http://schemas.microsoft.com/office/drawing/2014/main" id="{AAFE8DFF-4551-A2DD-E69D-35164EF5B39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grpSp>
        <p:nvGrpSpPr>
          <p:cNvPr id="24" name="Group 23">
            <a:extLst>
              <a:ext uri="{FF2B5EF4-FFF2-40B4-BE49-F238E27FC236}">
                <a16:creationId xmlns:a16="http://schemas.microsoft.com/office/drawing/2014/main" id="{21F4F1C2-F092-6D1D-2430-8658C2FA34C7}"/>
              </a:ext>
            </a:extLst>
          </p:cNvPr>
          <p:cNvGrpSpPr/>
          <p:nvPr/>
        </p:nvGrpSpPr>
        <p:grpSpPr>
          <a:xfrm>
            <a:off x="-50675" y="5553270"/>
            <a:ext cx="861104" cy="967676"/>
            <a:chOff x="2852361" y="2143156"/>
            <a:chExt cx="747986" cy="840559"/>
          </a:xfrm>
        </p:grpSpPr>
        <p:cxnSp>
          <p:nvCxnSpPr>
            <p:cNvPr id="25" name="Straight Arrow Connector 24">
              <a:extLst>
                <a:ext uri="{FF2B5EF4-FFF2-40B4-BE49-F238E27FC236}">
                  <a16:creationId xmlns:a16="http://schemas.microsoft.com/office/drawing/2014/main" id="{F73DF879-47B4-60A6-B798-C6B99C38B348}"/>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099192-137F-D3AE-673D-39AB6A86BD4C}"/>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76F47D-E2A1-8A88-2C40-7DDFF20A9A0C}"/>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3C4BBD-7581-D5CD-6A47-957D6D85E234}"/>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B70050-D034-6FCE-BB16-D8151667E77B}"/>
                </a:ext>
              </a:extLst>
            </p:cNvPr>
            <p:cNvSpPr txBox="1"/>
            <p:nvPr/>
          </p:nvSpPr>
          <p:spPr>
            <a:xfrm>
              <a:off x="3079276" y="2214842"/>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56F2545-25D7-8138-E835-F17FAAF1B79D}"/>
                </a:ext>
              </a:extLst>
            </p:cNvPr>
            <p:cNvSpPr txBox="1"/>
            <p:nvPr/>
          </p:nvSpPr>
          <p:spPr>
            <a:xfrm>
              <a:off x="3339685" y="2662900"/>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424F66C-BACA-E470-4F46-3D4997007454}"/>
              </a:ext>
            </a:extLst>
          </p:cNvPr>
          <p:cNvGrpSpPr/>
          <p:nvPr/>
        </p:nvGrpSpPr>
        <p:grpSpPr>
          <a:xfrm>
            <a:off x="2519337" y="5531044"/>
            <a:ext cx="861104" cy="989902"/>
            <a:chOff x="3005596" y="2816431"/>
            <a:chExt cx="861104" cy="989902"/>
          </a:xfrm>
        </p:grpSpPr>
        <p:grpSp>
          <p:nvGrpSpPr>
            <p:cNvPr id="32" name="Group 31">
              <a:extLst>
                <a:ext uri="{FF2B5EF4-FFF2-40B4-BE49-F238E27FC236}">
                  <a16:creationId xmlns:a16="http://schemas.microsoft.com/office/drawing/2014/main" id="{992287C8-34AB-572D-4246-FEF915176BE6}"/>
                </a:ext>
              </a:extLst>
            </p:cNvPr>
            <p:cNvGrpSpPr/>
            <p:nvPr/>
          </p:nvGrpSpPr>
          <p:grpSpPr>
            <a:xfrm>
              <a:off x="3005596" y="2816431"/>
              <a:ext cx="861104" cy="989902"/>
              <a:chOff x="2852361" y="2123850"/>
              <a:chExt cx="747986" cy="859866"/>
            </a:xfrm>
          </p:grpSpPr>
          <p:cxnSp>
            <p:nvCxnSpPr>
              <p:cNvPr id="35" name="Straight Arrow Connector 34">
                <a:extLst>
                  <a:ext uri="{FF2B5EF4-FFF2-40B4-BE49-F238E27FC236}">
                    <a16:creationId xmlns:a16="http://schemas.microsoft.com/office/drawing/2014/main" id="{D3A172EC-2417-8A46-1465-1BF02AC0D454}"/>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AC832B4-53CF-D69A-5F41-987724BFF99C}"/>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9E54A6E-4577-9370-7C46-47DF2CEEBFDF}"/>
                  </a:ext>
                </a:extLst>
              </p:cNvPr>
              <p:cNvSpPr txBox="1"/>
              <p:nvPr/>
            </p:nvSpPr>
            <p:spPr>
              <a:xfrm>
                <a:off x="2852361" y="2123850"/>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5774C43-E2A8-7887-3AF5-8ACCDA22B925}"/>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grpSp>
        <p:sp>
          <p:nvSpPr>
            <p:cNvPr id="33" name="Oval 32">
              <a:extLst>
                <a:ext uri="{FF2B5EF4-FFF2-40B4-BE49-F238E27FC236}">
                  <a16:creationId xmlns:a16="http://schemas.microsoft.com/office/drawing/2014/main" id="{178E349C-B1B4-4774-DCF7-65EA72BA112F}"/>
                </a:ext>
              </a:extLst>
            </p:cNvPr>
            <p:cNvSpPr/>
            <p:nvPr/>
          </p:nvSpPr>
          <p:spPr>
            <a:xfrm>
              <a:off x="3074959" y="3567581"/>
              <a:ext cx="144000" cy="144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TextBox 33">
              <a:extLst>
                <a:ext uri="{FF2B5EF4-FFF2-40B4-BE49-F238E27FC236}">
                  <a16:creationId xmlns:a16="http://schemas.microsoft.com/office/drawing/2014/main" id="{751951AF-2CE6-ED83-735E-ADC5DB210CF4}"/>
                </a:ext>
              </a:extLst>
            </p:cNvPr>
            <p:cNvSpPr txBox="1"/>
            <p:nvPr/>
          </p:nvSpPr>
          <p:spPr>
            <a:xfrm>
              <a:off x="3115995" y="3271383"/>
              <a:ext cx="300082" cy="369332"/>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cxnSp>
        <p:nvCxnSpPr>
          <p:cNvPr id="50" name="Straight Arrow Connector 49">
            <a:extLst>
              <a:ext uri="{FF2B5EF4-FFF2-40B4-BE49-F238E27FC236}">
                <a16:creationId xmlns:a16="http://schemas.microsoft.com/office/drawing/2014/main" id="{CDC0F7B9-69B8-DB75-E0C2-D35E7CD74A0E}"/>
              </a:ext>
            </a:extLst>
          </p:cNvPr>
          <p:cNvCxnSpPr>
            <a:cxnSpLocks/>
          </p:cNvCxnSpPr>
          <p:nvPr/>
        </p:nvCxnSpPr>
        <p:spPr>
          <a:xfrm flipV="1">
            <a:off x="14639730" y="2694774"/>
            <a:ext cx="720000" cy="1"/>
          </a:xfrm>
          <a:prstGeom prst="straightConnector1">
            <a:avLst/>
          </a:prstGeom>
          <a:ln w="38100">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C41CE94-CE89-40CC-132F-FC6A437BA531}"/>
              </a:ext>
            </a:extLst>
          </p:cNvPr>
          <p:cNvSpPr txBox="1"/>
          <p:nvPr/>
        </p:nvSpPr>
        <p:spPr>
          <a:xfrm>
            <a:off x="2203525" y="2163984"/>
            <a:ext cx="1056700" cy="646331"/>
          </a:xfrm>
          <a:prstGeom prst="rect">
            <a:avLst/>
          </a:prstGeom>
          <a:noFill/>
        </p:spPr>
        <p:txBody>
          <a:bodyPr wrap="none" rtlCol="0">
            <a:spAutoFit/>
          </a:bodyPr>
          <a:lstStyle/>
          <a:p>
            <a:pPr algn="ctr"/>
            <a:r>
              <a:rPr lang="en-US" sz="1800" dirty="0">
                <a:latin typeface="Arial" panose="020B0604020202020204" pitchFamily="34" charset="0"/>
                <a:cs typeface="Arial" panose="020B0604020202020204" pitchFamily="34" charset="0"/>
              </a:rPr>
              <a:t>Flow</a:t>
            </a:r>
          </a:p>
          <a:p>
            <a:pPr algn="ctr"/>
            <a:r>
              <a:rPr lang="en-US" sz="1800" dirty="0">
                <a:latin typeface="Arial" panose="020B0604020202020204" pitchFamily="34" charset="0"/>
                <a:cs typeface="Arial" panose="020B0604020202020204" pitchFamily="34" charset="0"/>
              </a:rPr>
              <a:t>direction</a:t>
            </a:r>
            <a:endParaRPr lang="en-NL" sz="1800" dirty="0">
              <a:latin typeface="Arial" panose="020B0604020202020204" pitchFamily="34" charset="0"/>
              <a:cs typeface="Arial" panose="020B0604020202020204" pitchFamily="34" charset="0"/>
            </a:endParaRPr>
          </a:p>
        </p:txBody>
      </p:sp>
      <p:sp>
        <p:nvSpPr>
          <p:cNvPr id="61" name="Arrow: Right 60">
            <a:extLst>
              <a:ext uri="{FF2B5EF4-FFF2-40B4-BE49-F238E27FC236}">
                <a16:creationId xmlns:a16="http://schemas.microsoft.com/office/drawing/2014/main" id="{BCC85BE6-46A0-9663-03FB-A850A13BB4C3}"/>
              </a:ext>
            </a:extLst>
          </p:cNvPr>
          <p:cNvSpPr/>
          <p:nvPr/>
        </p:nvSpPr>
        <p:spPr>
          <a:xfrm>
            <a:off x="3077201" y="2299455"/>
            <a:ext cx="443689" cy="225468"/>
          </a:xfrm>
          <a:prstGeom prst="rightArrow">
            <a:avLst>
              <a:gd name="adj1" fmla="val 50000"/>
              <a:gd name="adj2" fmla="val 663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9" name="Group 8">
            <a:extLst>
              <a:ext uri="{FF2B5EF4-FFF2-40B4-BE49-F238E27FC236}">
                <a16:creationId xmlns:a16="http://schemas.microsoft.com/office/drawing/2014/main" id="{9024C02F-65F5-D6FB-D7E7-CCC6775F397F}"/>
              </a:ext>
            </a:extLst>
          </p:cNvPr>
          <p:cNvGrpSpPr/>
          <p:nvPr/>
        </p:nvGrpSpPr>
        <p:grpSpPr>
          <a:xfrm>
            <a:off x="3095880" y="3543553"/>
            <a:ext cx="2470548" cy="749401"/>
            <a:chOff x="3019680" y="5993499"/>
            <a:chExt cx="2470548" cy="749401"/>
          </a:xfrm>
        </p:grpSpPr>
        <p:pic>
          <p:nvPicPr>
            <p:cNvPr id="14" name="Picture 13">
              <a:extLst>
                <a:ext uri="{FF2B5EF4-FFF2-40B4-BE49-F238E27FC236}">
                  <a16:creationId xmlns:a16="http://schemas.microsoft.com/office/drawing/2014/main" id="{F793923A-3BCF-C005-517C-0CBFF832A56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318" t="80642" r="16936" b="5361"/>
            <a:stretch/>
          </p:blipFill>
          <p:spPr>
            <a:xfrm>
              <a:off x="3094058" y="5993499"/>
              <a:ext cx="2229816" cy="485178"/>
            </a:xfrm>
            <a:prstGeom prst="rect">
              <a:avLst/>
            </a:prstGeom>
          </p:spPr>
        </p:pic>
        <p:sp>
          <p:nvSpPr>
            <p:cNvPr id="4" name="TextBox 3">
              <a:extLst>
                <a:ext uri="{FF2B5EF4-FFF2-40B4-BE49-F238E27FC236}">
                  <a16:creationId xmlns:a16="http://schemas.microsoft.com/office/drawing/2014/main" id="{47B3C715-5F8D-991D-6D5E-06FE0F8A1CF6}"/>
                </a:ext>
              </a:extLst>
            </p:cNvPr>
            <p:cNvSpPr txBox="1"/>
            <p:nvPr/>
          </p:nvSpPr>
          <p:spPr>
            <a:xfrm>
              <a:off x="3019680" y="6248707"/>
              <a:ext cx="2470548"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0     20    40    60    80    100 </a:t>
              </a:r>
              <a:endParaRPr lang="en-NL"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371A5CA-049C-B5C9-3F79-0FEE3C377BDF}"/>
                </a:ext>
              </a:extLst>
            </p:cNvPr>
            <p:cNvSpPr txBox="1"/>
            <p:nvPr/>
          </p:nvSpPr>
          <p:spPr>
            <a:xfrm>
              <a:off x="3150069" y="6435123"/>
              <a:ext cx="2042547"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Concentration [mol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endParaRPr lang="en-NL" sz="1400" dirty="0">
                <a:latin typeface="Arial" panose="020B0604020202020204" pitchFamily="34" charset="0"/>
                <a:cs typeface="Arial" panose="020B0604020202020204" pitchFamily="34" charset="0"/>
              </a:endParaRPr>
            </a:p>
          </p:txBody>
        </p:sp>
      </p:grpSp>
      <p:sp>
        <p:nvSpPr>
          <p:cNvPr id="40" name="Footer Placeholder 3">
            <a:extLst>
              <a:ext uri="{FF2B5EF4-FFF2-40B4-BE49-F238E27FC236}">
                <a16:creationId xmlns:a16="http://schemas.microsoft.com/office/drawing/2014/main" id="{7037BAB5-228B-E8F5-082F-3C730F3BA8CF}"/>
              </a:ext>
            </a:extLst>
          </p:cNvPr>
          <p:cNvSpPr>
            <a:spLocks noGrp="1"/>
          </p:cNvSpPr>
          <p:nvPr>
            <p:ph type="ftr" sz="quarter" idx="10"/>
          </p:nvPr>
        </p:nvSpPr>
        <p:spPr>
          <a:xfrm>
            <a:off x="1347954" y="6335189"/>
            <a:ext cx="9486491" cy="447731"/>
          </a:xfrm>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sp>
        <p:nvSpPr>
          <p:cNvPr id="13" name="TextBox 12">
            <a:extLst>
              <a:ext uri="{FF2B5EF4-FFF2-40B4-BE49-F238E27FC236}">
                <a16:creationId xmlns:a16="http://schemas.microsoft.com/office/drawing/2014/main" id="{2CA74286-C0FB-CE68-FD8A-6253A8E3DF2C}"/>
              </a:ext>
            </a:extLst>
          </p:cNvPr>
          <p:cNvSpPr txBox="1"/>
          <p:nvPr/>
        </p:nvSpPr>
        <p:spPr>
          <a:xfrm>
            <a:off x="3805215" y="1185189"/>
            <a:ext cx="9300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 – 1 mm</a:t>
            </a:r>
            <a:endParaRPr lang="en-NL"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CBDB2EF-C8E0-C691-BEAC-9695607193F2}"/>
              </a:ext>
            </a:extLst>
          </p:cNvPr>
          <p:cNvSpPr txBox="1"/>
          <p:nvPr/>
        </p:nvSpPr>
        <p:spPr>
          <a:xfrm>
            <a:off x="328949" y="3499620"/>
            <a:ext cx="119295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1.5 cm s</a:t>
            </a:r>
            <a:r>
              <a:rPr lang="en-US" sz="1800" baseline="30000" dirty="0">
                <a:latin typeface="Arial" panose="020B0604020202020204" pitchFamily="34" charset="0"/>
                <a:cs typeface="Arial" panose="020B0604020202020204" pitchFamily="34" charset="0"/>
              </a:rPr>
              <a:t>-1</a:t>
            </a:r>
            <a:endParaRPr lang="en-NL"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89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0B9BE14-46DE-477A-5045-AD621D894E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954"/>
          <a:stretch/>
        </p:blipFill>
        <p:spPr>
          <a:xfrm>
            <a:off x="8891715" y="4295090"/>
            <a:ext cx="2985233" cy="2160000"/>
          </a:xfrm>
          <a:prstGeom prst="rect">
            <a:avLst/>
          </a:prstGeom>
        </p:spPr>
      </p:pic>
      <p:pic>
        <p:nvPicPr>
          <p:cNvPr id="49" name="Picture 48">
            <a:extLst>
              <a:ext uri="{FF2B5EF4-FFF2-40B4-BE49-F238E27FC236}">
                <a16:creationId xmlns:a16="http://schemas.microsoft.com/office/drawing/2014/main" id="{DEA1769A-74CD-F706-0F90-1E5FC70702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954"/>
          <a:stretch/>
        </p:blipFill>
        <p:spPr>
          <a:xfrm>
            <a:off x="8891715" y="1351796"/>
            <a:ext cx="2985233" cy="2160000"/>
          </a:xfrm>
          <a:prstGeom prst="rect">
            <a:avLst/>
          </a:prstGeom>
        </p:spPr>
      </p:pic>
      <p:pic>
        <p:nvPicPr>
          <p:cNvPr id="43" name="Picture 42" descr="A picture containing indoor, vegetable&#10;&#10;Description automatically generated">
            <a:extLst>
              <a:ext uri="{FF2B5EF4-FFF2-40B4-BE49-F238E27FC236}">
                <a16:creationId xmlns:a16="http://schemas.microsoft.com/office/drawing/2014/main" id="{95F13518-72DE-221D-8475-546133C64F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178"/>
          <a:stretch/>
        </p:blipFill>
        <p:spPr>
          <a:xfrm rot="5400000">
            <a:off x="2852471" y="4129548"/>
            <a:ext cx="3254203" cy="2370005"/>
          </a:xfrm>
          <a:prstGeom prst="rect">
            <a:avLst/>
          </a:prstGeom>
        </p:spPr>
      </p:pic>
      <p:sp>
        <p:nvSpPr>
          <p:cNvPr id="2" name="Title 1">
            <a:extLst>
              <a:ext uri="{FF2B5EF4-FFF2-40B4-BE49-F238E27FC236}">
                <a16:creationId xmlns:a16="http://schemas.microsoft.com/office/drawing/2014/main" id="{9FDD0A06-912A-0137-D951-A9A8FDE7BCBA}"/>
              </a:ext>
            </a:extLst>
          </p:cNvPr>
          <p:cNvSpPr>
            <a:spLocks noGrp="1"/>
          </p:cNvSpPr>
          <p:nvPr>
            <p:ph type="title"/>
          </p:nvPr>
        </p:nvSpPr>
        <p:spPr/>
        <p:txBody>
          <a:bodyPr/>
          <a:lstStyle/>
          <a:p>
            <a:r>
              <a:rPr lang="en-US" dirty="0"/>
              <a:t>Predicting profiles is the strength of pore network models</a:t>
            </a:r>
            <a:endParaRPr lang="en-NL" dirty="0"/>
          </a:p>
        </p:txBody>
      </p:sp>
      <p:sp>
        <p:nvSpPr>
          <p:cNvPr id="3" name="Slide Number Placeholder 2">
            <a:extLst>
              <a:ext uri="{FF2B5EF4-FFF2-40B4-BE49-F238E27FC236}">
                <a16:creationId xmlns:a16="http://schemas.microsoft.com/office/drawing/2014/main" id="{00B8D1E6-39D5-C00D-9B56-BB9E6DE38AEA}"/>
              </a:ext>
            </a:extLst>
          </p:cNvPr>
          <p:cNvSpPr>
            <a:spLocks noGrp="1"/>
          </p:cNvSpPr>
          <p:nvPr>
            <p:ph type="sldNum" sz="quarter" idx="4"/>
          </p:nvPr>
        </p:nvSpPr>
        <p:spPr/>
        <p:txBody>
          <a:bodyPr/>
          <a:lstStyle/>
          <a:p>
            <a:fld id="{B7CEC10D-CD46-426F-915E-6C78530279CB}" type="slidenum">
              <a:rPr lang="en-US" smtClean="0"/>
              <a:pPr/>
              <a:t>12</a:t>
            </a:fld>
            <a:endParaRPr lang="en-US" dirty="0"/>
          </a:p>
        </p:txBody>
      </p:sp>
      <p:sp>
        <p:nvSpPr>
          <p:cNvPr id="6" name="TextBox 5">
            <a:extLst>
              <a:ext uri="{FF2B5EF4-FFF2-40B4-BE49-F238E27FC236}">
                <a16:creationId xmlns:a16="http://schemas.microsoft.com/office/drawing/2014/main" id="{881028E7-2D1F-6921-6B9B-FA75626324E4}"/>
              </a:ext>
            </a:extLst>
          </p:cNvPr>
          <p:cNvSpPr txBox="1"/>
          <p:nvPr/>
        </p:nvSpPr>
        <p:spPr>
          <a:xfrm>
            <a:off x="304366" y="4197048"/>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sp>
        <p:nvSpPr>
          <p:cNvPr id="7" name="TextBox 6">
            <a:extLst>
              <a:ext uri="{FF2B5EF4-FFF2-40B4-BE49-F238E27FC236}">
                <a16:creationId xmlns:a16="http://schemas.microsoft.com/office/drawing/2014/main" id="{51F24C6D-4338-F318-6584-B0FF0CDBCFC0}"/>
              </a:ext>
            </a:extLst>
          </p:cNvPr>
          <p:cNvSpPr txBox="1"/>
          <p:nvPr/>
        </p:nvSpPr>
        <p:spPr>
          <a:xfrm>
            <a:off x="304366" y="1402596"/>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pic>
        <p:nvPicPr>
          <p:cNvPr id="8" name="Picture 7" descr="Qr code&#10;&#10;Description automatically generated">
            <a:extLst>
              <a:ext uri="{FF2B5EF4-FFF2-40B4-BE49-F238E27FC236}">
                <a16:creationId xmlns:a16="http://schemas.microsoft.com/office/drawing/2014/main" id="{D3829707-D36E-76FC-D812-2CEA86E7CF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78"/>
          <a:stretch/>
        </p:blipFill>
        <p:spPr>
          <a:xfrm rot="5400000">
            <a:off x="2852468" y="1229771"/>
            <a:ext cx="3254207" cy="2370006"/>
          </a:xfrm>
          <a:prstGeom prst="rect">
            <a:avLst/>
          </a:prstGeom>
        </p:spPr>
      </p:pic>
      <p:grpSp>
        <p:nvGrpSpPr>
          <p:cNvPr id="17" name="Group 16">
            <a:extLst>
              <a:ext uri="{FF2B5EF4-FFF2-40B4-BE49-F238E27FC236}">
                <a16:creationId xmlns:a16="http://schemas.microsoft.com/office/drawing/2014/main" id="{410CBAF5-2218-1C93-9E66-E9530CD6D89D}"/>
              </a:ext>
            </a:extLst>
          </p:cNvPr>
          <p:cNvGrpSpPr/>
          <p:nvPr/>
        </p:nvGrpSpPr>
        <p:grpSpPr>
          <a:xfrm>
            <a:off x="340366" y="4668153"/>
            <a:ext cx="1972248" cy="1499475"/>
            <a:chOff x="0" y="2651001"/>
            <a:chExt cx="6858002" cy="4892799"/>
          </a:xfrm>
        </p:grpSpPr>
        <p:pic>
          <p:nvPicPr>
            <p:cNvPr id="18" name="Picture 17" descr="A close-up of a rock&#10;&#10;Description automatically generated with low confidence">
              <a:extLst>
                <a:ext uri="{FF2B5EF4-FFF2-40B4-BE49-F238E27FC236}">
                  <a16:creationId xmlns:a16="http://schemas.microsoft.com/office/drawing/2014/main" id="{BF73E0D6-4CBF-BDB1-817B-C0F3B0E1F3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19" name="Picture 18" descr="A picture containing bedclothes&#10;&#10;Description automatically generated">
              <a:extLst>
                <a:ext uri="{FF2B5EF4-FFF2-40B4-BE49-F238E27FC236}">
                  <a16:creationId xmlns:a16="http://schemas.microsoft.com/office/drawing/2014/main" id="{1757DAEF-849D-318C-D1BC-400AD5AF03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20" name="Group 19">
            <a:extLst>
              <a:ext uri="{FF2B5EF4-FFF2-40B4-BE49-F238E27FC236}">
                <a16:creationId xmlns:a16="http://schemas.microsoft.com/office/drawing/2014/main" id="{D44B48C2-F214-EBE0-545E-FA5C0397A8EF}"/>
              </a:ext>
            </a:extLst>
          </p:cNvPr>
          <p:cNvGrpSpPr/>
          <p:nvPr/>
        </p:nvGrpSpPr>
        <p:grpSpPr>
          <a:xfrm>
            <a:off x="268366" y="1841325"/>
            <a:ext cx="2084336" cy="1595999"/>
            <a:chOff x="0" y="2292555"/>
            <a:chExt cx="6858000" cy="5251245"/>
          </a:xfrm>
        </p:grpSpPr>
        <p:pic>
          <p:nvPicPr>
            <p:cNvPr id="21" name="Picture 20">
              <a:extLst>
                <a:ext uri="{FF2B5EF4-FFF2-40B4-BE49-F238E27FC236}">
                  <a16:creationId xmlns:a16="http://schemas.microsoft.com/office/drawing/2014/main" id="{6234F61E-6487-4EF6-92E6-5AFC52BF120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22" name="Picture 21">
              <a:extLst>
                <a:ext uri="{FF2B5EF4-FFF2-40B4-BE49-F238E27FC236}">
                  <a16:creationId xmlns:a16="http://schemas.microsoft.com/office/drawing/2014/main" id="{AAFE8DFF-4551-A2DD-E69D-35164EF5B3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grpSp>
        <p:nvGrpSpPr>
          <p:cNvPr id="24" name="Group 23">
            <a:extLst>
              <a:ext uri="{FF2B5EF4-FFF2-40B4-BE49-F238E27FC236}">
                <a16:creationId xmlns:a16="http://schemas.microsoft.com/office/drawing/2014/main" id="{21F4F1C2-F092-6D1D-2430-8658C2FA34C7}"/>
              </a:ext>
            </a:extLst>
          </p:cNvPr>
          <p:cNvGrpSpPr/>
          <p:nvPr/>
        </p:nvGrpSpPr>
        <p:grpSpPr>
          <a:xfrm>
            <a:off x="-50675" y="5553270"/>
            <a:ext cx="861104" cy="967676"/>
            <a:chOff x="2852361" y="2143156"/>
            <a:chExt cx="747986" cy="840559"/>
          </a:xfrm>
        </p:grpSpPr>
        <p:cxnSp>
          <p:nvCxnSpPr>
            <p:cNvPr id="25" name="Straight Arrow Connector 24">
              <a:extLst>
                <a:ext uri="{FF2B5EF4-FFF2-40B4-BE49-F238E27FC236}">
                  <a16:creationId xmlns:a16="http://schemas.microsoft.com/office/drawing/2014/main" id="{F73DF879-47B4-60A6-B798-C6B99C38B348}"/>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099192-137F-D3AE-673D-39AB6A86BD4C}"/>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76F47D-E2A1-8A88-2C40-7DDFF20A9A0C}"/>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3C4BBD-7581-D5CD-6A47-957D6D85E234}"/>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B70050-D034-6FCE-BB16-D8151667E77B}"/>
                </a:ext>
              </a:extLst>
            </p:cNvPr>
            <p:cNvSpPr txBox="1"/>
            <p:nvPr/>
          </p:nvSpPr>
          <p:spPr>
            <a:xfrm>
              <a:off x="3079276" y="2214842"/>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56F2545-25D7-8138-E835-F17FAAF1B79D}"/>
                </a:ext>
              </a:extLst>
            </p:cNvPr>
            <p:cNvSpPr txBox="1"/>
            <p:nvPr/>
          </p:nvSpPr>
          <p:spPr>
            <a:xfrm>
              <a:off x="3339685" y="2662900"/>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424F66C-BACA-E470-4F46-3D4997007454}"/>
              </a:ext>
            </a:extLst>
          </p:cNvPr>
          <p:cNvGrpSpPr/>
          <p:nvPr/>
        </p:nvGrpSpPr>
        <p:grpSpPr>
          <a:xfrm>
            <a:off x="2519337" y="5531044"/>
            <a:ext cx="861104" cy="989902"/>
            <a:chOff x="3005596" y="2816431"/>
            <a:chExt cx="861104" cy="989902"/>
          </a:xfrm>
        </p:grpSpPr>
        <p:grpSp>
          <p:nvGrpSpPr>
            <p:cNvPr id="32" name="Group 31">
              <a:extLst>
                <a:ext uri="{FF2B5EF4-FFF2-40B4-BE49-F238E27FC236}">
                  <a16:creationId xmlns:a16="http://schemas.microsoft.com/office/drawing/2014/main" id="{992287C8-34AB-572D-4246-FEF915176BE6}"/>
                </a:ext>
              </a:extLst>
            </p:cNvPr>
            <p:cNvGrpSpPr/>
            <p:nvPr/>
          </p:nvGrpSpPr>
          <p:grpSpPr>
            <a:xfrm>
              <a:off x="3005596" y="2816431"/>
              <a:ext cx="861104" cy="989902"/>
              <a:chOff x="2852361" y="2123850"/>
              <a:chExt cx="747986" cy="859866"/>
            </a:xfrm>
          </p:grpSpPr>
          <p:cxnSp>
            <p:nvCxnSpPr>
              <p:cNvPr id="35" name="Straight Arrow Connector 34">
                <a:extLst>
                  <a:ext uri="{FF2B5EF4-FFF2-40B4-BE49-F238E27FC236}">
                    <a16:creationId xmlns:a16="http://schemas.microsoft.com/office/drawing/2014/main" id="{D3A172EC-2417-8A46-1465-1BF02AC0D454}"/>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AC832B4-53CF-D69A-5F41-987724BFF99C}"/>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9E54A6E-4577-9370-7C46-47DF2CEEBFDF}"/>
                  </a:ext>
                </a:extLst>
              </p:cNvPr>
              <p:cNvSpPr txBox="1"/>
              <p:nvPr/>
            </p:nvSpPr>
            <p:spPr>
              <a:xfrm>
                <a:off x="2852361" y="2123850"/>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5774C43-E2A8-7887-3AF5-8ACCDA22B925}"/>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grpSp>
        <p:sp>
          <p:nvSpPr>
            <p:cNvPr id="33" name="Oval 32">
              <a:extLst>
                <a:ext uri="{FF2B5EF4-FFF2-40B4-BE49-F238E27FC236}">
                  <a16:creationId xmlns:a16="http://schemas.microsoft.com/office/drawing/2014/main" id="{178E349C-B1B4-4774-DCF7-65EA72BA112F}"/>
                </a:ext>
              </a:extLst>
            </p:cNvPr>
            <p:cNvSpPr/>
            <p:nvPr/>
          </p:nvSpPr>
          <p:spPr>
            <a:xfrm>
              <a:off x="3074959" y="3567581"/>
              <a:ext cx="144000" cy="144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TextBox 33">
              <a:extLst>
                <a:ext uri="{FF2B5EF4-FFF2-40B4-BE49-F238E27FC236}">
                  <a16:creationId xmlns:a16="http://schemas.microsoft.com/office/drawing/2014/main" id="{751951AF-2CE6-ED83-735E-ADC5DB210CF4}"/>
                </a:ext>
              </a:extLst>
            </p:cNvPr>
            <p:cNvSpPr txBox="1"/>
            <p:nvPr/>
          </p:nvSpPr>
          <p:spPr>
            <a:xfrm>
              <a:off x="3115995" y="3271383"/>
              <a:ext cx="300082" cy="369332"/>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pic>
        <p:nvPicPr>
          <p:cNvPr id="45" name="Picture 44">
            <a:extLst>
              <a:ext uri="{FF2B5EF4-FFF2-40B4-BE49-F238E27FC236}">
                <a16:creationId xmlns:a16="http://schemas.microsoft.com/office/drawing/2014/main" id="{8771D00E-572D-AC7D-0FFB-14B72738177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06" r="30664"/>
          <a:stretch/>
        </p:blipFill>
        <p:spPr>
          <a:xfrm>
            <a:off x="6367673" y="4010910"/>
            <a:ext cx="1994684" cy="2600702"/>
          </a:xfrm>
          <a:prstGeom prst="rect">
            <a:avLst/>
          </a:prstGeom>
        </p:spPr>
      </p:pic>
      <p:pic>
        <p:nvPicPr>
          <p:cNvPr id="46" name="Picture 45">
            <a:extLst>
              <a:ext uri="{FF2B5EF4-FFF2-40B4-BE49-F238E27FC236}">
                <a16:creationId xmlns:a16="http://schemas.microsoft.com/office/drawing/2014/main" id="{481A92F5-997F-307A-09FD-6532CD4A14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840" r="31253"/>
          <a:stretch/>
        </p:blipFill>
        <p:spPr>
          <a:xfrm>
            <a:off x="6469804" y="1173746"/>
            <a:ext cx="1790421" cy="2600700"/>
          </a:xfrm>
          <a:prstGeom prst="rect">
            <a:avLst/>
          </a:prstGeom>
        </p:spPr>
      </p:pic>
      <p:cxnSp>
        <p:nvCxnSpPr>
          <p:cNvPr id="50" name="Straight Arrow Connector 49">
            <a:extLst>
              <a:ext uri="{FF2B5EF4-FFF2-40B4-BE49-F238E27FC236}">
                <a16:creationId xmlns:a16="http://schemas.microsoft.com/office/drawing/2014/main" id="{CDC0F7B9-69B8-DB75-E0C2-D35E7CD74A0E}"/>
              </a:ext>
            </a:extLst>
          </p:cNvPr>
          <p:cNvCxnSpPr>
            <a:cxnSpLocks/>
          </p:cNvCxnSpPr>
          <p:nvPr/>
        </p:nvCxnSpPr>
        <p:spPr>
          <a:xfrm flipV="1">
            <a:off x="14639730" y="2694774"/>
            <a:ext cx="720000" cy="1"/>
          </a:xfrm>
          <a:prstGeom prst="straightConnector1">
            <a:avLst/>
          </a:prstGeom>
          <a:ln w="38100">
            <a:solidFill>
              <a:srgbClr val="262626"/>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1821226-FDA2-C1EF-DCFB-8AA68D7C988C}"/>
              </a:ext>
            </a:extLst>
          </p:cNvPr>
          <p:cNvGrpSpPr/>
          <p:nvPr/>
        </p:nvGrpSpPr>
        <p:grpSpPr>
          <a:xfrm>
            <a:off x="5662211" y="5524940"/>
            <a:ext cx="949716" cy="1082032"/>
            <a:chOff x="2848567" y="2107168"/>
            <a:chExt cx="824958" cy="939893"/>
          </a:xfrm>
        </p:grpSpPr>
        <p:cxnSp>
          <p:nvCxnSpPr>
            <p:cNvPr id="52" name="Straight Arrow Connector 51">
              <a:extLst>
                <a:ext uri="{FF2B5EF4-FFF2-40B4-BE49-F238E27FC236}">
                  <a16:creationId xmlns:a16="http://schemas.microsoft.com/office/drawing/2014/main" id="{2BAC7254-EAB4-C4F5-FBB8-F4EA83E8C6FC}"/>
                </a:ext>
              </a:extLst>
            </p:cNvPr>
            <p:cNvCxnSpPr>
              <a:cxnSpLocks/>
            </p:cNvCxnSpPr>
            <p:nvPr/>
          </p:nvCxnSpPr>
          <p:spPr>
            <a:xfrm flipV="1">
              <a:off x="2974106" y="2751474"/>
              <a:ext cx="492241" cy="925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F9E70F6-8B4F-C4A9-FA9E-44A1B9E7D902}"/>
                </a:ext>
              </a:extLst>
            </p:cNvPr>
            <p:cNvCxnSpPr>
              <a:cxnSpLocks/>
            </p:cNvCxnSpPr>
            <p:nvPr/>
          </p:nvCxnSpPr>
          <p:spPr>
            <a:xfrm>
              <a:off x="2966117" y="2837482"/>
              <a:ext cx="328470" cy="657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5E1912F-9F43-84F0-6390-69664A139A22}"/>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28E346B-7AC6-2B1D-465E-73F4B92ABC90}"/>
                </a:ext>
              </a:extLst>
            </p:cNvPr>
            <p:cNvSpPr txBox="1"/>
            <p:nvPr/>
          </p:nvSpPr>
          <p:spPr>
            <a:xfrm>
              <a:off x="2848567" y="2107168"/>
              <a:ext cx="235500" cy="320815"/>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FA03AE31-6537-6D6A-07BF-11B46C0269B0}"/>
                </a:ext>
              </a:extLst>
            </p:cNvPr>
            <p:cNvSpPr txBox="1"/>
            <p:nvPr/>
          </p:nvSpPr>
          <p:spPr>
            <a:xfrm>
              <a:off x="3412863" y="2577947"/>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716C573-A45A-050B-B4D3-1DB8B4BEF7C9}"/>
                </a:ext>
              </a:extLst>
            </p:cNvPr>
            <p:cNvSpPr txBox="1"/>
            <p:nvPr/>
          </p:nvSpPr>
          <p:spPr>
            <a:xfrm>
              <a:off x="3238549" y="2726246"/>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sp>
        <p:nvSpPr>
          <p:cNvPr id="60" name="TextBox 59">
            <a:extLst>
              <a:ext uri="{FF2B5EF4-FFF2-40B4-BE49-F238E27FC236}">
                <a16:creationId xmlns:a16="http://schemas.microsoft.com/office/drawing/2014/main" id="{1C41CE94-CE89-40CC-132F-FC6A437BA531}"/>
              </a:ext>
            </a:extLst>
          </p:cNvPr>
          <p:cNvSpPr txBox="1"/>
          <p:nvPr/>
        </p:nvSpPr>
        <p:spPr>
          <a:xfrm>
            <a:off x="2203525" y="2163984"/>
            <a:ext cx="1056700" cy="646331"/>
          </a:xfrm>
          <a:prstGeom prst="rect">
            <a:avLst/>
          </a:prstGeom>
          <a:noFill/>
        </p:spPr>
        <p:txBody>
          <a:bodyPr wrap="none" rtlCol="0">
            <a:spAutoFit/>
          </a:bodyPr>
          <a:lstStyle/>
          <a:p>
            <a:pPr algn="ctr"/>
            <a:r>
              <a:rPr lang="en-US" sz="1800" dirty="0">
                <a:latin typeface="Arial" panose="020B0604020202020204" pitchFamily="34" charset="0"/>
                <a:cs typeface="Arial" panose="020B0604020202020204" pitchFamily="34" charset="0"/>
              </a:rPr>
              <a:t>Flow</a:t>
            </a:r>
          </a:p>
          <a:p>
            <a:pPr algn="ctr"/>
            <a:r>
              <a:rPr lang="en-US" sz="1800" dirty="0">
                <a:latin typeface="Arial" panose="020B0604020202020204" pitchFamily="34" charset="0"/>
                <a:cs typeface="Arial" panose="020B0604020202020204" pitchFamily="34" charset="0"/>
              </a:rPr>
              <a:t>direction</a:t>
            </a:r>
            <a:endParaRPr lang="en-NL" sz="1800" dirty="0">
              <a:latin typeface="Arial" panose="020B0604020202020204" pitchFamily="34" charset="0"/>
              <a:cs typeface="Arial" panose="020B0604020202020204" pitchFamily="34" charset="0"/>
            </a:endParaRPr>
          </a:p>
        </p:txBody>
      </p:sp>
      <p:sp>
        <p:nvSpPr>
          <p:cNvPr id="61" name="Arrow: Right 60">
            <a:extLst>
              <a:ext uri="{FF2B5EF4-FFF2-40B4-BE49-F238E27FC236}">
                <a16:creationId xmlns:a16="http://schemas.microsoft.com/office/drawing/2014/main" id="{BCC85BE6-46A0-9663-03FB-A850A13BB4C3}"/>
              </a:ext>
            </a:extLst>
          </p:cNvPr>
          <p:cNvSpPr/>
          <p:nvPr/>
        </p:nvSpPr>
        <p:spPr>
          <a:xfrm>
            <a:off x="3077201" y="2299455"/>
            <a:ext cx="443689" cy="225468"/>
          </a:xfrm>
          <a:prstGeom prst="rightArrow">
            <a:avLst>
              <a:gd name="adj1" fmla="val 50000"/>
              <a:gd name="adj2" fmla="val 663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2" name="Arrow: Right 61">
            <a:extLst>
              <a:ext uri="{FF2B5EF4-FFF2-40B4-BE49-F238E27FC236}">
                <a16:creationId xmlns:a16="http://schemas.microsoft.com/office/drawing/2014/main" id="{7B30CEAC-19F9-0E17-C267-CB4399EBD24E}"/>
              </a:ext>
            </a:extLst>
          </p:cNvPr>
          <p:cNvSpPr/>
          <p:nvPr/>
        </p:nvSpPr>
        <p:spPr>
          <a:xfrm rot="16200000">
            <a:off x="7246227" y="3093558"/>
            <a:ext cx="443689" cy="225468"/>
          </a:xfrm>
          <a:prstGeom prst="rightArrow">
            <a:avLst>
              <a:gd name="adj1" fmla="val 50000"/>
              <a:gd name="adj2" fmla="val 663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9" name="Group 8">
            <a:extLst>
              <a:ext uri="{FF2B5EF4-FFF2-40B4-BE49-F238E27FC236}">
                <a16:creationId xmlns:a16="http://schemas.microsoft.com/office/drawing/2014/main" id="{9024C02F-65F5-D6FB-D7E7-CCC6775F397F}"/>
              </a:ext>
            </a:extLst>
          </p:cNvPr>
          <p:cNvGrpSpPr/>
          <p:nvPr/>
        </p:nvGrpSpPr>
        <p:grpSpPr>
          <a:xfrm>
            <a:off x="3095880" y="3543553"/>
            <a:ext cx="2470548" cy="749401"/>
            <a:chOff x="3019680" y="5993499"/>
            <a:chExt cx="2470548" cy="749401"/>
          </a:xfrm>
        </p:grpSpPr>
        <p:pic>
          <p:nvPicPr>
            <p:cNvPr id="14" name="Picture 13">
              <a:extLst>
                <a:ext uri="{FF2B5EF4-FFF2-40B4-BE49-F238E27FC236}">
                  <a16:creationId xmlns:a16="http://schemas.microsoft.com/office/drawing/2014/main" id="{F793923A-3BCF-C005-517C-0CBFF832A56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318" t="80642" r="16936" b="5361"/>
            <a:stretch/>
          </p:blipFill>
          <p:spPr>
            <a:xfrm>
              <a:off x="3094058" y="5993499"/>
              <a:ext cx="2229816" cy="485178"/>
            </a:xfrm>
            <a:prstGeom prst="rect">
              <a:avLst/>
            </a:prstGeom>
          </p:spPr>
        </p:pic>
        <p:sp>
          <p:nvSpPr>
            <p:cNvPr id="4" name="TextBox 3">
              <a:extLst>
                <a:ext uri="{FF2B5EF4-FFF2-40B4-BE49-F238E27FC236}">
                  <a16:creationId xmlns:a16="http://schemas.microsoft.com/office/drawing/2014/main" id="{47B3C715-5F8D-991D-6D5E-06FE0F8A1CF6}"/>
                </a:ext>
              </a:extLst>
            </p:cNvPr>
            <p:cNvSpPr txBox="1"/>
            <p:nvPr/>
          </p:nvSpPr>
          <p:spPr>
            <a:xfrm>
              <a:off x="3019680" y="6248707"/>
              <a:ext cx="2470548"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0     20    40    60    80    100 </a:t>
              </a:r>
              <a:endParaRPr lang="en-NL"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371A5CA-049C-B5C9-3F79-0FEE3C377BDF}"/>
                </a:ext>
              </a:extLst>
            </p:cNvPr>
            <p:cNvSpPr txBox="1"/>
            <p:nvPr/>
          </p:nvSpPr>
          <p:spPr>
            <a:xfrm>
              <a:off x="3150069" y="6435123"/>
              <a:ext cx="2042547"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Concentration [mol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endParaRPr lang="en-NL" sz="1400" dirty="0">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4CC5CAD5-3263-42DB-DE8C-0C17CE27E06B}"/>
              </a:ext>
            </a:extLst>
          </p:cNvPr>
          <p:cNvGrpSpPr/>
          <p:nvPr/>
        </p:nvGrpSpPr>
        <p:grpSpPr>
          <a:xfrm>
            <a:off x="6200788" y="3543553"/>
            <a:ext cx="2420856" cy="749401"/>
            <a:chOff x="2987930" y="5993499"/>
            <a:chExt cx="2420856" cy="749401"/>
          </a:xfrm>
        </p:grpSpPr>
        <p:pic>
          <p:nvPicPr>
            <p:cNvPr id="11" name="Picture 10">
              <a:extLst>
                <a:ext uri="{FF2B5EF4-FFF2-40B4-BE49-F238E27FC236}">
                  <a16:creationId xmlns:a16="http://schemas.microsoft.com/office/drawing/2014/main" id="{57D3A88A-A13D-B59B-A1F1-3BD37E04668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318" t="80642" r="16936" b="5361"/>
            <a:stretch/>
          </p:blipFill>
          <p:spPr>
            <a:xfrm>
              <a:off x="3094058" y="5993499"/>
              <a:ext cx="2229816" cy="485178"/>
            </a:xfrm>
            <a:prstGeom prst="rect">
              <a:avLst/>
            </a:prstGeom>
          </p:spPr>
        </p:pic>
        <p:sp>
          <p:nvSpPr>
            <p:cNvPr id="12" name="TextBox 11">
              <a:extLst>
                <a:ext uri="{FF2B5EF4-FFF2-40B4-BE49-F238E27FC236}">
                  <a16:creationId xmlns:a16="http://schemas.microsoft.com/office/drawing/2014/main" id="{6CA4FA14-FB93-21B0-2454-C4FA9C200BA3}"/>
                </a:ext>
              </a:extLst>
            </p:cNvPr>
            <p:cNvSpPr txBox="1"/>
            <p:nvPr/>
          </p:nvSpPr>
          <p:spPr>
            <a:xfrm>
              <a:off x="2987930" y="6248707"/>
              <a:ext cx="2420856"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0      5     10     15     20    25</a:t>
              </a:r>
              <a:endParaRPr lang="en-NL" sz="1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17380A1-DD9A-4F6D-2B1C-04AC8627896B}"/>
                </a:ext>
              </a:extLst>
            </p:cNvPr>
            <p:cNvSpPr txBox="1"/>
            <p:nvPr/>
          </p:nvSpPr>
          <p:spPr>
            <a:xfrm>
              <a:off x="3466662" y="6435123"/>
              <a:ext cx="1409360"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Pressure [MPa]</a:t>
              </a:r>
              <a:endParaRPr lang="en-NL" sz="1400" dirty="0">
                <a:latin typeface="Arial" panose="020B0604020202020204" pitchFamily="34" charset="0"/>
                <a:cs typeface="Arial" panose="020B0604020202020204" pitchFamily="34" charset="0"/>
              </a:endParaRPr>
            </a:p>
          </p:txBody>
        </p:sp>
      </p:grpSp>
      <p:sp>
        <p:nvSpPr>
          <p:cNvPr id="40" name="Footer Placeholder 3">
            <a:extLst>
              <a:ext uri="{FF2B5EF4-FFF2-40B4-BE49-F238E27FC236}">
                <a16:creationId xmlns:a16="http://schemas.microsoft.com/office/drawing/2014/main" id="{7037BAB5-228B-E8F5-082F-3C730F3BA8CF}"/>
              </a:ext>
            </a:extLst>
          </p:cNvPr>
          <p:cNvSpPr>
            <a:spLocks noGrp="1"/>
          </p:cNvSpPr>
          <p:nvPr>
            <p:ph type="ftr" sz="quarter" idx="10"/>
          </p:nvPr>
        </p:nvSpPr>
        <p:spPr>
          <a:xfrm>
            <a:off x="1347954" y="6335189"/>
            <a:ext cx="9486491" cy="447731"/>
          </a:xfrm>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grpSp>
        <p:nvGrpSpPr>
          <p:cNvPr id="41" name="Group 40">
            <a:extLst>
              <a:ext uri="{FF2B5EF4-FFF2-40B4-BE49-F238E27FC236}">
                <a16:creationId xmlns:a16="http://schemas.microsoft.com/office/drawing/2014/main" id="{38A6A59C-3B26-2C83-81C4-3830169745C0}"/>
              </a:ext>
            </a:extLst>
          </p:cNvPr>
          <p:cNvGrpSpPr/>
          <p:nvPr/>
        </p:nvGrpSpPr>
        <p:grpSpPr>
          <a:xfrm>
            <a:off x="9256005" y="3543553"/>
            <a:ext cx="2473754" cy="749401"/>
            <a:chOff x="2987930" y="5993499"/>
            <a:chExt cx="2473754" cy="749401"/>
          </a:xfrm>
        </p:grpSpPr>
        <p:pic>
          <p:nvPicPr>
            <p:cNvPr id="42" name="Picture 41">
              <a:extLst>
                <a:ext uri="{FF2B5EF4-FFF2-40B4-BE49-F238E27FC236}">
                  <a16:creationId xmlns:a16="http://schemas.microsoft.com/office/drawing/2014/main" id="{DC944591-100F-86FF-796D-F33E70D954C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318" t="80642" r="16936" b="5361"/>
            <a:stretch/>
          </p:blipFill>
          <p:spPr>
            <a:xfrm>
              <a:off x="3094058" y="5993499"/>
              <a:ext cx="2229816" cy="485178"/>
            </a:xfrm>
            <a:prstGeom prst="rect">
              <a:avLst/>
            </a:prstGeom>
          </p:spPr>
        </p:pic>
        <p:sp>
          <p:nvSpPr>
            <p:cNvPr id="47" name="TextBox 46">
              <a:extLst>
                <a:ext uri="{FF2B5EF4-FFF2-40B4-BE49-F238E27FC236}">
                  <a16:creationId xmlns:a16="http://schemas.microsoft.com/office/drawing/2014/main" id="{FEA6ABA3-169E-3BBF-DFC0-6C05FED9D364}"/>
                </a:ext>
              </a:extLst>
            </p:cNvPr>
            <p:cNvSpPr txBox="1"/>
            <p:nvPr/>
          </p:nvSpPr>
          <p:spPr>
            <a:xfrm>
              <a:off x="2987930" y="6248707"/>
              <a:ext cx="2473754"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10</a:t>
              </a:r>
              <a:r>
                <a:rPr lang="en-US" sz="1400" baseline="300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10</a:t>
              </a:r>
              <a:r>
                <a:rPr lang="en-US" sz="1400" baseline="30000" dirty="0">
                  <a:latin typeface="Arial" panose="020B0604020202020204" pitchFamily="34" charset="0"/>
                  <a:cs typeface="Arial" panose="020B0604020202020204" pitchFamily="34" charset="0"/>
                </a:rPr>
                <a:t>5</a:t>
              </a:r>
              <a:endParaRPr lang="en-NL" sz="14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9E96F137-C644-47A9-53EA-AFF82AB3F33A}"/>
                </a:ext>
              </a:extLst>
            </p:cNvPr>
            <p:cNvSpPr txBox="1"/>
            <p:nvPr/>
          </p:nvSpPr>
          <p:spPr>
            <a:xfrm>
              <a:off x="3498050" y="6435123"/>
              <a:ext cx="1346587"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Current [A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endParaRPr lang="en-NL" sz="1400" dirty="0">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2CA74286-C0FB-CE68-FD8A-6253A8E3DF2C}"/>
              </a:ext>
            </a:extLst>
          </p:cNvPr>
          <p:cNvSpPr txBox="1"/>
          <p:nvPr/>
        </p:nvSpPr>
        <p:spPr>
          <a:xfrm>
            <a:off x="3805215" y="1185189"/>
            <a:ext cx="9300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 – 1 mm</a:t>
            </a:r>
            <a:endParaRPr lang="en-NL"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CBDB2EF-C8E0-C691-BEAC-9695607193F2}"/>
              </a:ext>
            </a:extLst>
          </p:cNvPr>
          <p:cNvSpPr txBox="1"/>
          <p:nvPr/>
        </p:nvSpPr>
        <p:spPr>
          <a:xfrm>
            <a:off x="328949" y="3499620"/>
            <a:ext cx="119295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1.5 cm s</a:t>
            </a:r>
            <a:r>
              <a:rPr lang="en-US" sz="1800" baseline="30000" dirty="0">
                <a:latin typeface="Arial" panose="020B0604020202020204" pitchFamily="34" charset="0"/>
                <a:cs typeface="Arial" panose="020B0604020202020204" pitchFamily="34" charset="0"/>
              </a:rPr>
              <a:t>-1</a:t>
            </a:r>
            <a:endParaRPr lang="en-NL" sz="1800" dirty="0">
              <a:latin typeface="Arial" panose="020B0604020202020204" pitchFamily="34" charset="0"/>
              <a:cs typeface="Arial" panose="020B0604020202020204" pitchFamily="34" charset="0"/>
            </a:endParaRPr>
          </a:p>
        </p:txBody>
      </p:sp>
      <p:sp>
        <p:nvSpPr>
          <p:cNvPr id="70" name="Arrow: Right 69">
            <a:extLst>
              <a:ext uri="{FF2B5EF4-FFF2-40B4-BE49-F238E27FC236}">
                <a16:creationId xmlns:a16="http://schemas.microsoft.com/office/drawing/2014/main" id="{9C6D73F6-E106-A7CE-8F7A-096F599E46B1}"/>
              </a:ext>
            </a:extLst>
          </p:cNvPr>
          <p:cNvSpPr/>
          <p:nvPr/>
        </p:nvSpPr>
        <p:spPr>
          <a:xfrm rot="16200000">
            <a:off x="9419772" y="3093503"/>
            <a:ext cx="443689" cy="225468"/>
          </a:xfrm>
          <a:prstGeom prst="rightArrow">
            <a:avLst>
              <a:gd name="adj1" fmla="val 50000"/>
              <a:gd name="adj2" fmla="val 663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71" name="Group 70">
            <a:extLst>
              <a:ext uri="{FF2B5EF4-FFF2-40B4-BE49-F238E27FC236}">
                <a16:creationId xmlns:a16="http://schemas.microsoft.com/office/drawing/2014/main" id="{27355B0C-939F-6BFB-0464-7CC63EE7DBE9}"/>
              </a:ext>
            </a:extLst>
          </p:cNvPr>
          <p:cNvGrpSpPr/>
          <p:nvPr/>
        </p:nvGrpSpPr>
        <p:grpSpPr>
          <a:xfrm>
            <a:off x="8825453" y="5529076"/>
            <a:ext cx="861104" cy="989902"/>
            <a:chOff x="3005596" y="2816431"/>
            <a:chExt cx="861104" cy="989902"/>
          </a:xfrm>
        </p:grpSpPr>
        <p:grpSp>
          <p:nvGrpSpPr>
            <p:cNvPr id="72" name="Group 71">
              <a:extLst>
                <a:ext uri="{FF2B5EF4-FFF2-40B4-BE49-F238E27FC236}">
                  <a16:creationId xmlns:a16="http://schemas.microsoft.com/office/drawing/2014/main" id="{CB951CA0-95CD-6F55-129D-7A225B7BA693}"/>
                </a:ext>
              </a:extLst>
            </p:cNvPr>
            <p:cNvGrpSpPr/>
            <p:nvPr/>
          </p:nvGrpSpPr>
          <p:grpSpPr>
            <a:xfrm>
              <a:off x="3005596" y="2816431"/>
              <a:ext cx="861104" cy="989902"/>
              <a:chOff x="2852361" y="2123850"/>
              <a:chExt cx="747986" cy="859866"/>
            </a:xfrm>
          </p:grpSpPr>
          <p:cxnSp>
            <p:nvCxnSpPr>
              <p:cNvPr id="75" name="Straight Arrow Connector 74">
                <a:extLst>
                  <a:ext uri="{FF2B5EF4-FFF2-40B4-BE49-F238E27FC236}">
                    <a16:creationId xmlns:a16="http://schemas.microsoft.com/office/drawing/2014/main" id="{7A6F3CD3-3499-976F-E5D2-A2281E6F0DAF}"/>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4B4716F-DA35-1BEA-3602-55F0E851FFD1}"/>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B9435AC6-C6F3-98E0-E774-D586DD48F0B9}"/>
                  </a:ext>
                </a:extLst>
              </p:cNvPr>
              <p:cNvSpPr txBox="1"/>
              <p:nvPr/>
            </p:nvSpPr>
            <p:spPr>
              <a:xfrm>
                <a:off x="2852361" y="2123850"/>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24E73BCA-4A47-7A30-F969-D0A8F25E81CE}"/>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sp>
          <p:nvSpPr>
            <p:cNvPr id="73" name="Oval 72">
              <a:extLst>
                <a:ext uri="{FF2B5EF4-FFF2-40B4-BE49-F238E27FC236}">
                  <a16:creationId xmlns:a16="http://schemas.microsoft.com/office/drawing/2014/main" id="{5158CDEA-BB90-D46F-2C9E-C70FD74002EC}"/>
                </a:ext>
              </a:extLst>
            </p:cNvPr>
            <p:cNvSpPr/>
            <p:nvPr/>
          </p:nvSpPr>
          <p:spPr>
            <a:xfrm>
              <a:off x="3074959" y="3567581"/>
              <a:ext cx="144000" cy="144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4" name="TextBox 73">
              <a:extLst>
                <a:ext uri="{FF2B5EF4-FFF2-40B4-BE49-F238E27FC236}">
                  <a16:creationId xmlns:a16="http://schemas.microsoft.com/office/drawing/2014/main" id="{4FCBB5E7-092B-F4D1-1F28-08423A4E244B}"/>
                </a:ext>
              </a:extLst>
            </p:cNvPr>
            <p:cNvSpPr txBox="1"/>
            <p:nvPr/>
          </p:nvSpPr>
          <p:spPr>
            <a:xfrm>
              <a:off x="3115995" y="3271383"/>
              <a:ext cx="300082" cy="369332"/>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sp>
        <p:nvSpPr>
          <p:cNvPr id="79" name="TextBox 78">
            <a:extLst>
              <a:ext uri="{FF2B5EF4-FFF2-40B4-BE49-F238E27FC236}">
                <a16:creationId xmlns:a16="http://schemas.microsoft.com/office/drawing/2014/main" id="{8AFE91E7-9700-528F-216F-F25FD4ACF678}"/>
              </a:ext>
            </a:extLst>
          </p:cNvPr>
          <p:cNvSpPr txBox="1"/>
          <p:nvPr/>
        </p:nvSpPr>
        <p:spPr>
          <a:xfrm>
            <a:off x="10986574" y="3314447"/>
            <a:ext cx="143556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Membrane</a:t>
            </a:r>
            <a:endParaRPr lang="en-NL" sz="1400" dirty="0">
              <a:latin typeface="Arial" panose="020B0604020202020204" pitchFamily="34" charset="0"/>
              <a:cs typeface="Arial" panose="020B0604020202020204" pitchFamily="34" charset="0"/>
            </a:endParaRPr>
          </a:p>
        </p:txBody>
      </p:sp>
      <p:cxnSp>
        <p:nvCxnSpPr>
          <p:cNvPr id="80" name="Straight Arrow Connector 79">
            <a:extLst>
              <a:ext uri="{FF2B5EF4-FFF2-40B4-BE49-F238E27FC236}">
                <a16:creationId xmlns:a16="http://schemas.microsoft.com/office/drawing/2014/main" id="{4DE3DB4E-071E-9E57-280C-2737B37F27AF}"/>
              </a:ext>
            </a:extLst>
          </p:cNvPr>
          <p:cNvCxnSpPr>
            <a:cxnSpLocks/>
          </p:cNvCxnSpPr>
          <p:nvPr/>
        </p:nvCxnSpPr>
        <p:spPr>
          <a:xfrm>
            <a:off x="11500649" y="3354548"/>
            <a:ext cx="422985" cy="0"/>
          </a:xfrm>
          <a:prstGeom prst="straightConnector1">
            <a:avLst/>
          </a:prstGeom>
          <a:ln w="28575">
            <a:solidFill>
              <a:srgbClr val="262626"/>
            </a:solidFill>
            <a:tailEnd type="triangle"/>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A5BDBA74-33AF-30CD-8C01-9078A331379A}"/>
              </a:ext>
            </a:extLst>
          </p:cNvPr>
          <p:cNvGrpSpPr/>
          <p:nvPr/>
        </p:nvGrpSpPr>
        <p:grpSpPr>
          <a:xfrm>
            <a:off x="1571388" y="3441757"/>
            <a:ext cx="1129409" cy="534764"/>
            <a:chOff x="2935702" y="5440148"/>
            <a:chExt cx="1350379" cy="639391"/>
          </a:xfrm>
        </p:grpSpPr>
        <p:grpSp>
          <p:nvGrpSpPr>
            <p:cNvPr id="92" name="Group 91">
              <a:extLst>
                <a:ext uri="{FF2B5EF4-FFF2-40B4-BE49-F238E27FC236}">
                  <a16:creationId xmlns:a16="http://schemas.microsoft.com/office/drawing/2014/main" id="{82BACBBD-A77B-418D-18CE-8C7F7E473065}"/>
                </a:ext>
              </a:extLst>
            </p:cNvPr>
            <p:cNvGrpSpPr/>
            <p:nvPr/>
          </p:nvGrpSpPr>
          <p:grpSpPr>
            <a:xfrm>
              <a:off x="2935702" y="5440148"/>
              <a:ext cx="1350379" cy="639391"/>
              <a:chOff x="5589120" y="846395"/>
              <a:chExt cx="1541869" cy="730060"/>
            </a:xfrm>
          </p:grpSpPr>
          <p:sp>
            <p:nvSpPr>
              <p:cNvPr id="95" name="Oval 94">
                <a:extLst>
                  <a:ext uri="{FF2B5EF4-FFF2-40B4-BE49-F238E27FC236}">
                    <a16:creationId xmlns:a16="http://schemas.microsoft.com/office/drawing/2014/main" id="{DA01091B-D378-B195-D1AD-8B8B1035BA26}"/>
                  </a:ext>
                </a:extLst>
              </p:cNvPr>
              <p:cNvSpPr/>
              <p:nvPr/>
            </p:nvSpPr>
            <p:spPr>
              <a:xfrm>
                <a:off x="5589120" y="846395"/>
                <a:ext cx="730059" cy="7300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96" name="Oval 95">
                <a:extLst>
                  <a:ext uri="{FF2B5EF4-FFF2-40B4-BE49-F238E27FC236}">
                    <a16:creationId xmlns:a16="http://schemas.microsoft.com/office/drawing/2014/main" id="{EB8E31C3-C053-0C6F-E9C7-C755ED7EB109}"/>
                  </a:ext>
                </a:extLst>
              </p:cNvPr>
              <p:cNvSpPr/>
              <p:nvPr/>
            </p:nvSpPr>
            <p:spPr>
              <a:xfrm>
                <a:off x="6400929" y="846395"/>
                <a:ext cx="730060" cy="730060"/>
              </a:xfrm>
              <a:prstGeom prst="ellipse">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grpSp>
        <p:pic>
          <p:nvPicPr>
            <p:cNvPr id="93" name="Graphic 92">
              <a:extLst>
                <a:ext uri="{FF2B5EF4-FFF2-40B4-BE49-F238E27FC236}">
                  <a16:creationId xmlns:a16="http://schemas.microsoft.com/office/drawing/2014/main" id="{6AD29A28-5C0E-AE60-B672-198B3B3AD12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6372" y="5550872"/>
              <a:ext cx="618046" cy="417941"/>
            </a:xfrm>
            <a:prstGeom prst="rect">
              <a:avLst/>
            </a:prstGeom>
          </p:spPr>
        </p:pic>
        <p:pic>
          <p:nvPicPr>
            <p:cNvPr id="94" name="Graphic 93">
              <a:extLst>
                <a:ext uri="{FF2B5EF4-FFF2-40B4-BE49-F238E27FC236}">
                  <a16:creationId xmlns:a16="http://schemas.microsoft.com/office/drawing/2014/main" id="{BE07B778-5B64-DCD5-1DF7-4B0638E4E9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55718" y="5551469"/>
              <a:ext cx="617541" cy="417600"/>
            </a:xfrm>
            <a:prstGeom prst="rect">
              <a:avLst/>
            </a:prstGeom>
          </p:spPr>
        </p:pic>
      </p:grpSp>
    </p:spTree>
    <p:extLst>
      <p:ext uri="{BB962C8B-B14F-4D97-AF65-F5344CB8AC3E}">
        <p14:creationId xmlns:p14="http://schemas.microsoft.com/office/powerpoint/2010/main" val="416705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30EE-FD6F-4C01-A533-FD515025FB46}"/>
              </a:ext>
            </a:extLst>
          </p:cNvPr>
          <p:cNvSpPr>
            <a:spLocks noGrp="1"/>
          </p:cNvSpPr>
          <p:nvPr>
            <p:ph type="title"/>
          </p:nvPr>
        </p:nvSpPr>
        <p:spPr/>
        <p:txBody>
          <a:bodyPr/>
          <a:lstStyle/>
          <a:p>
            <a:r>
              <a:rPr lang="en-US" dirty="0"/>
              <a:t>Bottom-up design of porous electrodes</a:t>
            </a:r>
            <a:endParaRPr lang="en-NL" dirty="0"/>
          </a:p>
        </p:txBody>
      </p:sp>
      <p:sp>
        <p:nvSpPr>
          <p:cNvPr id="3" name="Slide Number Placeholder 2">
            <a:extLst>
              <a:ext uri="{FF2B5EF4-FFF2-40B4-BE49-F238E27FC236}">
                <a16:creationId xmlns:a16="http://schemas.microsoft.com/office/drawing/2014/main" id="{D760AD24-551E-408F-8DDA-CE8B67495B8B}"/>
              </a:ext>
            </a:extLst>
          </p:cNvPr>
          <p:cNvSpPr>
            <a:spLocks noGrp="1"/>
          </p:cNvSpPr>
          <p:nvPr>
            <p:ph type="sldNum" sz="quarter" idx="4"/>
          </p:nvPr>
        </p:nvSpPr>
        <p:spPr/>
        <p:txBody>
          <a:bodyPr/>
          <a:lstStyle/>
          <a:p>
            <a:fld id="{B7CEC10D-CD46-426F-915E-6C78530279CB}" type="slidenum">
              <a:rPr lang="en-US" smtClean="0"/>
              <a:pPr/>
              <a:t>13</a:t>
            </a:fld>
            <a:endParaRPr lang="en-US" dirty="0"/>
          </a:p>
        </p:txBody>
      </p:sp>
      <p:pic>
        <p:nvPicPr>
          <p:cNvPr id="6" name="Picture 5" descr="A close up of a logo&#10;&#10;Description automatically generated">
            <a:extLst>
              <a:ext uri="{FF2B5EF4-FFF2-40B4-BE49-F238E27FC236}">
                <a16:creationId xmlns:a16="http://schemas.microsoft.com/office/drawing/2014/main" id="{4979A424-C7C7-4012-A53B-385C18506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5" y="2816317"/>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365B441B-7792-4FC5-A08E-247A5E9FE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785" y="2982253"/>
            <a:ext cx="1316322" cy="1316322"/>
          </a:xfrm>
          <a:prstGeom prst="rect">
            <a:avLst/>
          </a:prstGeom>
        </p:spPr>
      </p:pic>
      <p:pic>
        <p:nvPicPr>
          <p:cNvPr id="8" name="Picture 7" descr="A close up of a logo&#10;&#10;Description automatically generated">
            <a:extLst>
              <a:ext uri="{FF2B5EF4-FFF2-40B4-BE49-F238E27FC236}">
                <a16:creationId xmlns:a16="http://schemas.microsoft.com/office/drawing/2014/main" id="{4F98B150-695E-438C-ABE5-AD40F8E67ACF}"/>
              </a:ext>
            </a:extLst>
          </p:cNvPr>
          <p:cNvPicPr>
            <a:picLocks noChangeAspect="1"/>
          </p:cNvPicPr>
          <p:nvPr/>
        </p:nvPicPr>
        <p:blipFill>
          <a:blip r:embed="rId5" cstate="print">
            <a:alphaModFix amt="10000"/>
            <a:extLst>
              <a:ext uri="{28A0092B-C50C-407E-A947-70E740481C1C}">
                <a14:useLocalDpi xmlns:a14="http://schemas.microsoft.com/office/drawing/2010/main" val="0"/>
              </a:ext>
            </a:extLst>
          </a:blip>
          <a:stretch>
            <a:fillRect/>
          </a:stretch>
        </p:blipFill>
        <p:spPr>
          <a:xfrm>
            <a:off x="7616865" y="2775260"/>
            <a:ext cx="1577902" cy="1577902"/>
          </a:xfrm>
          <a:prstGeom prst="rect">
            <a:avLst/>
          </a:prstGeom>
        </p:spPr>
      </p:pic>
      <p:pic>
        <p:nvPicPr>
          <p:cNvPr id="12" name="Picture 2" descr="Dna Helix Svg Png Icon Free Download (#493802) - OnlineWebFonts.COM">
            <a:extLst>
              <a:ext uri="{FF2B5EF4-FFF2-40B4-BE49-F238E27FC236}">
                <a16:creationId xmlns:a16="http://schemas.microsoft.com/office/drawing/2014/main" id="{BEB60BE5-DE09-4E01-B5CC-773830DB1B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6903" y="2893358"/>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D4E744-662B-4817-B1D8-97031137EE0C}"/>
              </a:ext>
            </a:extLst>
          </p:cNvPr>
          <p:cNvSpPr txBox="1"/>
          <p:nvPr/>
        </p:nvSpPr>
        <p:spPr>
          <a:xfrm>
            <a:off x="242852" y="1932555"/>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EEF14051-DB48-4987-AB44-A1B28970653E}"/>
              </a:ext>
            </a:extLst>
          </p:cNvPr>
          <p:cNvSpPr txBox="1"/>
          <p:nvPr/>
        </p:nvSpPr>
        <p:spPr>
          <a:xfrm>
            <a:off x="2736425" y="1932555"/>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5" name="TextBox 14">
            <a:extLst>
              <a:ext uri="{FF2B5EF4-FFF2-40B4-BE49-F238E27FC236}">
                <a16:creationId xmlns:a16="http://schemas.microsoft.com/office/drawing/2014/main" id="{F264C18D-D603-47F0-8D14-E2D27B822AE2}"/>
              </a:ext>
            </a:extLst>
          </p:cNvPr>
          <p:cNvSpPr txBox="1"/>
          <p:nvPr/>
        </p:nvSpPr>
        <p:spPr>
          <a:xfrm>
            <a:off x="5128940" y="1932555"/>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4B6E1ACB-B792-4A98-8216-1BBBFF84F268}"/>
              </a:ext>
            </a:extLst>
          </p:cNvPr>
          <p:cNvSpPr txBox="1"/>
          <p:nvPr/>
        </p:nvSpPr>
        <p:spPr>
          <a:xfrm>
            <a:off x="7423015" y="1932555"/>
            <a:ext cx="1965603" cy="707886"/>
          </a:xfrm>
          <a:prstGeom prst="rect">
            <a:avLst/>
          </a:prstGeom>
          <a:noFill/>
          <a:effectLst>
            <a:outerShdw sx="1000" sy="1000" algn="ctr" rotWithShape="0">
              <a:srgbClr val="000000"/>
            </a:outerShdw>
          </a:effectLst>
        </p:spPr>
        <p:txBody>
          <a:bodyPr wrap="none" rtlCol="0">
            <a:spAutoFit/>
          </a:bodyPr>
          <a:lstStyle/>
          <a:p>
            <a:pPr algn="ctr"/>
            <a:r>
              <a:rPr lang="en-US" sz="2000" b="1" dirty="0">
                <a:solidFill>
                  <a:srgbClr val="FDE7E7"/>
                </a:solidFill>
                <a:latin typeface="Arial" charset="0"/>
                <a:ea typeface="Arial" charset="0"/>
                <a:cs typeface="Arial" charset="0"/>
              </a:rPr>
              <a:t>Advanced</a:t>
            </a:r>
          </a:p>
          <a:p>
            <a:pPr algn="ctr"/>
            <a:r>
              <a:rPr lang="en-US" sz="2000" b="1" dirty="0">
                <a:solidFill>
                  <a:srgbClr val="FDE7E7"/>
                </a:solidFill>
                <a:latin typeface="Arial" charset="0"/>
                <a:ea typeface="Arial" charset="0"/>
                <a:cs typeface="Arial" charset="0"/>
              </a:rPr>
              <a:t>manufacturing</a:t>
            </a:r>
            <a:endParaRPr lang="en-NL" sz="2000" b="1" dirty="0">
              <a:solidFill>
                <a:srgbClr val="FDE7E7"/>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F138A148-BF25-4A1A-BB53-81D38CCE5DB4}"/>
              </a:ext>
            </a:extLst>
          </p:cNvPr>
          <p:cNvSpPr txBox="1"/>
          <p:nvPr/>
        </p:nvSpPr>
        <p:spPr>
          <a:xfrm>
            <a:off x="9894327" y="1932555"/>
            <a:ext cx="2077813" cy="707886"/>
          </a:xfrm>
          <a:prstGeom prst="rect">
            <a:avLst/>
          </a:prstGeom>
          <a:noFill/>
          <a:effectLst>
            <a:outerShdw sx="1000" sy="1000" algn="ctr" rotWithShape="0">
              <a:srgbClr val="000000"/>
            </a:outerShdw>
          </a:effectLst>
        </p:spPr>
        <p:txBody>
          <a:bodyPr wrap="none" rtlCol="0">
            <a:spAutoFit/>
          </a:bodyPr>
          <a:lstStyle/>
          <a:p>
            <a:pPr algn="ctr"/>
            <a:r>
              <a:rPr lang="en-US" sz="2000" b="1" dirty="0">
                <a:solidFill>
                  <a:srgbClr val="FDE7E7"/>
                </a:solidFill>
                <a:latin typeface="Arial" charset="0"/>
                <a:ea typeface="Arial" charset="0"/>
                <a:cs typeface="Arial" charset="0"/>
              </a:rPr>
              <a:t>Device</a:t>
            </a:r>
          </a:p>
          <a:p>
            <a:pPr algn="ctr"/>
            <a:r>
              <a:rPr lang="en-US" sz="2000" b="1" dirty="0">
                <a:solidFill>
                  <a:srgbClr val="FDE7E7"/>
                </a:solidFill>
                <a:latin typeface="Arial" charset="0"/>
                <a:ea typeface="Arial" charset="0"/>
                <a:cs typeface="Arial" charset="0"/>
              </a:rPr>
              <a:t>implementation</a:t>
            </a:r>
            <a:endParaRPr lang="en-NL" sz="2000" b="1" dirty="0">
              <a:solidFill>
                <a:srgbClr val="FDE7E7"/>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E99DE567-A438-4438-9FEC-2A692C9D7B4A}"/>
              </a:ext>
            </a:extLst>
          </p:cNvPr>
          <p:cNvCxnSpPr>
            <a:cxnSpLocks/>
          </p:cNvCxnSpPr>
          <p:nvPr/>
        </p:nvCxnSpPr>
        <p:spPr>
          <a:xfrm>
            <a:off x="1946277" y="3634533"/>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8B9AC2-1FCD-4CA6-82EE-A549F37DD049}"/>
              </a:ext>
            </a:extLst>
          </p:cNvPr>
          <p:cNvCxnSpPr>
            <a:cxnSpLocks/>
          </p:cNvCxnSpPr>
          <p:nvPr/>
        </p:nvCxnSpPr>
        <p:spPr>
          <a:xfrm>
            <a:off x="4334107" y="3634533"/>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65F300-3A3C-4534-8C7B-6F07B0C72307}"/>
              </a:ext>
            </a:extLst>
          </p:cNvPr>
          <p:cNvCxnSpPr>
            <a:cxnSpLocks/>
          </p:cNvCxnSpPr>
          <p:nvPr/>
        </p:nvCxnSpPr>
        <p:spPr>
          <a:xfrm>
            <a:off x="6662210" y="3637178"/>
            <a:ext cx="900000" cy="0"/>
          </a:xfrm>
          <a:prstGeom prst="straightConnector1">
            <a:avLst/>
          </a:prstGeom>
          <a:ln w="38100">
            <a:solidFill>
              <a:schemeClr val="tx2">
                <a:alpha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BB58D9-B90F-4B76-B39D-B3C81A071FD0}"/>
              </a:ext>
            </a:extLst>
          </p:cNvPr>
          <p:cNvCxnSpPr>
            <a:cxnSpLocks/>
          </p:cNvCxnSpPr>
          <p:nvPr/>
        </p:nvCxnSpPr>
        <p:spPr>
          <a:xfrm>
            <a:off x="9041034" y="3637178"/>
            <a:ext cx="900000" cy="0"/>
          </a:xfrm>
          <a:prstGeom prst="straightConnector1">
            <a:avLst/>
          </a:prstGeom>
          <a:ln w="38100">
            <a:solidFill>
              <a:schemeClr val="tx2">
                <a:alpha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793CDE-C499-4ADF-B1E9-CA2091411F92}"/>
              </a:ext>
            </a:extLst>
          </p:cNvPr>
          <p:cNvSpPr txBox="1"/>
          <p:nvPr/>
        </p:nvSpPr>
        <p:spPr>
          <a:xfrm>
            <a:off x="486583" y="4812316"/>
            <a:ext cx="16161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Battery tests</a:t>
            </a:r>
          </a:p>
          <a:p>
            <a:pPr marL="285750" indent="-285750">
              <a:buFont typeface="Arial" panose="020B0604020202020204" pitchFamily="34" charset="0"/>
              <a:buChar char="•"/>
            </a:pPr>
            <a:r>
              <a:rPr lang="en-US" sz="1600" dirty="0">
                <a:latin typeface="Arial" charset="0"/>
                <a:ea typeface="Arial" charset="0"/>
                <a:cs typeface="Arial" charset="0"/>
              </a:rPr>
              <a:t>Chemistries</a:t>
            </a:r>
          </a:p>
          <a:p>
            <a:pPr marL="285750" indent="-285750">
              <a:buFont typeface="Arial" panose="020B0604020202020204" pitchFamily="34" charset="0"/>
              <a:buChar char="•"/>
            </a:pPr>
            <a:r>
              <a:rPr lang="en-US" sz="1600" dirty="0">
                <a:latin typeface="Arial" charset="0"/>
                <a:ea typeface="Arial" charset="0"/>
                <a:cs typeface="Arial" charset="0"/>
              </a:rPr>
              <a:t>Imaging  </a:t>
            </a:r>
          </a:p>
        </p:txBody>
      </p:sp>
      <p:sp>
        <p:nvSpPr>
          <p:cNvPr id="26" name="TextBox 25">
            <a:extLst>
              <a:ext uri="{FF2B5EF4-FFF2-40B4-BE49-F238E27FC236}">
                <a16:creationId xmlns:a16="http://schemas.microsoft.com/office/drawing/2014/main" id="{E0D9232D-D405-4DD1-A409-72C24EB6A544}"/>
              </a:ext>
            </a:extLst>
          </p:cNvPr>
          <p:cNvSpPr txBox="1"/>
          <p:nvPr/>
        </p:nvSpPr>
        <p:spPr>
          <a:xfrm>
            <a:off x="2669359" y="4812316"/>
            <a:ext cx="222849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Network extraction</a:t>
            </a:r>
          </a:p>
          <a:p>
            <a:pPr marL="285750" indent="-285750">
              <a:buFont typeface="Arial" panose="020B0604020202020204" pitchFamily="34" charset="0"/>
              <a:buChar char="•"/>
            </a:pPr>
            <a:r>
              <a:rPr lang="en-US" sz="1600" dirty="0">
                <a:latin typeface="Arial" charset="0"/>
                <a:ea typeface="Arial" charset="0"/>
                <a:cs typeface="Arial" charset="0"/>
              </a:rPr>
              <a:t>Pore simulations</a:t>
            </a:r>
          </a:p>
          <a:p>
            <a:pPr marL="285750" indent="-285750">
              <a:buFont typeface="Arial" panose="020B0604020202020204" pitchFamily="34" charset="0"/>
              <a:buChar char="•"/>
            </a:pPr>
            <a:r>
              <a:rPr lang="en-US" sz="1600" dirty="0">
                <a:latin typeface="Arial" charset="0"/>
                <a:ea typeface="Arial" charset="0"/>
                <a:cs typeface="Arial" charset="0"/>
              </a:rPr>
              <a:t>Parameter analysis</a:t>
            </a:r>
          </a:p>
          <a:p>
            <a:endParaRPr lang="en-NL" sz="1600" dirty="0">
              <a:latin typeface="Arial" charset="0"/>
              <a:ea typeface="Arial" charset="0"/>
              <a:cs typeface="Arial" charset="0"/>
            </a:endParaRPr>
          </a:p>
        </p:txBody>
      </p:sp>
      <p:sp>
        <p:nvSpPr>
          <p:cNvPr id="27" name="TextBox 26">
            <a:extLst>
              <a:ext uri="{FF2B5EF4-FFF2-40B4-BE49-F238E27FC236}">
                <a16:creationId xmlns:a16="http://schemas.microsoft.com/office/drawing/2014/main" id="{A2DEB04E-7C56-4A86-BCF7-713093763E35}"/>
              </a:ext>
            </a:extLst>
          </p:cNvPr>
          <p:cNvSpPr txBox="1"/>
          <p:nvPr/>
        </p:nvSpPr>
        <p:spPr>
          <a:xfrm>
            <a:off x="5234107" y="4812315"/>
            <a:ext cx="2217274"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Bottom-up</a:t>
            </a:r>
          </a:p>
          <a:p>
            <a:pPr marL="285750" indent="-285750">
              <a:buFont typeface="Arial" panose="020B0604020202020204" pitchFamily="34" charset="0"/>
              <a:buChar char="•"/>
            </a:pPr>
            <a:r>
              <a:rPr lang="en-US" sz="1600" dirty="0">
                <a:latin typeface="Arial" charset="0"/>
                <a:ea typeface="Arial" charset="0"/>
                <a:cs typeface="Arial" charset="0"/>
              </a:rPr>
              <a:t>Theory of evolution</a:t>
            </a:r>
          </a:p>
          <a:p>
            <a:pPr marL="285750" indent="-285750">
              <a:buFont typeface="Arial" panose="020B0604020202020204" pitchFamily="34" charset="0"/>
              <a:buChar char="•"/>
            </a:pPr>
            <a:r>
              <a:rPr lang="en-US" sz="1600" dirty="0">
                <a:latin typeface="Arial" charset="0"/>
                <a:ea typeface="Arial" charset="0"/>
                <a:cs typeface="Arial" charset="0"/>
              </a:rPr>
              <a:t>Self-evolving</a:t>
            </a:r>
          </a:p>
          <a:p>
            <a:pPr marL="285750" indent="-285750">
              <a:buFont typeface="Arial" panose="020B0604020202020204" pitchFamily="34" charset="0"/>
              <a:buChar char="•"/>
            </a:pPr>
            <a:endParaRPr lang="en-NL" sz="1600" dirty="0">
              <a:latin typeface="Arial" charset="0"/>
              <a:ea typeface="Arial" charset="0"/>
              <a:cs typeface="Arial" charset="0"/>
            </a:endParaRPr>
          </a:p>
        </p:txBody>
      </p:sp>
      <p:sp>
        <p:nvSpPr>
          <p:cNvPr id="28" name="TextBox 27">
            <a:extLst>
              <a:ext uri="{FF2B5EF4-FFF2-40B4-BE49-F238E27FC236}">
                <a16:creationId xmlns:a16="http://schemas.microsoft.com/office/drawing/2014/main" id="{00FFF71A-86E4-4CAB-976F-94ABF446FBEF}"/>
              </a:ext>
            </a:extLst>
          </p:cNvPr>
          <p:cNvSpPr txBox="1"/>
          <p:nvPr/>
        </p:nvSpPr>
        <p:spPr>
          <a:xfrm>
            <a:off x="7644379" y="4812315"/>
            <a:ext cx="2068195" cy="830997"/>
          </a:xfrm>
          <a:prstGeom prst="rect">
            <a:avLst/>
          </a:prstGeom>
          <a:noFill/>
          <a:effectLst>
            <a:outerShdw sx="1000" sy="1000" algn="ctr" rotWithShape="0">
              <a:srgbClr val="000000"/>
            </a:outerShdw>
          </a:effectLst>
        </p:spPr>
        <p:txBody>
          <a:bodyPr wrap="none" rtlCol="0">
            <a:spAutoFit/>
          </a:bodyPr>
          <a:lstStyle/>
          <a:p>
            <a:pPr marL="285750" indent="-285750">
              <a:buFont typeface="Arial" panose="020B0604020202020204" pitchFamily="34" charset="0"/>
              <a:buChar char="•"/>
            </a:pPr>
            <a:r>
              <a:rPr lang="en-US" sz="1600" dirty="0">
                <a:solidFill>
                  <a:srgbClr val="DBDBDB"/>
                </a:solidFill>
                <a:latin typeface="Arial" charset="0"/>
                <a:ea typeface="Arial" charset="0"/>
                <a:cs typeface="Arial" charset="0"/>
              </a:rPr>
              <a:t>3D printing</a:t>
            </a:r>
          </a:p>
          <a:p>
            <a:pPr marL="285750" indent="-285750">
              <a:buFont typeface="Arial" panose="020B0604020202020204" pitchFamily="34" charset="0"/>
              <a:buChar char="•"/>
            </a:pPr>
            <a:r>
              <a:rPr lang="en-US" sz="1600" dirty="0">
                <a:solidFill>
                  <a:srgbClr val="DBDBDB"/>
                </a:solidFill>
                <a:latin typeface="Arial" charset="0"/>
                <a:ea typeface="Arial" charset="0"/>
                <a:cs typeface="Arial" charset="0"/>
              </a:rPr>
              <a:t>Phase separation</a:t>
            </a:r>
          </a:p>
          <a:p>
            <a:pPr marL="285750" indent="-285750">
              <a:buFont typeface="Arial" panose="020B0604020202020204" pitchFamily="34" charset="0"/>
              <a:buChar char="•"/>
            </a:pPr>
            <a:r>
              <a:rPr lang="en-US" sz="1600" dirty="0">
                <a:solidFill>
                  <a:srgbClr val="DBDBDB"/>
                </a:solidFill>
                <a:latin typeface="Arial" charset="0"/>
                <a:ea typeface="Arial" charset="0"/>
                <a:cs typeface="Arial" charset="0"/>
              </a:rPr>
              <a:t>Carbonization</a:t>
            </a:r>
            <a:endParaRPr lang="en-NL" sz="1600" dirty="0">
              <a:solidFill>
                <a:srgbClr val="DBDBDB"/>
              </a:solidFill>
              <a:latin typeface="Arial" charset="0"/>
              <a:ea typeface="Arial" charset="0"/>
              <a:cs typeface="Arial" charset="0"/>
            </a:endParaRPr>
          </a:p>
        </p:txBody>
      </p:sp>
      <p:sp>
        <p:nvSpPr>
          <p:cNvPr id="29" name="TextBox 28">
            <a:extLst>
              <a:ext uri="{FF2B5EF4-FFF2-40B4-BE49-F238E27FC236}">
                <a16:creationId xmlns:a16="http://schemas.microsoft.com/office/drawing/2014/main" id="{5841AB7F-3BF1-4B7A-996F-F78758C4B19A}"/>
              </a:ext>
            </a:extLst>
          </p:cNvPr>
          <p:cNvSpPr txBox="1"/>
          <p:nvPr/>
        </p:nvSpPr>
        <p:spPr>
          <a:xfrm>
            <a:off x="10031718" y="4812315"/>
            <a:ext cx="1821332" cy="1077218"/>
          </a:xfrm>
          <a:prstGeom prst="rect">
            <a:avLst/>
          </a:prstGeom>
          <a:noFill/>
          <a:effectLst>
            <a:outerShdw sx="1000" sy="1000" algn="ctr" rotWithShape="0">
              <a:srgbClr val="000000"/>
            </a:outerShdw>
          </a:effectLst>
        </p:spPr>
        <p:txBody>
          <a:bodyPr wrap="none" rtlCol="0">
            <a:spAutoFit/>
          </a:bodyPr>
          <a:lstStyle/>
          <a:p>
            <a:pPr marL="285750" indent="-285750">
              <a:buFont typeface="Arial" panose="020B0604020202020204" pitchFamily="34" charset="0"/>
              <a:buChar char="•"/>
            </a:pPr>
            <a:r>
              <a:rPr lang="en-US" sz="1600" dirty="0">
                <a:solidFill>
                  <a:srgbClr val="DBDBDB"/>
                </a:solidFill>
                <a:latin typeface="Arial" charset="0"/>
                <a:ea typeface="Arial" charset="0"/>
                <a:cs typeface="Arial" charset="0"/>
              </a:rPr>
              <a:t>Post-treatment</a:t>
            </a:r>
          </a:p>
          <a:p>
            <a:pPr marL="285750" indent="-285750">
              <a:buFont typeface="Arial" panose="020B0604020202020204" pitchFamily="34" charset="0"/>
              <a:buChar char="•"/>
            </a:pPr>
            <a:r>
              <a:rPr lang="en-US" sz="1600" dirty="0">
                <a:solidFill>
                  <a:srgbClr val="DBDBDB"/>
                </a:solidFill>
                <a:latin typeface="Arial" charset="0"/>
                <a:ea typeface="Arial" charset="0"/>
                <a:cs typeface="Arial" charset="0"/>
              </a:rPr>
              <a:t>Durability </a:t>
            </a:r>
          </a:p>
          <a:p>
            <a:pPr marL="285750" indent="-285750">
              <a:buFont typeface="Arial" panose="020B0604020202020204" pitchFamily="34" charset="0"/>
              <a:buChar char="•"/>
            </a:pPr>
            <a:r>
              <a:rPr lang="en-US" sz="1600" dirty="0">
                <a:solidFill>
                  <a:srgbClr val="DBDBDB"/>
                </a:solidFill>
                <a:latin typeface="Arial" charset="0"/>
                <a:ea typeface="Arial" charset="0"/>
                <a:cs typeface="Arial" charset="0"/>
              </a:rPr>
              <a:t>Cost analysis</a:t>
            </a:r>
          </a:p>
          <a:p>
            <a:pPr marL="285750" indent="-285750">
              <a:buFont typeface="Arial" panose="020B0604020202020204" pitchFamily="34" charset="0"/>
              <a:buChar char="•"/>
            </a:pPr>
            <a:endParaRPr lang="en-NL" sz="1600" dirty="0">
              <a:solidFill>
                <a:srgbClr val="DBDBDB"/>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615E8890-6DC0-46E9-8225-AA47D082CDEC}"/>
              </a:ext>
            </a:extLst>
          </p:cNvPr>
          <p:cNvPicPr>
            <a:picLocks noChangeAspect="1"/>
          </p:cNvPicPr>
          <p:nvPr/>
        </p:nvPicPr>
        <p:blipFill>
          <a:blip r:embed="rId7">
            <a:alphaModFix amt="10000"/>
          </a:blip>
          <a:stretch>
            <a:fillRect/>
          </a:stretch>
        </p:blipFill>
        <p:spPr>
          <a:xfrm>
            <a:off x="9995268" y="3102391"/>
            <a:ext cx="1883827" cy="1072989"/>
          </a:xfrm>
          <a:prstGeom prst="rect">
            <a:avLst/>
          </a:prstGeom>
        </p:spPr>
      </p:pic>
    </p:spTree>
    <p:extLst>
      <p:ext uri="{BB962C8B-B14F-4D97-AF65-F5344CB8AC3E}">
        <p14:creationId xmlns:p14="http://schemas.microsoft.com/office/powerpoint/2010/main" val="341353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11E64FC5-3FA7-41D8-97AF-613ACFDBE8B4}"/>
                  </a:ext>
                </a:extLst>
              </p:cNvPr>
              <p:cNvSpPr txBox="1"/>
              <p:nvPr/>
            </p:nvSpPr>
            <p:spPr>
              <a:xfrm>
                <a:off x="8132486" y="1661858"/>
                <a:ext cx="3238711" cy="2257028"/>
              </a:xfrm>
              <a:prstGeom prst="rect">
                <a:avLst/>
              </a:prstGeom>
              <a:noFill/>
              <a:ln w="38100">
                <a:solidFill>
                  <a:srgbClr val="C00000"/>
                </a:solidFill>
              </a:ln>
            </p:spPr>
            <p:txBody>
              <a:bodyPr wrap="square" rtlCol="0">
                <a:spAutoFit/>
              </a:bodyPr>
              <a:lstStyle/>
              <a:p>
                <a14:m>
                  <m:oMath xmlns:m="http://schemas.openxmlformats.org/officeDocument/2006/math">
                    <m:r>
                      <a:rPr lang="en-US" b="1" i="0" smtClean="0">
                        <a:latin typeface="Cambria Math" panose="02040503050406030204" pitchFamily="18" charset="0"/>
                        <a:ea typeface="Arial" charset="0"/>
                        <a:cs typeface="Arial" charset="0"/>
                      </a:rPr>
                      <m:t>𝐅𝐢𝐭𝐧𝐞𝐬𝐬</m:t>
                    </m:r>
                    <m:r>
                      <a:rPr lang="en-US" b="1" i="0" smtClean="0">
                        <a:latin typeface="Cambria Math" panose="02040503050406030204" pitchFamily="18" charset="0"/>
                        <a:ea typeface="Arial" charset="0"/>
                        <a:cs typeface="Arial" charset="0"/>
                      </a:rPr>
                      <m:t>= </m:t>
                    </m:r>
                    <m:f>
                      <m:fPr>
                        <m:ctrlPr>
                          <a:rPr lang="en-US" b="1" i="1" smtClean="0">
                            <a:latin typeface="Cambria Math" panose="02040503050406030204" pitchFamily="18" charset="0"/>
                            <a:cs typeface="Arial" charset="0"/>
                          </a:rPr>
                        </m:ctrlPr>
                      </m:fPr>
                      <m:num>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𝐭𝐡𝐞𝐨𝐫𝐲</m:t>
                            </m:r>
                          </m:sub>
                        </m:sSub>
                        <m:r>
                          <a:rPr lang="en-US" b="1" i="0" smtClean="0">
                            <a:latin typeface="Cambria Math" panose="02040503050406030204" pitchFamily="18" charset="0"/>
                            <a:cs typeface="Arial" charset="0"/>
                          </a:rPr>
                          <m:t>−</m:t>
                        </m:r>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𝐞𝐥</m:t>
                            </m:r>
                          </m:sub>
                        </m:sSub>
                      </m:num>
                      <m:den>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𝐭𝐡𝐞𝐨𝐫𝐲</m:t>
                            </m:r>
                          </m:sub>
                        </m:sSub>
                        <m:r>
                          <a:rPr lang="en-US" b="1" i="0" smtClean="0">
                            <a:latin typeface="Cambria Math" panose="02040503050406030204" pitchFamily="18" charset="0"/>
                            <a:cs typeface="Arial" charset="0"/>
                          </a:rPr>
                          <m:t>+</m:t>
                        </m:r>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𝐩𝐮𝐦𝐩</m:t>
                            </m:r>
                          </m:sub>
                        </m:sSub>
                      </m:den>
                    </m:f>
                  </m:oMath>
                </a14:m>
                <a:r>
                  <a:rPr lang="en-US" b="1" dirty="0">
                    <a:latin typeface="Arial "/>
                    <a:ea typeface="Arial" charset="0"/>
                    <a:cs typeface="Arial" panose="020B0604020202020204" pitchFamily="34" charset="0"/>
                  </a:rPr>
                  <a:t> </a:t>
                </a:r>
              </a:p>
              <a:p>
                <a:endParaRPr lang="en-US" b="1" dirty="0">
                  <a:latin typeface="Arial "/>
                  <a:ea typeface="Arial" charset="0"/>
                  <a:cs typeface="Arial" panose="020B0604020202020204" pitchFamily="34" charset="0"/>
                </a:endParaRPr>
              </a:p>
              <a:p>
                <a14:m>
                  <m:oMath xmlns:m="http://schemas.openxmlformats.org/officeDocument/2006/math">
                    <m:sSub>
                      <m:sSubPr>
                        <m:ctrlPr>
                          <a:rPr lang="en-NL" sz="2000" i="1" smtClean="0">
                            <a:latin typeface="Cambria Math" panose="02040503050406030204" pitchFamily="18" charset="0"/>
                            <a:cs typeface="Arial" charset="0"/>
                          </a:rPr>
                        </m:ctrlPr>
                      </m:sSubPr>
                      <m:e>
                        <m:r>
                          <m:rPr>
                            <m:sty m:val="p"/>
                          </m:rPr>
                          <a:rPr lang="en-US" sz="2000" b="0" i="0" smtClean="0">
                            <a:latin typeface="Cambria Math" panose="02040503050406030204" pitchFamily="18" charset="0"/>
                            <a:cs typeface="Arial" charset="0"/>
                          </a:rPr>
                          <m:t>P</m:t>
                        </m:r>
                      </m:e>
                      <m:sub>
                        <m:r>
                          <m:rPr>
                            <m:sty m:val="p"/>
                          </m:rPr>
                          <a:rPr lang="en-US" sz="2000" b="0" i="0" smtClean="0">
                            <a:latin typeface="Cambria Math" panose="02040503050406030204" pitchFamily="18" charset="0"/>
                            <a:cs typeface="Arial" charset="0"/>
                          </a:rPr>
                          <m:t>theory</m:t>
                        </m:r>
                      </m:sub>
                    </m:sSub>
                    <m:r>
                      <a:rPr lang="en-US" sz="2000" b="0" i="0" smtClean="0">
                        <a:latin typeface="Cambria Math" panose="02040503050406030204" pitchFamily="18" charset="0"/>
                        <a:cs typeface="Arial" charset="0"/>
                      </a:rPr>
                      <m:t>=1.26 </m:t>
                    </m:r>
                    <m:r>
                      <m:rPr>
                        <m:sty m:val="p"/>
                      </m:rPr>
                      <a:rPr lang="en-US" sz="2000" b="0" i="0" smtClean="0">
                        <a:latin typeface="Cambria Math" panose="02040503050406030204" pitchFamily="18" charset="0"/>
                        <a:cs typeface="Arial" charset="0"/>
                      </a:rPr>
                      <m:t>V</m:t>
                    </m:r>
                    <m:r>
                      <a:rPr lang="en-US" sz="2000" b="0" i="0" smtClean="0">
                        <a:latin typeface="Cambria Math" panose="02040503050406030204" pitchFamily="18" charset="0"/>
                        <a:cs typeface="Arial" charset="0"/>
                      </a:rPr>
                      <m:t> ∗</m:t>
                    </m:r>
                    <m:r>
                      <m:rPr>
                        <m:sty m:val="p"/>
                      </m:rPr>
                      <a:rPr lang="en-US" sz="2000" b="0" i="0" smtClean="0">
                        <a:latin typeface="Cambria Math" panose="02040503050406030204" pitchFamily="18" charset="0"/>
                        <a:cs typeface="Arial" charset="0"/>
                      </a:rPr>
                      <m:t>I</m:t>
                    </m:r>
                  </m:oMath>
                </a14:m>
                <a:r>
                  <a:rPr lang="en-US" sz="2000" dirty="0">
                    <a:latin typeface="Arial "/>
                    <a:ea typeface="Arial" charset="0"/>
                    <a:cs typeface="Arial" panose="020B0604020202020204" pitchFamily="34" charset="0"/>
                  </a:rPr>
                  <a:t> </a:t>
                </a:r>
              </a:p>
              <a:p>
                <a14:m>
                  <m:oMath xmlns:m="http://schemas.openxmlformats.org/officeDocument/2006/math">
                    <m:sSub>
                      <m:sSubPr>
                        <m:ctrlPr>
                          <a:rPr lang="en-NL" sz="2000" i="1">
                            <a:latin typeface="Cambria Math" panose="02040503050406030204" pitchFamily="18" charset="0"/>
                            <a:cs typeface="Arial" charset="0"/>
                          </a:rPr>
                        </m:ctrlPr>
                      </m:sSubPr>
                      <m:e>
                        <m:r>
                          <m:rPr>
                            <m:sty m:val="p"/>
                          </m:rPr>
                          <a:rPr lang="en-US" sz="2000" i="0">
                            <a:latin typeface="Cambria Math" panose="02040503050406030204" pitchFamily="18" charset="0"/>
                            <a:cs typeface="Arial" charset="0"/>
                          </a:rPr>
                          <m:t>P</m:t>
                        </m:r>
                      </m:e>
                      <m:sub>
                        <m:r>
                          <m:rPr>
                            <m:sty m:val="p"/>
                          </m:rPr>
                          <a:rPr lang="en-US" sz="2000" b="0" i="0" smtClean="0">
                            <a:latin typeface="Cambria Math" panose="02040503050406030204" pitchFamily="18" charset="0"/>
                            <a:cs typeface="Arial" charset="0"/>
                          </a:rPr>
                          <m:t>el</m:t>
                        </m:r>
                      </m:sub>
                    </m:sSub>
                    <m:r>
                      <a:rPr lang="en-US" sz="2000" i="0">
                        <a:latin typeface="Cambria Math" panose="02040503050406030204" pitchFamily="18" charset="0"/>
                        <a:cs typeface="Arial" charset="0"/>
                      </a:rPr>
                      <m:t>=</m:t>
                    </m:r>
                    <m:r>
                      <m:rPr>
                        <m:sty m:val="p"/>
                      </m:rPr>
                      <a:rPr lang="en-US" sz="2000" i="0" smtClean="0">
                        <a:latin typeface="Cambria Math" panose="02040503050406030204" pitchFamily="18" charset="0"/>
                        <a:ea typeface="Cambria Math" panose="02040503050406030204" pitchFamily="18" charset="0"/>
                        <a:cs typeface="Arial" charset="0"/>
                      </a:rPr>
                      <m:t>η</m:t>
                    </m:r>
                    <m:r>
                      <a:rPr lang="en-US" sz="2000" i="0">
                        <a:latin typeface="Cambria Math" panose="02040503050406030204" pitchFamily="18" charset="0"/>
                        <a:cs typeface="Arial" charset="0"/>
                      </a:rPr>
                      <m:t>∗</m:t>
                    </m:r>
                    <m:r>
                      <m:rPr>
                        <m:sty m:val="p"/>
                      </m:rPr>
                      <a:rPr lang="en-US" sz="2000" i="0">
                        <a:latin typeface="Cambria Math" panose="02040503050406030204" pitchFamily="18" charset="0"/>
                        <a:cs typeface="Arial" charset="0"/>
                      </a:rPr>
                      <m:t>I</m:t>
                    </m:r>
                  </m:oMath>
                </a14:m>
                <a:r>
                  <a:rPr lang="en-US" sz="2000" dirty="0">
                    <a:latin typeface="Arial "/>
                    <a:ea typeface="Arial" charset="0"/>
                    <a:cs typeface="Arial" panose="020B0604020202020204" pitchFamily="34" charset="0"/>
                  </a:rPr>
                  <a:t> </a:t>
                </a:r>
                <a:r>
                  <a:rPr lang="en-US" sz="2000" dirty="0">
                    <a:latin typeface="Arial "/>
                    <a:ea typeface="Arial" charset="0"/>
                    <a:cs typeface="Arial" panose="020B0604020202020204" pitchFamily="34" charset="0"/>
                    <a:sym typeface="Wingdings" panose="05000000000000000000" pitchFamily="2" charset="2"/>
                  </a:rPr>
                  <a:t> </a:t>
                </a:r>
                <a14:m>
                  <m:oMath xmlns:m="http://schemas.openxmlformats.org/officeDocument/2006/math">
                    <m:r>
                      <m:rPr>
                        <m:sty m:val="p"/>
                      </m:rPr>
                      <a:rPr lang="en-US" sz="2000">
                        <a:latin typeface="Cambria Math" panose="02040503050406030204" pitchFamily="18" charset="0"/>
                        <a:ea typeface="Cambria Math" panose="02040503050406030204" pitchFamily="18" charset="0"/>
                        <a:cs typeface="Arial" charset="0"/>
                      </a:rPr>
                      <m:t>η</m:t>
                    </m:r>
                    <m:r>
                      <a:rPr lang="en-US" sz="2000" b="0" i="0" smtClean="0">
                        <a:latin typeface="Cambria Math" panose="02040503050406030204" pitchFamily="18" charset="0"/>
                        <a:ea typeface="Cambria Math" panose="02040503050406030204" pitchFamily="18" charset="0"/>
                        <a:cs typeface="Arial" charset="0"/>
                      </a:rPr>
                      <m:t>=0.5 </m:t>
                    </m:r>
                    <m:r>
                      <m:rPr>
                        <m:sty m:val="p"/>
                      </m:rPr>
                      <a:rPr lang="en-US" sz="2000" b="0" i="0" smtClean="0">
                        <a:latin typeface="Cambria Math" panose="02040503050406030204" pitchFamily="18" charset="0"/>
                        <a:ea typeface="Cambria Math" panose="02040503050406030204" pitchFamily="18" charset="0"/>
                        <a:cs typeface="Arial" charset="0"/>
                      </a:rPr>
                      <m:t>V</m:t>
                    </m:r>
                  </m:oMath>
                </a14:m>
                <a:endParaRPr lang="en-US" sz="2000" dirty="0">
                  <a:latin typeface="Arial "/>
                  <a:ea typeface="Arial" charset="0"/>
                  <a:cs typeface="Arial" panose="020B0604020202020204" pitchFamily="34" charset="0"/>
                </a:endParaRPr>
              </a:p>
              <a:p>
                <a14:m>
                  <m:oMath xmlns:m="http://schemas.openxmlformats.org/officeDocument/2006/math">
                    <m:sSub>
                      <m:sSubPr>
                        <m:ctrlPr>
                          <a:rPr lang="en-NL" sz="2000" i="1">
                            <a:latin typeface="Cambria Math" panose="02040503050406030204" pitchFamily="18" charset="0"/>
                            <a:cs typeface="Arial" charset="0"/>
                          </a:rPr>
                        </m:ctrlPr>
                      </m:sSubPr>
                      <m:e>
                        <m:r>
                          <m:rPr>
                            <m:sty m:val="p"/>
                          </m:rPr>
                          <a:rPr lang="en-US" sz="2000" i="0">
                            <a:latin typeface="Cambria Math" panose="02040503050406030204" pitchFamily="18" charset="0"/>
                            <a:cs typeface="Arial" charset="0"/>
                          </a:rPr>
                          <m:t>P</m:t>
                        </m:r>
                      </m:e>
                      <m:sub>
                        <m:r>
                          <m:rPr>
                            <m:sty m:val="p"/>
                          </m:rPr>
                          <a:rPr lang="en-US" sz="2000" b="0" i="0" smtClean="0">
                            <a:latin typeface="Cambria Math" panose="02040503050406030204" pitchFamily="18" charset="0"/>
                            <a:cs typeface="Arial" charset="0"/>
                          </a:rPr>
                          <m:t>pump</m:t>
                        </m:r>
                      </m:sub>
                    </m:sSub>
                    <m:r>
                      <a:rPr lang="en-US" sz="2000" i="0">
                        <a:latin typeface="Cambria Math" panose="02040503050406030204" pitchFamily="18" charset="0"/>
                        <a:cs typeface="Arial" charset="0"/>
                      </a:rPr>
                      <m:t>=</m:t>
                    </m:r>
                    <m:f>
                      <m:fPr>
                        <m:ctrlPr>
                          <a:rPr lang="en-US" sz="2000" i="1" smtClean="0">
                            <a:latin typeface="Cambria Math" panose="02040503050406030204" pitchFamily="18" charset="0"/>
                            <a:cs typeface="Arial" charset="0"/>
                          </a:rPr>
                        </m:ctrlPr>
                      </m:fPr>
                      <m:num>
                        <m:r>
                          <m:rPr>
                            <m:sty m:val="p"/>
                          </m:rPr>
                          <a:rPr lang="en-US" sz="2000" b="0" i="0" smtClean="0">
                            <a:latin typeface="Cambria Math" panose="02040503050406030204" pitchFamily="18" charset="0"/>
                            <a:cs typeface="Arial" charset="0"/>
                          </a:rPr>
                          <m:t>Q</m:t>
                        </m:r>
                        <m:r>
                          <a:rPr lang="en-US" sz="2000" b="0" i="0" smtClean="0">
                            <a:latin typeface="Cambria Math" panose="02040503050406030204" pitchFamily="18" charset="0"/>
                            <a:cs typeface="Arial" charset="0"/>
                          </a:rPr>
                          <m:t>∗∆</m:t>
                        </m:r>
                        <m:r>
                          <m:rPr>
                            <m:sty m:val="p"/>
                          </m:rPr>
                          <a:rPr lang="en-US" sz="2000" b="0" i="0" smtClean="0">
                            <a:latin typeface="Cambria Math" panose="02040503050406030204" pitchFamily="18" charset="0"/>
                            <a:ea typeface="Cambria Math" panose="02040503050406030204" pitchFamily="18" charset="0"/>
                            <a:cs typeface="Arial" charset="0"/>
                          </a:rPr>
                          <m:t>p</m:t>
                        </m:r>
                      </m:num>
                      <m:den>
                        <m:sSub>
                          <m:sSubPr>
                            <m:ctrlPr>
                              <a:rPr lang="en-US" sz="2000" i="1" smtClean="0">
                                <a:latin typeface="Cambria Math" panose="02040503050406030204" pitchFamily="18" charset="0"/>
                                <a:cs typeface="Arial" charset="0"/>
                              </a:rPr>
                            </m:ctrlPr>
                          </m:sSubPr>
                          <m:e>
                            <m:r>
                              <m:rPr>
                                <m:sty m:val="p"/>
                              </m:rPr>
                              <a:rPr lang="en-US" sz="2000" i="0" smtClean="0">
                                <a:latin typeface="Cambria Math" panose="02040503050406030204" pitchFamily="18" charset="0"/>
                                <a:ea typeface="Cambria Math" panose="02040503050406030204" pitchFamily="18" charset="0"/>
                                <a:cs typeface="Arial" charset="0"/>
                              </a:rPr>
                              <m:t>η</m:t>
                            </m:r>
                          </m:e>
                          <m:sub>
                            <m:r>
                              <m:rPr>
                                <m:sty m:val="p"/>
                              </m:rPr>
                              <a:rPr lang="en-US" sz="2000" b="0" i="0" smtClean="0">
                                <a:latin typeface="Cambria Math" panose="02040503050406030204" pitchFamily="18" charset="0"/>
                                <a:cs typeface="Arial" charset="0"/>
                              </a:rPr>
                              <m:t>pump</m:t>
                            </m:r>
                          </m:sub>
                        </m:sSub>
                      </m:den>
                    </m:f>
                  </m:oMath>
                </a14:m>
                <a:r>
                  <a:rPr lang="en-US" sz="2000" dirty="0">
                    <a:latin typeface="Arial "/>
                    <a:ea typeface="Arial" charset="0"/>
                    <a:cs typeface="Arial" panose="020B0604020202020204" pitchFamily="34" charset="0"/>
                  </a:rPr>
                  <a:t> </a:t>
                </a:r>
              </a:p>
            </p:txBody>
          </p:sp>
        </mc:Choice>
        <mc:Fallback xmlns="">
          <p:sp>
            <p:nvSpPr>
              <p:cNvPr id="156" name="TextBox 155">
                <a:extLst>
                  <a:ext uri="{FF2B5EF4-FFF2-40B4-BE49-F238E27FC236}">
                    <a16:creationId xmlns:a16="http://schemas.microsoft.com/office/drawing/2014/main" id="{11E64FC5-3FA7-41D8-97AF-613ACFDBE8B4}"/>
                  </a:ext>
                </a:extLst>
              </p:cNvPr>
              <p:cNvSpPr txBox="1">
                <a:spLocks noRot="1" noChangeAspect="1" noMove="1" noResize="1" noEditPoints="1" noAdjustHandles="1" noChangeArrowheads="1" noChangeShapeType="1" noTextEdit="1"/>
              </p:cNvSpPr>
              <p:nvPr/>
            </p:nvSpPr>
            <p:spPr>
              <a:xfrm>
                <a:off x="8132486" y="1661858"/>
                <a:ext cx="3238711" cy="2257028"/>
              </a:xfrm>
              <a:prstGeom prst="rect">
                <a:avLst/>
              </a:prstGeom>
              <a:blipFill>
                <a:blip r:embed="rId3"/>
                <a:stretch>
                  <a:fillRect/>
                </a:stretch>
              </a:blipFill>
              <a:ln w="38100">
                <a:solidFill>
                  <a:srgbClr val="C00000"/>
                </a:solidFill>
              </a:ln>
            </p:spPr>
            <p:txBody>
              <a:bodyPr/>
              <a:lstStyle/>
              <a:p>
                <a:r>
                  <a:rPr lang="en-NL">
                    <a:noFill/>
                  </a:rPr>
                  <a:t> </a:t>
                </a:r>
              </a:p>
            </p:txBody>
          </p:sp>
        </mc:Fallback>
      </mc:AlternateContent>
      <p:sp>
        <p:nvSpPr>
          <p:cNvPr id="3" name="Dia számának helye 2"/>
          <p:cNvSpPr>
            <a:spLocks noGrp="1"/>
          </p:cNvSpPr>
          <p:nvPr>
            <p:ph type="sldNum" sz="quarter" idx="4"/>
          </p:nvPr>
        </p:nvSpPr>
        <p:spPr/>
        <p:txBody>
          <a:bodyPr/>
          <a:lstStyle/>
          <a:p>
            <a:fld id="{B7CEC10D-CD46-426F-915E-6C78530279CB}" type="slidenum">
              <a:rPr lang="en-US" smtClean="0">
                <a:latin typeface="Arial" panose="020B0604020202020204" pitchFamily="34" charset="0"/>
                <a:cs typeface="Arial" panose="020B0604020202020204" pitchFamily="34" charset="0"/>
              </a:rPr>
              <a:pPr/>
              <a:t>14</a:t>
            </a:fld>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694F97-A2FB-4B6A-9FD9-C6F96C06853B}"/>
              </a:ext>
            </a:extLst>
          </p:cNvPr>
          <p:cNvGrpSpPr/>
          <p:nvPr/>
        </p:nvGrpSpPr>
        <p:grpSpPr>
          <a:xfrm>
            <a:off x="808138" y="1609648"/>
            <a:ext cx="1249060" cy="1742888"/>
            <a:chOff x="808138" y="1410868"/>
            <a:chExt cx="1249060" cy="1742888"/>
          </a:xfrm>
        </p:grpSpPr>
        <p:sp>
          <p:nvSpPr>
            <p:cNvPr id="59" name="Lekerekített téglalap 58"/>
            <p:cNvSpPr/>
            <p:nvPr/>
          </p:nvSpPr>
          <p:spPr>
            <a:xfrm>
              <a:off x="1324789" y="206230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0" name="Lekerekített téglalap 59"/>
            <p:cNvSpPr/>
            <p:nvPr/>
          </p:nvSpPr>
          <p:spPr>
            <a:xfrm>
              <a:off x="1324789" y="2362684"/>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1" name="Lekerekített téglalap 60"/>
            <p:cNvSpPr/>
            <p:nvPr/>
          </p:nvSpPr>
          <p:spPr>
            <a:xfrm>
              <a:off x="1324789" y="2668645"/>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2" name="Lekerekített téglalap 61"/>
            <p:cNvSpPr/>
            <p:nvPr/>
          </p:nvSpPr>
          <p:spPr>
            <a:xfrm>
              <a:off x="1320758" y="2973756"/>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3" name="Téglalap 62"/>
            <p:cNvSpPr/>
            <p:nvPr/>
          </p:nvSpPr>
          <p:spPr>
            <a:xfrm>
              <a:off x="808138" y="1410868"/>
              <a:ext cx="1249060" cy="369332"/>
            </a:xfrm>
            <a:prstGeom prst="rect">
              <a:avLst/>
            </a:prstGeom>
          </p:spPr>
          <p:txBody>
            <a:bodyPr wrap="none">
              <a:spAutoFit/>
            </a:bodyPr>
            <a:lstStyle/>
            <a:p>
              <a:r>
                <a:rPr lang="hu-HU" sz="1800" dirty="0" err="1">
                  <a:latin typeface="Arial" panose="020B0604020202020204" pitchFamily="34" charset="0"/>
                  <a:ea typeface="Verdana" panose="020B0604030504040204" pitchFamily="34" charset="0"/>
                  <a:cs typeface="Arial" panose="020B0604020202020204" pitchFamily="34" charset="0"/>
                </a:rPr>
                <a:t>Gene</a:t>
              </a:r>
              <a:r>
                <a:rPr lang="hu-HU" sz="1800" dirty="0">
                  <a:latin typeface="Arial" panose="020B0604020202020204" pitchFamily="34" charset="0"/>
                  <a:ea typeface="Verdana" panose="020B0604030504040204" pitchFamily="34" charset="0"/>
                  <a:cs typeface="Arial" panose="020B0604020202020204" pitchFamily="34" charset="0"/>
                </a:rPr>
                <a:t> </a:t>
              </a:r>
              <a:r>
                <a:rPr lang="hu-HU" sz="1800" dirty="0" err="1">
                  <a:latin typeface="Arial" panose="020B0604020202020204" pitchFamily="34" charset="0"/>
                  <a:ea typeface="Verdana" panose="020B0604030504040204" pitchFamily="34" charset="0"/>
                  <a:cs typeface="Arial" panose="020B0604020202020204" pitchFamily="34" charset="0"/>
                </a:rPr>
                <a:t>pool</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12AFC29-46BC-41A6-A133-A0FEE035718C}"/>
              </a:ext>
            </a:extLst>
          </p:cNvPr>
          <p:cNvGrpSpPr/>
          <p:nvPr/>
        </p:nvGrpSpPr>
        <p:grpSpPr>
          <a:xfrm>
            <a:off x="5840888" y="1609648"/>
            <a:ext cx="1620000" cy="2046870"/>
            <a:chOff x="5840888" y="1410868"/>
            <a:chExt cx="1620000" cy="2046870"/>
          </a:xfrm>
        </p:grpSpPr>
        <p:sp>
          <p:nvSpPr>
            <p:cNvPr id="69" name="Ellipszis 68"/>
            <p:cNvSpPr/>
            <p:nvPr/>
          </p:nvSpPr>
          <p:spPr>
            <a:xfrm>
              <a:off x="5840888" y="1837738"/>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70" name="Téglalap 69"/>
            <p:cNvSpPr/>
            <p:nvPr/>
          </p:nvSpPr>
          <p:spPr>
            <a:xfrm>
              <a:off x="6173609" y="1410868"/>
              <a:ext cx="979755" cy="369332"/>
            </a:xfrm>
            <a:prstGeom prst="rect">
              <a:avLst/>
            </a:prstGeom>
          </p:spPr>
          <p:txBody>
            <a:bodyPr wrap="none">
              <a:spAutoFit/>
            </a:bodyPr>
            <a:lstStyle/>
            <a:p>
              <a:r>
                <a:rPr lang="hu-HU" sz="1800" dirty="0">
                  <a:latin typeface="Arial" panose="020B0604020202020204" pitchFamily="34" charset="0"/>
                  <a:ea typeface="Verdana" panose="020B0604030504040204" pitchFamily="34" charset="0"/>
                  <a:cs typeface="Arial" panose="020B0604020202020204" pitchFamily="34" charset="0"/>
                </a:rPr>
                <a:t>Parent</a:t>
              </a:r>
              <a:r>
                <a:rPr lang="en-US" sz="1800" dirty="0">
                  <a:latin typeface="Arial" panose="020B0604020202020204" pitchFamily="34" charset="0"/>
                  <a:ea typeface="Verdana" panose="020B0604030504040204" pitchFamily="34" charset="0"/>
                  <a:cs typeface="Arial" panose="020B0604020202020204" pitchFamily="34" charset="0"/>
                </a:rPr>
                <a:t>s</a:t>
              </a:r>
              <a:endParaRPr lang="en-GB" sz="1800" dirty="0">
                <a:latin typeface="Arial" panose="020B0604020202020204" pitchFamily="34" charset="0"/>
                <a:ea typeface="Verdana" panose="020B0604030504040204" pitchFamily="34" charset="0"/>
                <a:cs typeface="Arial" panose="020B0604020202020204" pitchFamily="34" charset="0"/>
              </a:endParaRPr>
            </a:p>
          </p:txBody>
        </p:sp>
        <p:sp>
          <p:nvSpPr>
            <p:cNvPr id="71" name="Lekerekített téglalap 70"/>
            <p:cNvSpPr/>
            <p:nvPr/>
          </p:nvSpPr>
          <p:spPr>
            <a:xfrm rot="555523">
              <a:off x="6321723" y="25328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2" name="Lekerekített téglalap 71"/>
            <p:cNvSpPr/>
            <p:nvPr/>
          </p:nvSpPr>
          <p:spPr>
            <a:xfrm rot="555523">
              <a:off x="7217563" y="268990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3" name="Lekerekített téglalap 72"/>
            <p:cNvSpPr/>
            <p:nvPr/>
          </p:nvSpPr>
          <p:spPr>
            <a:xfrm rot="555523">
              <a:off x="7042534" y="2658666"/>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4" name="Lekerekített téglalap 73"/>
            <p:cNvSpPr/>
            <p:nvPr/>
          </p:nvSpPr>
          <p:spPr>
            <a:xfrm rot="555523">
              <a:off x="6867505" y="26256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5" name="Lekerekített téglalap 74"/>
            <p:cNvSpPr/>
            <p:nvPr/>
          </p:nvSpPr>
          <p:spPr>
            <a:xfrm rot="555523">
              <a:off x="6678417" y="2589231"/>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6" name="Lekerekített téglalap 75"/>
            <p:cNvSpPr/>
            <p:nvPr/>
          </p:nvSpPr>
          <p:spPr>
            <a:xfrm rot="555523">
              <a:off x="6502595" y="2561072"/>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3" name="Lekerekített téglalap 82"/>
            <p:cNvSpPr/>
            <p:nvPr/>
          </p:nvSpPr>
          <p:spPr>
            <a:xfrm rot="19605666">
              <a:off x="6098859" y="238395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4" name="Lekerekített téglalap 83"/>
            <p:cNvSpPr/>
            <p:nvPr/>
          </p:nvSpPr>
          <p:spPr>
            <a:xfrm rot="19605666">
              <a:off x="6256701" y="227184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5" name="Lekerekített téglalap 84"/>
            <p:cNvSpPr/>
            <p:nvPr/>
          </p:nvSpPr>
          <p:spPr>
            <a:xfrm rot="19605666">
              <a:off x="6414544" y="2163513"/>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6" name="Lekerekített téglalap 85"/>
            <p:cNvSpPr/>
            <p:nvPr/>
          </p:nvSpPr>
          <p:spPr>
            <a:xfrm rot="19605666">
              <a:off x="6568450" y="2055179"/>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7" name="Lekerekített téglalap 86"/>
            <p:cNvSpPr/>
            <p:nvPr/>
          </p:nvSpPr>
          <p:spPr>
            <a:xfrm rot="19605666">
              <a:off x="5941348" y="2486970"/>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8" name="Lekerekített téglalap 87"/>
            <p:cNvSpPr/>
            <p:nvPr/>
          </p:nvSpPr>
          <p:spPr>
            <a:xfrm rot="19605666">
              <a:off x="6722357" y="195068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EDD1DC23-8C72-4F09-AF74-41BA5A6F36D7}"/>
              </a:ext>
            </a:extLst>
          </p:cNvPr>
          <p:cNvGrpSpPr/>
          <p:nvPr/>
        </p:nvGrpSpPr>
        <p:grpSpPr>
          <a:xfrm>
            <a:off x="7484316" y="1194690"/>
            <a:ext cx="1603737" cy="1588864"/>
            <a:chOff x="7484316" y="995910"/>
            <a:chExt cx="1603737" cy="1588864"/>
          </a:xfrm>
        </p:grpSpPr>
        <p:sp>
          <p:nvSpPr>
            <p:cNvPr id="8" name="Lekerekített téglalap 7"/>
            <p:cNvSpPr/>
            <p:nvPr/>
          </p:nvSpPr>
          <p:spPr>
            <a:xfrm>
              <a:off x="8008053" y="1141449"/>
              <a:ext cx="180000" cy="180000"/>
            </a:xfrm>
            <a:prstGeom prst="roundRect">
              <a:avLst/>
            </a:prstGeom>
            <a:solidFill>
              <a:srgbClr val="C0000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 name="Lekerekített téglalap 8"/>
            <p:cNvSpPr/>
            <p:nvPr/>
          </p:nvSpPr>
          <p:spPr>
            <a:xfrm>
              <a:off x="8188053" y="1141025"/>
              <a:ext cx="180000" cy="180000"/>
            </a:xfrm>
            <a:prstGeom prst="roundRect">
              <a:avLst/>
            </a:prstGeom>
            <a:solidFill>
              <a:srgbClr val="C0000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67" name="Téglalap 66"/>
            <p:cNvSpPr/>
            <p:nvPr/>
          </p:nvSpPr>
          <p:spPr>
            <a:xfrm>
              <a:off x="7484316" y="2146736"/>
              <a:ext cx="1326004"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Crossover</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cxnSp>
          <p:nvCxnSpPr>
            <p:cNvPr id="90" name="Egyenes összekötő nyíllal 89"/>
            <p:cNvCxnSpPr/>
            <p:nvPr/>
          </p:nvCxnSpPr>
          <p:spPr>
            <a:xfrm>
              <a:off x="7751417" y="2584774"/>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Lekerekített téglalap 91"/>
            <p:cNvSpPr/>
            <p:nvPr/>
          </p:nvSpPr>
          <p:spPr>
            <a:xfrm>
              <a:off x="8368053" y="1140601"/>
              <a:ext cx="180000" cy="180000"/>
            </a:xfrm>
            <a:prstGeom prst="roundRect">
              <a:avLst/>
            </a:prstGeom>
            <a:solidFill>
              <a:srgbClr val="C0000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3" name="Lekerekített téglalap 92"/>
            <p:cNvSpPr/>
            <p:nvPr/>
          </p:nvSpPr>
          <p:spPr>
            <a:xfrm>
              <a:off x="8548053" y="114017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94" name="Lekerekített téglalap 93"/>
            <p:cNvSpPr/>
            <p:nvPr/>
          </p:nvSpPr>
          <p:spPr>
            <a:xfrm>
              <a:off x="8728053" y="114102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5" name="Lekerekített téglalap 94"/>
            <p:cNvSpPr/>
            <p:nvPr/>
          </p:nvSpPr>
          <p:spPr>
            <a:xfrm>
              <a:off x="8908053" y="1140601"/>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96" name="Lekerekített téglalap 95"/>
            <p:cNvSpPr/>
            <p:nvPr/>
          </p:nvSpPr>
          <p:spPr>
            <a:xfrm>
              <a:off x="8008053" y="157392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7" name="Lekerekített téglalap 96"/>
            <p:cNvSpPr/>
            <p:nvPr/>
          </p:nvSpPr>
          <p:spPr>
            <a:xfrm>
              <a:off x="8188053" y="157350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98" name="Lekerekített téglalap 97"/>
            <p:cNvSpPr/>
            <p:nvPr/>
          </p:nvSpPr>
          <p:spPr>
            <a:xfrm>
              <a:off x="8368053" y="157307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9" name="Lekerekített téglalap 98"/>
            <p:cNvSpPr/>
            <p:nvPr/>
          </p:nvSpPr>
          <p:spPr>
            <a:xfrm>
              <a:off x="8548053" y="1572653"/>
              <a:ext cx="180000" cy="180000"/>
            </a:xfrm>
            <a:prstGeom prst="roundRect">
              <a:avLst/>
            </a:prstGeom>
            <a:solidFill>
              <a:srgbClr val="0070C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00" name="Lekerekített téglalap 99"/>
            <p:cNvSpPr/>
            <p:nvPr/>
          </p:nvSpPr>
          <p:spPr>
            <a:xfrm>
              <a:off x="8728053" y="1573501"/>
              <a:ext cx="180000" cy="180000"/>
            </a:xfrm>
            <a:prstGeom prst="roundRect">
              <a:avLst/>
            </a:prstGeom>
            <a:solidFill>
              <a:srgbClr val="0070C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01" name="Lekerekített téglalap 100"/>
            <p:cNvSpPr/>
            <p:nvPr/>
          </p:nvSpPr>
          <p:spPr>
            <a:xfrm>
              <a:off x="8908053" y="1573077"/>
              <a:ext cx="180000" cy="180000"/>
            </a:xfrm>
            <a:prstGeom prst="roundRect">
              <a:avLst/>
            </a:prstGeom>
            <a:solidFill>
              <a:srgbClr val="0070C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cxnSp>
          <p:nvCxnSpPr>
            <p:cNvPr id="102" name="Egyenes összekötő 101"/>
            <p:cNvCxnSpPr/>
            <p:nvPr/>
          </p:nvCxnSpPr>
          <p:spPr>
            <a:xfrm>
              <a:off x="8548053" y="995910"/>
              <a:ext cx="0" cy="1003410"/>
            </a:xfrm>
            <a:prstGeom prst="line">
              <a:avLst/>
            </a:prstGeom>
            <a:solidFill>
              <a:srgbClr val="C00000"/>
            </a:solidFill>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E6258E5-E1DD-4C72-A2F3-117D0EEF8394}"/>
              </a:ext>
            </a:extLst>
          </p:cNvPr>
          <p:cNvGrpSpPr/>
          <p:nvPr/>
        </p:nvGrpSpPr>
        <p:grpSpPr>
          <a:xfrm>
            <a:off x="4624702" y="2345516"/>
            <a:ext cx="1210588" cy="452246"/>
            <a:chOff x="4624702" y="2146736"/>
            <a:chExt cx="1210588" cy="452246"/>
          </a:xfrm>
        </p:grpSpPr>
        <p:cxnSp>
          <p:nvCxnSpPr>
            <p:cNvPr id="68" name="Egyenes összekötő nyíllal 67"/>
            <p:cNvCxnSpPr/>
            <p:nvPr/>
          </p:nvCxnSpPr>
          <p:spPr>
            <a:xfrm>
              <a:off x="4838838" y="2598982"/>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églalap 105"/>
            <p:cNvSpPr/>
            <p:nvPr/>
          </p:nvSpPr>
          <p:spPr>
            <a:xfrm>
              <a:off x="4624702" y="2146736"/>
              <a:ext cx="121058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Selection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1CB6130E-1D28-4F49-9CDF-DB09E70A2049}"/>
              </a:ext>
            </a:extLst>
          </p:cNvPr>
          <p:cNvGrpSpPr/>
          <p:nvPr/>
        </p:nvGrpSpPr>
        <p:grpSpPr>
          <a:xfrm>
            <a:off x="8758818" y="2028620"/>
            <a:ext cx="1620000" cy="1620000"/>
            <a:chOff x="8758818" y="1829840"/>
            <a:chExt cx="1620000" cy="1620000"/>
          </a:xfrm>
        </p:grpSpPr>
        <p:sp>
          <p:nvSpPr>
            <p:cNvPr id="91" name="Ellipszis 90"/>
            <p:cNvSpPr/>
            <p:nvPr/>
          </p:nvSpPr>
          <p:spPr>
            <a:xfrm>
              <a:off x="8758818" y="1829840"/>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07" name="Lekerekített téglalap 106"/>
            <p:cNvSpPr/>
            <p:nvPr/>
          </p:nvSpPr>
          <p:spPr>
            <a:xfrm>
              <a:off x="8999890" y="249519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08" name="Lekerekített téglalap 107"/>
            <p:cNvSpPr/>
            <p:nvPr/>
          </p:nvSpPr>
          <p:spPr>
            <a:xfrm>
              <a:off x="9176887" y="249519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09" name="Lekerekített téglalap 108"/>
            <p:cNvSpPr/>
            <p:nvPr/>
          </p:nvSpPr>
          <p:spPr>
            <a:xfrm>
              <a:off x="9356887" y="249519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10" name="Lekerekített téglalap 109"/>
            <p:cNvSpPr/>
            <p:nvPr/>
          </p:nvSpPr>
          <p:spPr>
            <a:xfrm>
              <a:off x="9542892" y="2494774"/>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11" name="Lekerekített téglalap 110"/>
            <p:cNvSpPr/>
            <p:nvPr/>
          </p:nvSpPr>
          <p:spPr>
            <a:xfrm>
              <a:off x="9722892" y="249519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12" name="Lekerekített téglalap 111"/>
            <p:cNvSpPr/>
            <p:nvPr/>
          </p:nvSpPr>
          <p:spPr>
            <a:xfrm>
              <a:off x="9901838" y="249519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5B969D3-A964-4ACB-880F-B42F5937BD14}"/>
              </a:ext>
            </a:extLst>
          </p:cNvPr>
          <p:cNvGrpSpPr/>
          <p:nvPr/>
        </p:nvGrpSpPr>
        <p:grpSpPr>
          <a:xfrm>
            <a:off x="8758818" y="4324259"/>
            <a:ext cx="1620000" cy="1620000"/>
            <a:chOff x="8758818" y="4125479"/>
            <a:chExt cx="1620000" cy="1620000"/>
          </a:xfrm>
        </p:grpSpPr>
        <p:sp>
          <p:nvSpPr>
            <p:cNvPr id="113" name="Ellipszis 112"/>
            <p:cNvSpPr/>
            <p:nvPr/>
          </p:nvSpPr>
          <p:spPr>
            <a:xfrm>
              <a:off x="8758818" y="4125479"/>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25" name="Lekerekített téglalap 124"/>
            <p:cNvSpPr/>
            <p:nvPr/>
          </p:nvSpPr>
          <p:spPr>
            <a:xfrm>
              <a:off x="9056643" y="480067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26" name="Lekerekített téglalap 125"/>
            <p:cNvSpPr/>
            <p:nvPr/>
          </p:nvSpPr>
          <p:spPr>
            <a:xfrm>
              <a:off x="9233640" y="480067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27" name="Lekerekített téglalap 126"/>
            <p:cNvSpPr/>
            <p:nvPr/>
          </p:nvSpPr>
          <p:spPr>
            <a:xfrm>
              <a:off x="9413640" y="480067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28" name="Lekerekített téglalap 127"/>
            <p:cNvSpPr/>
            <p:nvPr/>
          </p:nvSpPr>
          <p:spPr>
            <a:xfrm>
              <a:off x="9599645" y="4800248"/>
              <a:ext cx="180000" cy="180000"/>
            </a:xfrm>
            <a:prstGeom prst="roundRect">
              <a:avLst/>
            </a:prstGeom>
            <a:solidFill>
              <a:srgbClr val="FFC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29" name="Lekerekített téglalap 128"/>
            <p:cNvSpPr/>
            <p:nvPr/>
          </p:nvSpPr>
          <p:spPr>
            <a:xfrm>
              <a:off x="9779645" y="4800672"/>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0" name="Lekerekített téglalap 129"/>
            <p:cNvSpPr/>
            <p:nvPr/>
          </p:nvSpPr>
          <p:spPr>
            <a:xfrm>
              <a:off x="9956642" y="480024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A2E2FEA5-8E1E-44A7-82D5-1E2DB445735F}"/>
              </a:ext>
            </a:extLst>
          </p:cNvPr>
          <p:cNvGrpSpPr/>
          <p:nvPr/>
        </p:nvGrpSpPr>
        <p:grpSpPr>
          <a:xfrm>
            <a:off x="9558529" y="3767654"/>
            <a:ext cx="1277584" cy="468000"/>
            <a:chOff x="9558529" y="3568874"/>
            <a:chExt cx="1277584" cy="468000"/>
          </a:xfrm>
        </p:grpSpPr>
        <p:sp>
          <p:nvSpPr>
            <p:cNvPr id="124" name="Téglalap 123"/>
            <p:cNvSpPr/>
            <p:nvPr/>
          </p:nvSpPr>
          <p:spPr>
            <a:xfrm>
              <a:off x="9689645" y="3637994"/>
              <a:ext cx="114646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Mutation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cxnSp>
          <p:nvCxnSpPr>
            <p:cNvPr id="168" name="Egyenes összekötő nyíllal 167"/>
            <p:cNvCxnSpPr/>
            <p:nvPr/>
          </p:nvCxnSpPr>
          <p:spPr>
            <a:xfrm flipH="1">
              <a:off x="9558529" y="3568874"/>
              <a:ext cx="0" cy="46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F6A0DF6-9F5E-4E01-8809-D911B1BD2B69}"/>
              </a:ext>
            </a:extLst>
          </p:cNvPr>
          <p:cNvGrpSpPr/>
          <p:nvPr/>
        </p:nvGrpSpPr>
        <p:grpSpPr>
          <a:xfrm>
            <a:off x="5543851" y="4005269"/>
            <a:ext cx="2321872" cy="2654235"/>
            <a:chOff x="5543851" y="3806489"/>
            <a:chExt cx="2321872" cy="2654235"/>
          </a:xfrm>
        </p:grpSpPr>
        <p:sp>
          <p:nvSpPr>
            <p:cNvPr id="131" name="Lekerekített téglalap 130"/>
            <p:cNvSpPr/>
            <p:nvPr/>
          </p:nvSpPr>
          <p:spPr>
            <a:xfrm rot="555523">
              <a:off x="6951518" y="4412779"/>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2" name="Lekerekített téglalap 131"/>
            <p:cNvSpPr/>
            <p:nvPr/>
          </p:nvSpPr>
          <p:spPr>
            <a:xfrm rot="555523">
              <a:off x="6919744" y="45998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3" name="Lekerekített téglalap 132"/>
            <p:cNvSpPr/>
            <p:nvPr/>
          </p:nvSpPr>
          <p:spPr>
            <a:xfrm rot="555523">
              <a:off x="6887968" y="478811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4" name="Lekerekített téglalap 133"/>
            <p:cNvSpPr/>
            <p:nvPr/>
          </p:nvSpPr>
          <p:spPr>
            <a:xfrm rot="555523">
              <a:off x="6856380" y="4969859"/>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5" name="Lekerekített téglalap 134"/>
            <p:cNvSpPr/>
            <p:nvPr/>
          </p:nvSpPr>
          <p:spPr>
            <a:xfrm rot="555523">
              <a:off x="6821439" y="5156230"/>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6" name="Lekerekített téglalap 135"/>
            <p:cNvSpPr/>
            <p:nvPr/>
          </p:nvSpPr>
          <p:spPr>
            <a:xfrm rot="555523">
              <a:off x="6788803" y="534070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7" name="Lekerekített téglalap 136"/>
            <p:cNvSpPr/>
            <p:nvPr/>
          </p:nvSpPr>
          <p:spPr>
            <a:xfrm rot="555523">
              <a:off x="6373961" y="4762006"/>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8" name="Lekerekített téglalap 137"/>
            <p:cNvSpPr/>
            <p:nvPr/>
          </p:nvSpPr>
          <p:spPr>
            <a:xfrm rot="1919041">
              <a:off x="6997749" y="5548238"/>
              <a:ext cx="108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9" name="Ellipszis 138"/>
            <p:cNvSpPr/>
            <p:nvPr/>
          </p:nvSpPr>
          <p:spPr>
            <a:xfrm>
              <a:off x="5870459" y="4131077"/>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40" name="Lekerekített téglalap 139"/>
            <p:cNvSpPr/>
            <p:nvPr/>
          </p:nvSpPr>
          <p:spPr>
            <a:xfrm rot="19605666">
              <a:off x="6115897" y="467061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1" name="Lekerekített téglalap 140"/>
            <p:cNvSpPr/>
            <p:nvPr/>
          </p:nvSpPr>
          <p:spPr>
            <a:xfrm rot="19605666">
              <a:off x="6273739" y="455850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2" name="Lekerekített téglalap 141"/>
            <p:cNvSpPr/>
            <p:nvPr/>
          </p:nvSpPr>
          <p:spPr>
            <a:xfrm rot="19605666">
              <a:off x="6431582" y="4450174"/>
              <a:ext cx="180000" cy="180000"/>
            </a:xfrm>
            <a:prstGeom prst="roundRect">
              <a:avLst/>
            </a:prstGeom>
            <a:solidFill>
              <a:srgbClr val="FFC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3" name="Lekerekített téglalap 142"/>
            <p:cNvSpPr/>
            <p:nvPr/>
          </p:nvSpPr>
          <p:spPr>
            <a:xfrm rot="19605666">
              <a:off x="6585488" y="4341840"/>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4" name="Lekerekített téglalap 143"/>
            <p:cNvSpPr/>
            <p:nvPr/>
          </p:nvSpPr>
          <p:spPr>
            <a:xfrm rot="19605666">
              <a:off x="5958386" y="477363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5" name="Lekerekített téglalap 144"/>
            <p:cNvSpPr/>
            <p:nvPr/>
          </p:nvSpPr>
          <p:spPr>
            <a:xfrm rot="19605666">
              <a:off x="6739395" y="423734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6" name="Lekerekített téglalap 145"/>
            <p:cNvSpPr/>
            <p:nvPr/>
          </p:nvSpPr>
          <p:spPr>
            <a:xfrm rot="1919041">
              <a:off x="6829332" y="546530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7" name="Lekerekített téglalap 146"/>
            <p:cNvSpPr/>
            <p:nvPr/>
          </p:nvSpPr>
          <p:spPr>
            <a:xfrm rot="1919041">
              <a:off x="6680199" y="537717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8" name="Lekerekített téglalap 147"/>
            <p:cNvSpPr/>
            <p:nvPr/>
          </p:nvSpPr>
          <p:spPr>
            <a:xfrm rot="1919041">
              <a:off x="6521276" y="528044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9" name="Lekerekített téglalap 148"/>
            <p:cNvSpPr/>
            <p:nvPr/>
          </p:nvSpPr>
          <p:spPr>
            <a:xfrm rot="1919041">
              <a:off x="6358718" y="5185854"/>
              <a:ext cx="180000" cy="180000"/>
            </a:xfrm>
            <a:prstGeom prst="roundRect">
              <a:avLst/>
            </a:prstGeom>
            <a:solidFill>
              <a:srgbClr val="FF7F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0" name="Lekerekített téglalap 149"/>
            <p:cNvSpPr/>
            <p:nvPr/>
          </p:nvSpPr>
          <p:spPr>
            <a:xfrm rot="555523">
              <a:off x="7269801" y="4919024"/>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1" name="Lekerekített téglalap 150"/>
            <p:cNvSpPr/>
            <p:nvPr/>
          </p:nvSpPr>
          <p:spPr>
            <a:xfrm rot="555523">
              <a:off x="7094772" y="488778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2" name="Lekerekített téglalap 151"/>
            <p:cNvSpPr/>
            <p:nvPr/>
          </p:nvSpPr>
          <p:spPr>
            <a:xfrm rot="555523">
              <a:off x="6919743" y="4854806"/>
              <a:ext cx="180000" cy="180000"/>
            </a:xfrm>
            <a:prstGeom prst="roundRect">
              <a:avLst/>
            </a:prstGeom>
            <a:solidFill>
              <a:srgbClr val="FF7F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3" name="Lekerekített téglalap 152"/>
            <p:cNvSpPr/>
            <p:nvPr/>
          </p:nvSpPr>
          <p:spPr>
            <a:xfrm rot="555523">
              <a:off x="6730655" y="4818352"/>
              <a:ext cx="180000" cy="180000"/>
            </a:xfrm>
            <a:prstGeom prst="roundRect">
              <a:avLst/>
            </a:prstGeom>
            <a:solidFill>
              <a:srgbClr val="7030A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4" name="Lekerekített téglalap 153"/>
            <p:cNvSpPr/>
            <p:nvPr/>
          </p:nvSpPr>
          <p:spPr>
            <a:xfrm rot="555523">
              <a:off x="6554833" y="479019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5" name="Fánk 44"/>
            <p:cNvSpPr/>
            <p:nvPr/>
          </p:nvSpPr>
          <p:spPr>
            <a:xfrm>
              <a:off x="5543851" y="3806489"/>
              <a:ext cx="2321872" cy="2212250"/>
            </a:xfrm>
            <a:custGeom>
              <a:avLst/>
              <a:gdLst>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0000 w 1980000"/>
                <a:gd name="connsiteY6" fmla="*/ 1485000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806733 w 1980000"/>
                <a:gd name="connsiteY7" fmla="*/ 9773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570173 w 1980000"/>
                <a:gd name="connsiteY7" fmla="*/ 1569388 h 1980000"/>
                <a:gd name="connsiteX8" fmla="*/ 1806733 w 1980000"/>
                <a:gd name="connsiteY8" fmla="*/ 977300 h 1980000"/>
                <a:gd name="connsiteX9" fmla="*/ 990000 w 1980000"/>
                <a:gd name="connsiteY9" fmla="*/ 495000 h 1980000"/>
                <a:gd name="connsiteX10" fmla="*/ 495000 w 1980000"/>
                <a:gd name="connsiteY10"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273839 w 1980000"/>
                <a:gd name="connsiteY7" fmla="*/ 1759888 h 1980000"/>
                <a:gd name="connsiteX8" fmla="*/ 1570173 w 1980000"/>
                <a:gd name="connsiteY8" fmla="*/ 1569388 h 1980000"/>
                <a:gd name="connsiteX9" fmla="*/ 1806733 w 1980000"/>
                <a:gd name="connsiteY9" fmla="*/ 977300 h 1980000"/>
                <a:gd name="connsiteX10" fmla="*/ 990000 w 1980000"/>
                <a:gd name="connsiteY10" fmla="*/ 495000 h 1980000"/>
                <a:gd name="connsiteX11" fmla="*/ 495000 w 1980000"/>
                <a:gd name="connsiteY11"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495000 w 1980000"/>
                <a:gd name="connsiteY12"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0000 w 1980000"/>
                <a:gd name="connsiteY12" fmla="*/ 495000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8467 w 1980000"/>
                <a:gd name="connsiteY12" fmla="*/ 181733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202900 w 1980000"/>
                <a:gd name="connsiteY14"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444106 w 1980000"/>
                <a:gd name="connsiteY14" fmla="*/ 396755 h 1980000"/>
                <a:gd name="connsiteX15" fmla="*/ 202900 w 1980000"/>
                <a:gd name="connsiteY15"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8072 w 1980000"/>
                <a:gd name="connsiteY9" fmla="*/ 1717555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1827 w 1980000"/>
                <a:gd name="connsiteY9" fmla="*/ 1683455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5888 w 1980000"/>
                <a:gd name="connsiteY9" fmla="*/ 1690559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5888 w 1980000"/>
                <a:gd name="connsiteY9" fmla="*/ 1690559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5888 w 1980000"/>
                <a:gd name="connsiteY9" fmla="*/ 1690559 h 1980000"/>
                <a:gd name="connsiteX10" fmla="*/ 1488684 w 1980000"/>
                <a:gd name="connsiteY10" fmla="*/ 152765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078784 w 1980000"/>
                <a:gd name="connsiteY8" fmla="*/ 1759655 h 1980000"/>
                <a:gd name="connsiteX9" fmla="*/ 1265888 w 1980000"/>
                <a:gd name="connsiteY9" fmla="*/ 1690559 h 1980000"/>
                <a:gd name="connsiteX10" fmla="*/ 1488684 w 1980000"/>
                <a:gd name="connsiteY10" fmla="*/ 152765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9717 h 1980000"/>
                <a:gd name="connsiteX8" fmla="*/ 1078784 w 1980000"/>
                <a:gd name="connsiteY8" fmla="*/ 1759655 h 1980000"/>
                <a:gd name="connsiteX9" fmla="*/ 1265888 w 1980000"/>
                <a:gd name="connsiteY9" fmla="*/ 1690559 h 1980000"/>
                <a:gd name="connsiteX10" fmla="*/ 1488684 w 1980000"/>
                <a:gd name="connsiteY10" fmla="*/ 152765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0000" h="1980000">
                  <a:moveTo>
                    <a:pt x="0" y="990000"/>
                  </a:moveTo>
                  <a:cubicBezTo>
                    <a:pt x="0" y="443238"/>
                    <a:pt x="443238" y="0"/>
                    <a:pt x="990000" y="0"/>
                  </a:cubicBezTo>
                  <a:cubicBezTo>
                    <a:pt x="1536762" y="0"/>
                    <a:pt x="1980000" y="443238"/>
                    <a:pt x="1980000" y="990000"/>
                  </a:cubicBezTo>
                  <a:cubicBezTo>
                    <a:pt x="1980000" y="1536762"/>
                    <a:pt x="1536762" y="1980000"/>
                    <a:pt x="990000" y="1980000"/>
                  </a:cubicBezTo>
                  <a:cubicBezTo>
                    <a:pt x="443238" y="1980000"/>
                    <a:pt x="0" y="1536762"/>
                    <a:pt x="0" y="990000"/>
                  </a:cubicBezTo>
                  <a:close/>
                  <a:moveTo>
                    <a:pt x="202900" y="1019633"/>
                  </a:moveTo>
                  <a:cubicBezTo>
                    <a:pt x="200078" y="1212250"/>
                    <a:pt x="295284" y="1423388"/>
                    <a:pt x="427173" y="1552455"/>
                  </a:cubicBezTo>
                  <a:cubicBezTo>
                    <a:pt x="559062" y="1681522"/>
                    <a:pt x="885632" y="1765184"/>
                    <a:pt x="994234" y="1799717"/>
                  </a:cubicBezTo>
                  <a:cubicBezTo>
                    <a:pt x="1102836" y="1834250"/>
                    <a:pt x="1032183" y="1765346"/>
                    <a:pt x="1078784" y="1759655"/>
                  </a:cubicBezTo>
                  <a:cubicBezTo>
                    <a:pt x="1125385" y="1753964"/>
                    <a:pt x="1210149" y="1708904"/>
                    <a:pt x="1265888" y="1690559"/>
                  </a:cubicBezTo>
                  <a:cubicBezTo>
                    <a:pt x="1425867" y="1612538"/>
                    <a:pt x="1439295" y="1559408"/>
                    <a:pt x="1488684" y="1527658"/>
                  </a:cubicBezTo>
                  <a:cubicBezTo>
                    <a:pt x="1538073" y="1495908"/>
                    <a:pt x="1508874" y="1687119"/>
                    <a:pt x="1570173" y="1569388"/>
                  </a:cubicBezTo>
                  <a:cubicBezTo>
                    <a:pt x="1631472" y="1451657"/>
                    <a:pt x="1822961" y="1154394"/>
                    <a:pt x="1806733" y="977300"/>
                  </a:cubicBezTo>
                  <a:cubicBezTo>
                    <a:pt x="1790505" y="800206"/>
                    <a:pt x="1704884" y="567450"/>
                    <a:pt x="1570173" y="434855"/>
                  </a:cubicBezTo>
                  <a:cubicBezTo>
                    <a:pt x="1435462" y="302261"/>
                    <a:pt x="1186145" y="188083"/>
                    <a:pt x="998467" y="181733"/>
                  </a:cubicBezTo>
                  <a:cubicBezTo>
                    <a:pt x="810789" y="175383"/>
                    <a:pt x="576701" y="257105"/>
                    <a:pt x="444106" y="396755"/>
                  </a:cubicBezTo>
                  <a:cubicBezTo>
                    <a:pt x="311512" y="536405"/>
                    <a:pt x="205722" y="827016"/>
                    <a:pt x="202900" y="10196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72" name="Téglalap 171"/>
            <p:cNvSpPr/>
            <p:nvPr/>
          </p:nvSpPr>
          <p:spPr>
            <a:xfrm>
              <a:off x="5875205" y="5814393"/>
              <a:ext cx="1636987" cy="646331"/>
            </a:xfrm>
            <a:prstGeom prst="rect">
              <a:avLst/>
            </a:prstGeom>
          </p:spPr>
          <p:txBody>
            <a:bodyPr wrap="none">
              <a:spAutoFit/>
            </a:bodyPr>
            <a:lstStyle/>
            <a:p>
              <a:pPr algn="ctr"/>
              <a:r>
                <a:rPr lang="hu-HU" sz="1800" dirty="0">
                  <a:latin typeface="Arial" panose="020B0604020202020204" pitchFamily="34" charset="0"/>
                  <a:ea typeface="Verdana" panose="020B0604030504040204" pitchFamily="34" charset="0"/>
                  <a:cs typeface="Arial" panose="020B0604020202020204" pitchFamily="34" charset="0"/>
                </a:rPr>
                <a:t>N species</a:t>
              </a:r>
            </a:p>
            <a:p>
              <a:pPr algn="ctr"/>
              <a:r>
                <a:rPr lang="hu-HU" sz="1800" dirty="0">
                  <a:latin typeface="Arial" panose="020B0604020202020204" pitchFamily="34" charset="0"/>
                  <a:ea typeface="Verdana" panose="020B0604030504040204" pitchFamily="34" charset="0"/>
                  <a:cs typeface="Arial" panose="020B0604020202020204" pitchFamily="34" charset="0"/>
                </a:rPr>
                <a:t>2</a:t>
              </a:r>
              <a:r>
                <a:rPr lang="hu-HU" sz="1800" baseline="30000" dirty="0">
                  <a:latin typeface="Arial" panose="020B0604020202020204" pitchFamily="34" charset="0"/>
                  <a:ea typeface="Verdana" panose="020B0604030504040204" pitchFamily="34" charset="0"/>
                  <a:cs typeface="Arial" panose="020B0604020202020204" pitchFamily="34" charset="0"/>
                </a:rPr>
                <a:t>nd</a:t>
              </a:r>
              <a:r>
                <a:rPr lang="hu-HU" sz="1800" dirty="0">
                  <a:latin typeface="Arial" panose="020B0604020202020204" pitchFamily="34" charset="0"/>
                  <a:ea typeface="Verdana" panose="020B0604030504040204" pitchFamily="34" charset="0"/>
                  <a:cs typeface="Arial" panose="020B0604020202020204" pitchFamily="34" charset="0"/>
                </a:rPr>
                <a:t> </a:t>
              </a:r>
              <a:r>
                <a:rPr lang="hu-HU" sz="1800" dirty="0" err="1">
                  <a:latin typeface="Arial" panose="020B0604020202020204" pitchFamily="34" charset="0"/>
                  <a:ea typeface="Verdana" panose="020B0604030504040204" pitchFamily="34" charset="0"/>
                  <a:cs typeface="Arial" panose="020B0604020202020204" pitchFamily="34" charset="0"/>
                </a:rPr>
                <a:t>generation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sp>
        <p:nvSpPr>
          <p:cNvPr id="180" name="Téglalap 179"/>
          <p:cNvSpPr/>
          <p:nvPr/>
        </p:nvSpPr>
        <p:spPr>
          <a:xfrm>
            <a:off x="3351100" y="4828824"/>
            <a:ext cx="1377365" cy="369332"/>
          </a:xfrm>
          <a:prstGeom prst="rect">
            <a:avLst/>
          </a:prstGeom>
        </p:spPr>
        <p:txBody>
          <a:bodyPr wrap="none">
            <a:spAutoFit/>
          </a:bodyPr>
          <a:lstStyle/>
          <a:p>
            <a:r>
              <a:rPr lang="hu-HU" sz="1800" dirty="0" err="1">
                <a:latin typeface="Arial" panose="020B0604020202020204" pitchFamily="34" charset="0"/>
                <a:ea typeface="Verdana" panose="020B0604030504040204" pitchFamily="34" charset="0"/>
                <a:cs typeface="Arial" panose="020B0604020202020204" pitchFamily="34" charset="0"/>
              </a:rPr>
              <a:t>Termination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576F901C-98BD-4B8F-81C0-8F10694C6A47}"/>
              </a:ext>
            </a:extLst>
          </p:cNvPr>
          <p:cNvGrpSpPr/>
          <p:nvPr/>
        </p:nvGrpSpPr>
        <p:grpSpPr>
          <a:xfrm>
            <a:off x="6621384" y="3741813"/>
            <a:ext cx="1256025" cy="468000"/>
            <a:chOff x="6621384" y="3543033"/>
            <a:chExt cx="1256025" cy="468000"/>
          </a:xfrm>
        </p:grpSpPr>
        <p:cxnSp>
          <p:nvCxnSpPr>
            <p:cNvPr id="178" name="Egyenes összekötő nyíllal 177"/>
            <p:cNvCxnSpPr/>
            <p:nvPr/>
          </p:nvCxnSpPr>
          <p:spPr>
            <a:xfrm flipH="1" flipV="1">
              <a:off x="6621384" y="3543033"/>
              <a:ext cx="0" cy="46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églalap 181"/>
            <p:cNvSpPr/>
            <p:nvPr/>
          </p:nvSpPr>
          <p:spPr>
            <a:xfrm>
              <a:off x="6666821" y="3637994"/>
              <a:ext cx="121058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Selection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cxnSp>
        <p:nvCxnSpPr>
          <p:cNvPr id="171" name="Egyenes összekötő nyíllal 170"/>
          <p:cNvCxnSpPr/>
          <p:nvPr/>
        </p:nvCxnSpPr>
        <p:spPr>
          <a:xfrm flipH="1">
            <a:off x="7751417" y="5050786"/>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B8EF23-94D5-4FA4-A314-92980AF0CDEC}"/>
              </a:ext>
            </a:extLst>
          </p:cNvPr>
          <p:cNvGrpSpPr/>
          <p:nvPr/>
        </p:nvGrpSpPr>
        <p:grpSpPr>
          <a:xfrm>
            <a:off x="4798732" y="4562044"/>
            <a:ext cx="992579" cy="451299"/>
            <a:chOff x="4798732" y="4363264"/>
            <a:chExt cx="992579" cy="451299"/>
          </a:xfrm>
        </p:grpSpPr>
        <p:cxnSp>
          <p:nvCxnSpPr>
            <p:cNvPr id="179" name="Egyenes összekötő nyíllal 178"/>
            <p:cNvCxnSpPr/>
            <p:nvPr/>
          </p:nvCxnSpPr>
          <p:spPr>
            <a:xfrm flipH="1">
              <a:off x="4829630" y="4814563"/>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églalap 180"/>
            <p:cNvSpPr/>
            <p:nvPr/>
          </p:nvSpPr>
          <p:spPr>
            <a:xfrm>
              <a:off x="4798732" y="4363264"/>
              <a:ext cx="992579"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Criteria</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B452B482-441D-40AC-852C-A91D94BD95A2}"/>
              </a:ext>
            </a:extLst>
          </p:cNvPr>
          <p:cNvGrpSpPr/>
          <p:nvPr/>
        </p:nvGrpSpPr>
        <p:grpSpPr>
          <a:xfrm>
            <a:off x="2723024" y="1609648"/>
            <a:ext cx="1980000" cy="2769370"/>
            <a:chOff x="2723024" y="1410868"/>
            <a:chExt cx="1980000" cy="2769370"/>
          </a:xfrm>
        </p:grpSpPr>
        <p:grpSp>
          <p:nvGrpSpPr>
            <p:cNvPr id="5" name="Group 4">
              <a:extLst>
                <a:ext uri="{FF2B5EF4-FFF2-40B4-BE49-F238E27FC236}">
                  <a16:creationId xmlns:a16="http://schemas.microsoft.com/office/drawing/2014/main" id="{DBD2AC27-6B7A-4C65-A1BA-279400B79C55}"/>
                </a:ext>
              </a:extLst>
            </p:cNvPr>
            <p:cNvGrpSpPr/>
            <p:nvPr/>
          </p:nvGrpSpPr>
          <p:grpSpPr>
            <a:xfrm>
              <a:off x="2723024" y="1410868"/>
              <a:ext cx="1980000" cy="2769370"/>
              <a:chOff x="2723024" y="1410868"/>
              <a:chExt cx="1980000" cy="2769370"/>
            </a:xfrm>
          </p:grpSpPr>
          <p:sp>
            <p:nvSpPr>
              <p:cNvPr id="52" name="Lekerekített téglalap 51"/>
              <p:cNvSpPr/>
              <p:nvPr/>
            </p:nvSpPr>
            <p:spPr>
              <a:xfrm rot="555523">
                <a:off x="4019709" y="2119440"/>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3" name="Lekerekített téglalap 52"/>
              <p:cNvSpPr/>
              <p:nvPr/>
            </p:nvSpPr>
            <p:spPr>
              <a:xfrm rot="555523">
                <a:off x="3987935" y="2306546"/>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4" name="Lekerekített téglalap 53"/>
              <p:cNvSpPr/>
              <p:nvPr/>
            </p:nvSpPr>
            <p:spPr>
              <a:xfrm rot="555523">
                <a:off x="3956159" y="2494774"/>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5" name="Lekerekített téglalap 54"/>
              <p:cNvSpPr/>
              <p:nvPr/>
            </p:nvSpPr>
            <p:spPr>
              <a:xfrm rot="555523">
                <a:off x="3924571" y="2676520"/>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6" name="Lekerekített téglalap 55"/>
              <p:cNvSpPr/>
              <p:nvPr/>
            </p:nvSpPr>
            <p:spPr>
              <a:xfrm rot="555523">
                <a:off x="3889630" y="2862891"/>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7" name="Lekerekített téglalap 56"/>
              <p:cNvSpPr/>
              <p:nvPr/>
            </p:nvSpPr>
            <p:spPr>
              <a:xfrm rot="555523">
                <a:off x="3856994" y="3047363"/>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1" name="Lekerekített téglalap 50"/>
              <p:cNvSpPr/>
              <p:nvPr/>
            </p:nvSpPr>
            <p:spPr>
              <a:xfrm rot="555523">
                <a:off x="3442152" y="246866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3" name="Lekerekített téglalap 42"/>
              <p:cNvSpPr/>
              <p:nvPr/>
            </p:nvSpPr>
            <p:spPr>
              <a:xfrm rot="1919041">
                <a:off x="4065940" y="3383852"/>
                <a:ext cx="108000" cy="180000"/>
              </a:xfrm>
              <a:prstGeom prst="roundRect">
                <a:avLst/>
              </a:prstGeom>
              <a:solidFill>
                <a:srgbClr val="00B05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5" name="Fánk 44"/>
              <p:cNvSpPr/>
              <p:nvPr/>
            </p:nvSpPr>
            <p:spPr>
              <a:xfrm>
                <a:off x="2723024" y="1697536"/>
                <a:ext cx="1980000" cy="1980000"/>
              </a:xfrm>
              <a:custGeom>
                <a:avLst/>
                <a:gdLst>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0000 w 1980000"/>
                  <a:gd name="connsiteY6" fmla="*/ 1485000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806733 w 1980000"/>
                  <a:gd name="connsiteY7" fmla="*/ 9773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570173 w 1980000"/>
                  <a:gd name="connsiteY7" fmla="*/ 1569388 h 1980000"/>
                  <a:gd name="connsiteX8" fmla="*/ 1806733 w 1980000"/>
                  <a:gd name="connsiteY8" fmla="*/ 977300 h 1980000"/>
                  <a:gd name="connsiteX9" fmla="*/ 990000 w 1980000"/>
                  <a:gd name="connsiteY9" fmla="*/ 495000 h 1980000"/>
                  <a:gd name="connsiteX10" fmla="*/ 495000 w 1980000"/>
                  <a:gd name="connsiteY10"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273839 w 1980000"/>
                  <a:gd name="connsiteY7" fmla="*/ 1759888 h 1980000"/>
                  <a:gd name="connsiteX8" fmla="*/ 1570173 w 1980000"/>
                  <a:gd name="connsiteY8" fmla="*/ 1569388 h 1980000"/>
                  <a:gd name="connsiteX9" fmla="*/ 1806733 w 1980000"/>
                  <a:gd name="connsiteY9" fmla="*/ 977300 h 1980000"/>
                  <a:gd name="connsiteX10" fmla="*/ 990000 w 1980000"/>
                  <a:gd name="connsiteY10" fmla="*/ 495000 h 1980000"/>
                  <a:gd name="connsiteX11" fmla="*/ 495000 w 1980000"/>
                  <a:gd name="connsiteY11"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495000 w 1980000"/>
                  <a:gd name="connsiteY12"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0000 w 1980000"/>
                  <a:gd name="connsiteY12" fmla="*/ 495000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8467 w 1980000"/>
                  <a:gd name="connsiteY12" fmla="*/ 181733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202900 w 1980000"/>
                  <a:gd name="connsiteY14"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444106 w 1980000"/>
                  <a:gd name="connsiteY14" fmla="*/ 396755 h 1980000"/>
                  <a:gd name="connsiteX15" fmla="*/ 202900 w 1980000"/>
                  <a:gd name="connsiteY15"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8072 w 1980000"/>
                  <a:gd name="connsiteY9" fmla="*/ 1717555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0000" h="1980000">
                    <a:moveTo>
                      <a:pt x="0" y="990000"/>
                    </a:moveTo>
                    <a:cubicBezTo>
                      <a:pt x="0" y="443238"/>
                      <a:pt x="443238" y="0"/>
                      <a:pt x="990000" y="0"/>
                    </a:cubicBezTo>
                    <a:cubicBezTo>
                      <a:pt x="1536762" y="0"/>
                      <a:pt x="1980000" y="443238"/>
                      <a:pt x="1980000" y="990000"/>
                    </a:cubicBezTo>
                    <a:cubicBezTo>
                      <a:pt x="1980000" y="1536762"/>
                      <a:pt x="1536762" y="1980000"/>
                      <a:pt x="990000" y="1980000"/>
                    </a:cubicBezTo>
                    <a:cubicBezTo>
                      <a:pt x="443238" y="1980000"/>
                      <a:pt x="0" y="1536762"/>
                      <a:pt x="0" y="990000"/>
                    </a:cubicBezTo>
                    <a:close/>
                    <a:moveTo>
                      <a:pt x="202900" y="1019633"/>
                    </a:moveTo>
                    <a:cubicBezTo>
                      <a:pt x="200078" y="1212250"/>
                      <a:pt x="295284" y="1423388"/>
                      <a:pt x="427173" y="1552455"/>
                    </a:cubicBezTo>
                    <a:cubicBezTo>
                      <a:pt x="559062" y="1681522"/>
                      <a:pt x="881345" y="1753816"/>
                      <a:pt x="994234" y="1794033"/>
                    </a:cubicBezTo>
                    <a:cubicBezTo>
                      <a:pt x="1107123" y="1834250"/>
                      <a:pt x="1057905" y="1799446"/>
                      <a:pt x="1104506" y="1793755"/>
                    </a:cubicBezTo>
                    <a:cubicBezTo>
                      <a:pt x="1151107" y="1788064"/>
                      <a:pt x="1222333" y="1735900"/>
                      <a:pt x="1278072" y="1717555"/>
                    </a:cubicBezTo>
                    <a:cubicBezTo>
                      <a:pt x="1333811" y="1699210"/>
                      <a:pt x="1381084" y="1677338"/>
                      <a:pt x="1430473" y="1645588"/>
                    </a:cubicBezTo>
                    <a:cubicBezTo>
                      <a:pt x="1479862" y="1613838"/>
                      <a:pt x="1508874" y="1687119"/>
                      <a:pt x="1570173" y="1569388"/>
                    </a:cubicBezTo>
                    <a:cubicBezTo>
                      <a:pt x="1631472" y="1451657"/>
                      <a:pt x="1822961" y="1154394"/>
                      <a:pt x="1806733" y="977300"/>
                    </a:cubicBezTo>
                    <a:cubicBezTo>
                      <a:pt x="1790505" y="800206"/>
                      <a:pt x="1704884" y="567450"/>
                      <a:pt x="1570173" y="434855"/>
                    </a:cubicBezTo>
                    <a:cubicBezTo>
                      <a:pt x="1435462" y="302261"/>
                      <a:pt x="1186145" y="188083"/>
                      <a:pt x="998467" y="181733"/>
                    </a:cubicBezTo>
                    <a:cubicBezTo>
                      <a:pt x="810789" y="175383"/>
                      <a:pt x="576701" y="257105"/>
                      <a:pt x="444106" y="396755"/>
                    </a:cubicBezTo>
                    <a:cubicBezTo>
                      <a:pt x="311512" y="536405"/>
                      <a:pt x="205722" y="827016"/>
                      <a:pt x="202900" y="10196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27" name="Ellipszis 26"/>
              <p:cNvSpPr/>
              <p:nvPr/>
            </p:nvSpPr>
            <p:spPr>
              <a:xfrm>
                <a:off x="2938650" y="1837738"/>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33" name="Lekerekített téglalap 32"/>
              <p:cNvSpPr/>
              <p:nvPr/>
            </p:nvSpPr>
            <p:spPr>
              <a:xfrm rot="19605666">
                <a:off x="3184088" y="237727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4" name="Lekerekített téglalap 33"/>
              <p:cNvSpPr/>
              <p:nvPr/>
            </p:nvSpPr>
            <p:spPr>
              <a:xfrm rot="19605666">
                <a:off x="3341930" y="226516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5" name="Lekerekített téglalap 34"/>
              <p:cNvSpPr/>
              <p:nvPr/>
            </p:nvSpPr>
            <p:spPr>
              <a:xfrm rot="19605666">
                <a:off x="3499773" y="215683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6" name="Lekerekített téglalap 35"/>
              <p:cNvSpPr/>
              <p:nvPr/>
            </p:nvSpPr>
            <p:spPr>
              <a:xfrm rot="19605666">
                <a:off x="3653679" y="204850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7" name="Lekerekített téglalap 36"/>
              <p:cNvSpPr/>
              <p:nvPr/>
            </p:nvSpPr>
            <p:spPr>
              <a:xfrm rot="19605666">
                <a:off x="3026577" y="248029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8" name="Lekerekített téglalap 37"/>
              <p:cNvSpPr/>
              <p:nvPr/>
            </p:nvSpPr>
            <p:spPr>
              <a:xfrm rot="19605666">
                <a:off x="3807586" y="194400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9" name="Lekerekített téglalap 38"/>
              <p:cNvSpPr/>
              <p:nvPr/>
            </p:nvSpPr>
            <p:spPr>
              <a:xfrm rot="1919041">
                <a:off x="3897523" y="3171966"/>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0" name="Lekerekített téglalap 39"/>
              <p:cNvSpPr/>
              <p:nvPr/>
            </p:nvSpPr>
            <p:spPr>
              <a:xfrm rot="1919041">
                <a:off x="3748390" y="3083838"/>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1" name="Lekerekített téglalap 40"/>
              <p:cNvSpPr/>
              <p:nvPr/>
            </p:nvSpPr>
            <p:spPr>
              <a:xfrm rot="1919041">
                <a:off x="3589467" y="2987107"/>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2" name="Lekerekített téglalap 41"/>
              <p:cNvSpPr/>
              <p:nvPr/>
            </p:nvSpPr>
            <p:spPr>
              <a:xfrm rot="1919041">
                <a:off x="3426909" y="2892515"/>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6" name="Lekerekített téglalap 45"/>
              <p:cNvSpPr/>
              <p:nvPr/>
            </p:nvSpPr>
            <p:spPr>
              <a:xfrm rot="555523">
                <a:off x="4337992" y="26256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7" name="Lekerekített téglalap 46"/>
              <p:cNvSpPr/>
              <p:nvPr/>
            </p:nvSpPr>
            <p:spPr>
              <a:xfrm rot="555523">
                <a:off x="4162963" y="259444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8" name="Lekerekített téglalap 47"/>
              <p:cNvSpPr/>
              <p:nvPr/>
            </p:nvSpPr>
            <p:spPr>
              <a:xfrm rot="555523">
                <a:off x="3987934" y="256146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9" name="Lekerekített téglalap 48"/>
              <p:cNvSpPr/>
              <p:nvPr/>
            </p:nvSpPr>
            <p:spPr>
              <a:xfrm rot="555523">
                <a:off x="3798846" y="252501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0" name="Lekerekített téglalap 49"/>
              <p:cNvSpPr/>
              <p:nvPr/>
            </p:nvSpPr>
            <p:spPr>
              <a:xfrm rot="555523">
                <a:off x="3623024" y="2496854"/>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4" name="Téglalap 63"/>
              <p:cNvSpPr/>
              <p:nvPr/>
            </p:nvSpPr>
            <p:spPr>
              <a:xfrm>
                <a:off x="3127682" y="1410868"/>
                <a:ext cx="1274708" cy="369332"/>
              </a:xfrm>
              <a:prstGeom prst="rect">
                <a:avLst/>
              </a:prstGeom>
            </p:spPr>
            <p:txBody>
              <a:bodyPr wrap="none">
                <a:spAutoFit/>
              </a:bodyPr>
              <a:lstStyle/>
              <a:p>
                <a:r>
                  <a:rPr lang="hu-HU" sz="1800" dirty="0" err="1">
                    <a:latin typeface="Arial" panose="020B0604020202020204" pitchFamily="34" charset="0"/>
                    <a:ea typeface="Verdana" panose="020B0604030504040204" pitchFamily="34" charset="0"/>
                    <a:cs typeface="Arial" panose="020B0604020202020204" pitchFamily="34" charset="0"/>
                  </a:rPr>
                  <a:t>Population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sp>
            <p:nvSpPr>
              <p:cNvPr id="176" name="Téglalap 175"/>
              <p:cNvSpPr/>
              <p:nvPr/>
            </p:nvSpPr>
            <p:spPr>
              <a:xfrm>
                <a:off x="2881574" y="3533907"/>
                <a:ext cx="1646605" cy="646331"/>
              </a:xfrm>
              <a:prstGeom prst="rect">
                <a:avLst/>
              </a:prstGeom>
            </p:spPr>
            <p:txBody>
              <a:bodyPr wrap="none">
                <a:spAutoFit/>
              </a:bodyPr>
              <a:lstStyle/>
              <a:p>
                <a:pPr algn="ctr"/>
                <a:r>
                  <a:rPr lang="hu-HU" sz="1800" dirty="0">
                    <a:latin typeface="Arial" panose="020B0604020202020204" pitchFamily="34" charset="0"/>
                    <a:ea typeface="Verdana" panose="020B0604030504040204" pitchFamily="34" charset="0"/>
                    <a:cs typeface="Arial" panose="020B0604020202020204" pitchFamily="34" charset="0"/>
                  </a:rPr>
                  <a:t>N species</a:t>
                </a:r>
              </a:p>
              <a:p>
                <a:pPr algn="ctr"/>
                <a:r>
                  <a:rPr lang="hu-HU" sz="1800" dirty="0">
                    <a:latin typeface="Arial" panose="020B0604020202020204" pitchFamily="34" charset="0"/>
                    <a:ea typeface="Verdana" panose="020B0604030504040204" pitchFamily="34" charset="0"/>
                    <a:cs typeface="Arial" panose="020B0604020202020204" pitchFamily="34" charset="0"/>
                  </a:rPr>
                  <a:t>1</a:t>
                </a:r>
                <a:r>
                  <a:rPr lang="hu-HU" sz="1800" baseline="30000" dirty="0">
                    <a:latin typeface="Arial" panose="020B0604020202020204" pitchFamily="34" charset="0"/>
                    <a:ea typeface="Verdana" panose="020B0604030504040204" pitchFamily="34" charset="0"/>
                    <a:cs typeface="Arial" panose="020B0604020202020204" pitchFamily="34" charset="0"/>
                  </a:rPr>
                  <a:t>st</a:t>
                </a:r>
                <a:r>
                  <a:rPr lang="hu-HU" sz="1800" dirty="0">
                    <a:latin typeface="Arial" panose="020B0604020202020204" pitchFamily="34" charset="0"/>
                    <a:ea typeface="Verdana" panose="020B0604030504040204" pitchFamily="34" charset="0"/>
                    <a:cs typeface="Arial" panose="020B0604020202020204" pitchFamily="34" charset="0"/>
                  </a:rPr>
                  <a:t> </a:t>
                </a:r>
                <a:r>
                  <a:rPr lang="hu-HU" sz="1800" dirty="0" err="1">
                    <a:latin typeface="Arial" panose="020B0604020202020204" pitchFamily="34" charset="0"/>
                    <a:ea typeface="Verdana" panose="020B0604030504040204" pitchFamily="34" charset="0"/>
                    <a:cs typeface="Arial" panose="020B0604020202020204" pitchFamily="34" charset="0"/>
                  </a:rPr>
                  <a:t>generation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F53A63C5-7E3C-49B2-98F0-055C72F47982}"/>
                </a:ext>
              </a:extLst>
            </p:cNvPr>
            <p:cNvSpPr/>
            <p:nvPr/>
          </p:nvSpPr>
          <p:spPr>
            <a:xfrm>
              <a:off x="3962400" y="3519783"/>
              <a:ext cx="362284" cy="134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 name="Group 6">
            <a:extLst>
              <a:ext uri="{FF2B5EF4-FFF2-40B4-BE49-F238E27FC236}">
                <a16:creationId xmlns:a16="http://schemas.microsoft.com/office/drawing/2014/main" id="{1C9787E4-B9F9-4896-B356-BADB0491C0C5}"/>
              </a:ext>
            </a:extLst>
          </p:cNvPr>
          <p:cNvGrpSpPr/>
          <p:nvPr/>
        </p:nvGrpSpPr>
        <p:grpSpPr>
          <a:xfrm>
            <a:off x="1627896" y="2345516"/>
            <a:ext cx="1402948" cy="451684"/>
            <a:chOff x="1627896" y="2146736"/>
            <a:chExt cx="1402948" cy="451684"/>
          </a:xfrm>
        </p:grpSpPr>
        <p:cxnSp>
          <p:nvCxnSpPr>
            <p:cNvPr id="66" name="Egyenes összekötő nyíllal 65"/>
            <p:cNvCxnSpPr>
              <a:cxnSpLocks/>
            </p:cNvCxnSpPr>
            <p:nvPr/>
          </p:nvCxnSpPr>
          <p:spPr>
            <a:xfrm>
              <a:off x="1927023" y="2598420"/>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églalap 88"/>
            <p:cNvSpPr/>
            <p:nvPr/>
          </p:nvSpPr>
          <p:spPr>
            <a:xfrm>
              <a:off x="1627896" y="2146736"/>
              <a:ext cx="140294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Generation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sp>
        <p:nvSpPr>
          <p:cNvPr id="157" name="Title 1">
            <a:extLst>
              <a:ext uri="{FF2B5EF4-FFF2-40B4-BE49-F238E27FC236}">
                <a16:creationId xmlns:a16="http://schemas.microsoft.com/office/drawing/2014/main" id="{5C3A3319-9362-493A-83DD-D24A7A95A2A0}"/>
              </a:ext>
            </a:extLst>
          </p:cNvPr>
          <p:cNvSpPr txBox="1">
            <a:spLocks/>
          </p:cNvSpPr>
          <p:nvPr/>
        </p:nvSpPr>
        <p:spPr>
          <a:xfrm>
            <a:off x="2273300" y="187840"/>
            <a:ext cx="9104313" cy="910036"/>
          </a:xfrm>
          <a:prstGeom prst="rect">
            <a:avLst/>
          </a:prstGeom>
        </p:spPr>
        <p:txBody>
          <a:bodyPr vert="horz" lIns="0" tIns="0" rIns="0" bIns="0" rtlCol="0" anchor="ctr" anchorCtr="0">
            <a:noAutofit/>
          </a:bodyPr>
          <a:lstStyle>
            <a:lvl1pPr algn="l" defTabSz="685783" rtl="0" eaLnBrk="1" latinLnBrk="0" hangingPunct="1">
              <a:lnSpc>
                <a:spcPts val="3600"/>
              </a:lnSpc>
              <a:spcBef>
                <a:spcPct val="0"/>
              </a:spcBef>
              <a:buNone/>
              <a:defRPr sz="3600" b="1" kern="1200" baseline="0">
                <a:solidFill>
                  <a:schemeClr val="tx1"/>
                </a:solidFill>
                <a:latin typeface="Arial" charset="0"/>
                <a:ea typeface="Arial" charset="0"/>
                <a:cs typeface="Arial" charset="0"/>
              </a:defRPr>
            </a:lvl1pPr>
          </a:lstStyle>
          <a:p>
            <a:r>
              <a:rPr lang="en-US" dirty="0"/>
              <a:t>Developing a genetic algorithm using the theory of evolution</a:t>
            </a:r>
            <a:endParaRPr lang="en-NL" dirty="0"/>
          </a:p>
        </p:txBody>
      </p:sp>
      <p:grpSp>
        <p:nvGrpSpPr>
          <p:cNvPr id="26" name="Group 25">
            <a:extLst>
              <a:ext uri="{FF2B5EF4-FFF2-40B4-BE49-F238E27FC236}">
                <a16:creationId xmlns:a16="http://schemas.microsoft.com/office/drawing/2014/main" id="{06141413-FD88-486E-9610-BC897533DB48}"/>
              </a:ext>
            </a:extLst>
          </p:cNvPr>
          <p:cNvGrpSpPr/>
          <p:nvPr/>
        </p:nvGrpSpPr>
        <p:grpSpPr>
          <a:xfrm>
            <a:off x="6719747" y="4696312"/>
            <a:ext cx="1558237" cy="499403"/>
            <a:chOff x="6719747" y="4740762"/>
            <a:chExt cx="1558237" cy="499403"/>
          </a:xfrm>
        </p:grpSpPr>
        <p:grpSp>
          <p:nvGrpSpPr>
            <p:cNvPr id="2" name="Group 1">
              <a:extLst>
                <a:ext uri="{FF2B5EF4-FFF2-40B4-BE49-F238E27FC236}">
                  <a16:creationId xmlns:a16="http://schemas.microsoft.com/office/drawing/2014/main" id="{72305F07-966C-3DE0-B798-3EDF7DB103DA}"/>
                </a:ext>
              </a:extLst>
            </p:cNvPr>
            <p:cNvGrpSpPr/>
            <p:nvPr/>
          </p:nvGrpSpPr>
          <p:grpSpPr>
            <a:xfrm>
              <a:off x="6933799" y="4740762"/>
              <a:ext cx="1120820" cy="409777"/>
              <a:chOff x="5343833" y="2161220"/>
              <a:chExt cx="1120820" cy="409777"/>
            </a:xfrm>
          </p:grpSpPr>
          <p:cxnSp>
            <p:nvCxnSpPr>
              <p:cNvPr id="21" name="Straight Arrow Connector 20">
                <a:extLst>
                  <a:ext uri="{FF2B5EF4-FFF2-40B4-BE49-F238E27FC236}">
                    <a16:creationId xmlns:a16="http://schemas.microsoft.com/office/drawing/2014/main" id="{3DE80DAB-62B0-2E4F-A10F-19742C1C9EED}"/>
                  </a:ext>
                </a:extLst>
              </p:cNvPr>
              <p:cNvCxnSpPr>
                <a:cxnSpLocks/>
              </p:cNvCxnSpPr>
              <p:nvPr/>
            </p:nvCxnSpPr>
            <p:spPr>
              <a:xfrm>
                <a:off x="5495924" y="2570997"/>
                <a:ext cx="82834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75469B6-FCF6-B171-2A38-F88C11627B47}"/>
                  </a:ext>
                </a:extLst>
              </p:cNvPr>
              <p:cNvSpPr txBox="1"/>
              <p:nvPr/>
            </p:nvSpPr>
            <p:spPr>
              <a:xfrm>
                <a:off x="5343833" y="2161220"/>
                <a:ext cx="1120820"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Diameter</a:t>
                </a:r>
                <a:endParaRPr lang="en-NL" sz="1800" dirty="0">
                  <a:latin typeface="Arial" panose="020B0604020202020204" pitchFamily="34" charset="0"/>
                  <a:cs typeface="Arial" panose="020B0604020202020204" pitchFamily="34" charset="0"/>
                </a:endParaRPr>
              </a:p>
            </p:txBody>
          </p:sp>
        </p:grpSp>
        <p:sp>
          <p:nvSpPr>
            <p:cNvPr id="24" name="Lekerekített téglalap 127">
              <a:extLst>
                <a:ext uri="{FF2B5EF4-FFF2-40B4-BE49-F238E27FC236}">
                  <a16:creationId xmlns:a16="http://schemas.microsoft.com/office/drawing/2014/main" id="{396E0D5D-0491-2989-7918-7147D3245D2C}"/>
                </a:ext>
              </a:extLst>
            </p:cNvPr>
            <p:cNvSpPr/>
            <p:nvPr/>
          </p:nvSpPr>
          <p:spPr>
            <a:xfrm>
              <a:off x="8097984" y="5053586"/>
              <a:ext cx="180000" cy="180000"/>
            </a:xfrm>
            <a:prstGeom prst="roundRect">
              <a:avLst/>
            </a:prstGeom>
            <a:solidFill>
              <a:srgbClr val="FFC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25" name="Lekerekített téglalap 128">
              <a:extLst>
                <a:ext uri="{FF2B5EF4-FFF2-40B4-BE49-F238E27FC236}">
                  <a16:creationId xmlns:a16="http://schemas.microsoft.com/office/drawing/2014/main" id="{07E50928-A7D5-8303-51B5-58E76B235C56}"/>
                </a:ext>
              </a:extLst>
            </p:cNvPr>
            <p:cNvSpPr/>
            <p:nvPr/>
          </p:nvSpPr>
          <p:spPr>
            <a:xfrm>
              <a:off x="6719747" y="506016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50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6" grpId="1" animBg="1"/>
      <p:bldP spid="1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B62B-AC6E-4DD6-9125-4AC8C5E7B609}"/>
              </a:ext>
            </a:extLst>
          </p:cNvPr>
          <p:cNvSpPr>
            <a:spLocks noGrp="1"/>
          </p:cNvSpPr>
          <p:nvPr>
            <p:ph type="title"/>
          </p:nvPr>
        </p:nvSpPr>
        <p:spPr/>
        <p:txBody>
          <a:bodyPr/>
          <a:lstStyle/>
          <a:p>
            <a:r>
              <a:rPr lang="en-US" dirty="0"/>
              <a:t>Proof of principle</a:t>
            </a:r>
            <a:endParaRPr lang="en-NL" dirty="0"/>
          </a:p>
        </p:txBody>
      </p:sp>
      <p:sp>
        <p:nvSpPr>
          <p:cNvPr id="3" name="Slide Number Placeholder 2">
            <a:extLst>
              <a:ext uri="{FF2B5EF4-FFF2-40B4-BE49-F238E27FC236}">
                <a16:creationId xmlns:a16="http://schemas.microsoft.com/office/drawing/2014/main" id="{C6AEBBD6-699F-4D0D-8E95-0420E259E323}"/>
              </a:ext>
            </a:extLst>
          </p:cNvPr>
          <p:cNvSpPr>
            <a:spLocks noGrp="1"/>
          </p:cNvSpPr>
          <p:nvPr>
            <p:ph type="sldNum" sz="quarter" idx="4"/>
          </p:nvPr>
        </p:nvSpPr>
        <p:spPr/>
        <p:txBody>
          <a:bodyPr/>
          <a:lstStyle/>
          <a:p>
            <a:fld id="{B7CEC10D-CD46-426F-915E-6C78530279CB}" type="slidenum">
              <a:rPr lang="en-US" smtClean="0"/>
              <a:pPr/>
              <a:t>15</a:t>
            </a:fld>
            <a:endParaRPr lang="en-US" dirty="0"/>
          </a:p>
        </p:txBody>
      </p:sp>
      <p:pic>
        <p:nvPicPr>
          <p:cNvPr id="13" name="Picture 12" descr="A close up of a logo&#10;&#10;Description automatically generated">
            <a:extLst>
              <a:ext uri="{FF2B5EF4-FFF2-40B4-BE49-F238E27FC236}">
                <a16:creationId xmlns:a16="http://schemas.microsoft.com/office/drawing/2014/main" id="{6FBC4A02-6D7F-4B44-BBE0-3C81DF0CEC34}"/>
              </a:ext>
            </a:extLst>
          </p:cNvPr>
          <p:cNvPicPr>
            <a:picLocks noChangeAspect="1"/>
          </p:cNvPicPr>
          <p:nvPr/>
        </p:nvPicPr>
        <p:blipFill rotWithShape="1">
          <a:blip r:embed="rId4">
            <a:extLst>
              <a:ext uri="{28A0092B-C50C-407E-A947-70E740481C1C}">
                <a14:useLocalDpi xmlns:a14="http://schemas.microsoft.com/office/drawing/2010/main" val="0"/>
              </a:ext>
            </a:extLst>
          </a:blip>
          <a:srcRect t="21048" r="20396" b="20469"/>
          <a:stretch/>
        </p:blipFill>
        <p:spPr>
          <a:xfrm>
            <a:off x="6418593" y="1224200"/>
            <a:ext cx="1211367" cy="885825"/>
          </a:xfrm>
          <a:prstGeom prst="rect">
            <a:avLst/>
          </a:prstGeom>
        </p:spPr>
      </p:pic>
      <p:pic>
        <p:nvPicPr>
          <p:cNvPr id="2054" name="Picture 6" descr="Family icon in flat style parents symbol on white Vector Image">
            <a:extLst>
              <a:ext uri="{FF2B5EF4-FFF2-40B4-BE49-F238E27FC236}">
                <a16:creationId xmlns:a16="http://schemas.microsoft.com/office/drawing/2014/main" id="{A77125A9-3900-4678-A086-D49A63A18A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51" t="18472" r="24649" b="26805"/>
          <a:stretch/>
        </p:blipFill>
        <p:spPr bwMode="auto">
          <a:xfrm>
            <a:off x="4269345" y="1224200"/>
            <a:ext cx="719452"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mensional Icons - Download Free Vector Icons | Noun Project">
            <a:extLst>
              <a:ext uri="{FF2B5EF4-FFF2-40B4-BE49-F238E27FC236}">
                <a16:creationId xmlns:a16="http://schemas.microsoft.com/office/drawing/2014/main" id="{82DEEF82-D5BB-483D-A067-A18FDD17B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9756" y="1137945"/>
            <a:ext cx="1058334" cy="10583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oup of People Standing Community Stick Figure Pictogram Icons free image">
            <a:extLst>
              <a:ext uri="{FF2B5EF4-FFF2-40B4-BE49-F238E27FC236}">
                <a16:creationId xmlns:a16="http://schemas.microsoft.com/office/drawing/2014/main" id="{F0ADC194-9471-406B-9793-5A78BC003D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596"/>
          <a:stretch/>
        </p:blipFill>
        <p:spPr bwMode="auto">
          <a:xfrm>
            <a:off x="601174" y="1293256"/>
            <a:ext cx="2238375" cy="7477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EB15D5-FF5D-4B16-946C-80B1873F7A84}"/>
              </a:ext>
            </a:extLst>
          </p:cNvPr>
          <p:cNvSpPr txBox="1"/>
          <p:nvPr/>
        </p:nvSpPr>
        <p:spPr>
          <a:xfrm>
            <a:off x="2839549" y="1467057"/>
            <a:ext cx="689612" cy="400110"/>
          </a:xfrm>
          <a:prstGeom prst="rect">
            <a:avLst/>
          </a:prstGeom>
          <a:noFill/>
        </p:spPr>
        <p:txBody>
          <a:bodyPr wrap="none" rtlCol="0">
            <a:spAutoFit/>
          </a:bodyPr>
          <a:lstStyle/>
          <a:p>
            <a:r>
              <a:rPr lang="en-US" sz="2000" dirty="0">
                <a:latin typeface="Arial" charset="0"/>
                <a:ea typeface="Arial" charset="0"/>
                <a:cs typeface="Arial" charset="0"/>
              </a:rPr>
              <a:t>= 50</a:t>
            </a:r>
            <a:endParaRPr lang="en-NL" sz="2000" dirty="0">
              <a:latin typeface="Arial" charset="0"/>
              <a:ea typeface="Arial" charset="0"/>
              <a:cs typeface="Arial" charset="0"/>
            </a:endParaRPr>
          </a:p>
        </p:txBody>
      </p:sp>
      <p:sp>
        <p:nvSpPr>
          <p:cNvPr id="20" name="TextBox 19">
            <a:extLst>
              <a:ext uri="{FF2B5EF4-FFF2-40B4-BE49-F238E27FC236}">
                <a16:creationId xmlns:a16="http://schemas.microsoft.com/office/drawing/2014/main" id="{8BBE79B3-B98D-45AC-902B-D77D5719FE6E}"/>
              </a:ext>
            </a:extLst>
          </p:cNvPr>
          <p:cNvSpPr txBox="1"/>
          <p:nvPr/>
        </p:nvSpPr>
        <p:spPr>
          <a:xfrm>
            <a:off x="5151857" y="1467057"/>
            <a:ext cx="689612" cy="400110"/>
          </a:xfrm>
          <a:prstGeom prst="rect">
            <a:avLst/>
          </a:prstGeom>
          <a:noFill/>
        </p:spPr>
        <p:txBody>
          <a:bodyPr wrap="none" rtlCol="0">
            <a:spAutoFit/>
          </a:bodyPr>
          <a:lstStyle/>
          <a:p>
            <a:r>
              <a:rPr lang="en-US" sz="2000" dirty="0">
                <a:latin typeface="Arial" charset="0"/>
                <a:ea typeface="Arial" charset="0"/>
                <a:cs typeface="Arial" charset="0"/>
              </a:rPr>
              <a:t>= 10</a:t>
            </a:r>
            <a:endParaRPr lang="en-NL" sz="2000" dirty="0">
              <a:latin typeface="Arial" charset="0"/>
              <a:ea typeface="Arial" charset="0"/>
              <a:cs typeface="Arial" charset="0"/>
            </a:endParaRPr>
          </a:p>
        </p:txBody>
      </p:sp>
      <p:sp>
        <p:nvSpPr>
          <p:cNvPr id="21" name="TextBox 20">
            <a:extLst>
              <a:ext uri="{FF2B5EF4-FFF2-40B4-BE49-F238E27FC236}">
                <a16:creationId xmlns:a16="http://schemas.microsoft.com/office/drawing/2014/main" id="{77DE792C-0BE6-43A9-9029-69F218AA5FA1}"/>
              </a:ext>
            </a:extLst>
          </p:cNvPr>
          <p:cNvSpPr txBox="1"/>
          <p:nvPr/>
        </p:nvSpPr>
        <p:spPr>
          <a:xfrm>
            <a:off x="7787834" y="1467057"/>
            <a:ext cx="974947" cy="400110"/>
          </a:xfrm>
          <a:prstGeom prst="rect">
            <a:avLst/>
          </a:prstGeom>
          <a:noFill/>
        </p:spPr>
        <p:txBody>
          <a:bodyPr wrap="none" rtlCol="0">
            <a:spAutoFit/>
          </a:bodyPr>
          <a:lstStyle/>
          <a:p>
            <a:r>
              <a:rPr lang="en-US" sz="2000" dirty="0">
                <a:latin typeface="Arial" charset="0"/>
                <a:ea typeface="Arial" charset="0"/>
                <a:cs typeface="Arial" charset="0"/>
              </a:rPr>
              <a:t>= 1000</a:t>
            </a:r>
            <a:endParaRPr lang="en-NL" sz="2000" dirty="0">
              <a:latin typeface="Arial" charset="0"/>
              <a:ea typeface="Arial" charset="0"/>
              <a:cs typeface="Arial" charset="0"/>
            </a:endParaRPr>
          </a:p>
        </p:txBody>
      </p:sp>
      <p:sp>
        <p:nvSpPr>
          <p:cNvPr id="22" name="TextBox 21">
            <a:extLst>
              <a:ext uri="{FF2B5EF4-FFF2-40B4-BE49-F238E27FC236}">
                <a16:creationId xmlns:a16="http://schemas.microsoft.com/office/drawing/2014/main" id="{A853E4C5-4FA3-4F93-AB6B-12D84DBB44C7}"/>
              </a:ext>
            </a:extLst>
          </p:cNvPr>
          <p:cNvSpPr txBox="1"/>
          <p:nvPr/>
        </p:nvSpPr>
        <p:spPr>
          <a:xfrm>
            <a:off x="10036293" y="1407216"/>
            <a:ext cx="1515158" cy="400110"/>
          </a:xfrm>
          <a:prstGeom prst="rect">
            <a:avLst/>
          </a:prstGeom>
          <a:noFill/>
        </p:spPr>
        <p:txBody>
          <a:bodyPr wrap="none" rtlCol="0">
            <a:spAutoFit/>
          </a:bodyPr>
          <a:lstStyle/>
          <a:p>
            <a:r>
              <a:rPr lang="en-US" sz="2000" dirty="0">
                <a:latin typeface="Arial" charset="0"/>
                <a:ea typeface="Arial" charset="0"/>
                <a:cs typeface="Arial" charset="0"/>
              </a:rPr>
              <a:t>= [</a:t>
            </a:r>
            <a:r>
              <a:rPr lang="en-US" sz="2000" dirty="0" err="1">
                <a:latin typeface="Arial" charset="0"/>
                <a:ea typeface="Arial" charset="0"/>
                <a:cs typeface="Arial" charset="0"/>
              </a:rPr>
              <a:t>13x13x4</a:t>
            </a:r>
            <a:r>
              <a:rPr lang="en-US" sz="2000" dirty="0">
                <a:latin typeface="Arial" charset="0"/>
                <a:ea typeface="Arial" charset="0"/>
                <a:cs typeface="Arial" charset="0"/>
              </a:rPr>
              <a:t>]</a:t>
            </a:r>
            <a:endParaRPr lang="en-NL" sz="2000" dirty="0">
              <a:latin typeface="Arial" charset="0"/>
              <a:ea typeface="Arial" charset="0"/>
              <a:cs typeface="Arial" charset="0"/>
            </a:endParaRPr>
          </a:p>
        </p:txBody>
      </p:sp>
      <p:sp>
        <p:nvSpPr>
          <p:cNvPr id="43" name="TextBox 42">
            <a:extLst>
              <a:ext uri="{FF2B5EF4-FFF2-40B4-BE49-F238E27FC236}">
                <a16:creationId xmlns:a16="http://schemas.microsoft.com/office/drawing/2014/main" id="{7FBF8F1C-5583-4A94-9AC6-A75660226F89}"/>
              </a:ext>
            </a:extLst>
          </p:cNvPr>
          <p:cNvSpPr txBox="1"/>
          <p:nvPr/>
        </p:nvSpPr>
        <p:spPr>
          <a:xfrm>
            <a:off x="8762781" y="214245"/>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pic>
        <p:nvPicPr>
          <p:cNvPr id="33" name="Picture 32">
            <a:extLst>
              <a:ext uri="{FF2B5EF4-FFF2-40B4-BE49-F238E27FC236}">
                <a16:creationId xmlns:a16="http://schemas.microsoft.com/office/drawing/2014/main" id="{92F3091F-F9B3-4E7C-B3A0-B3B997512320}"/>
              </a:ext>
            </a:extLst>
          </p:cNvPr>
          <p:cNvPicPr>
            <a:picLocks noChangeAspect="1"/>
          </p:cNvPicPr>
          <p:nvPr/>
        </p:nvPicPr>
        <p:blipFill>
          <a:blip r:embed="rId8"/>
          <a:stretch>
            <a:fillRect/>
          </a:stretch>
        </p:blipFill>
        <p:spPr>
          <a:xfrm>
            <a:off x="4409811" y="3551713"/>
            <a:ext cx="3755717" cy="2880000"/>
          </a:xfrm>
          <a:prstGeom prst="rect">
            <a:avLst/>
          </a:prstGeom>
        </p:spPr>
      </p:pic>
      <p:pic>
        <p:nvPicPr>
          <p:cNvPr id="34" name="Picture 33">
            <a:extLst>
              <a:ext uri="{FF2B5EF4-FFF2-40B4-BE49-F238E27FC236}">
                <a16:creationId xmlns:a16="http://schemas.microsoft.com/office/drawing/2014/main" id="{9A9C1F4D-C94F-4B46-AA96-B76B09EC90BD}"/>
              </a:ext>
            </a:extLst>
          </p:cNvPr>
          <p:cNvPicPr>
            <a:picLocks noChangeAspect="1"/>
          </p:cNvPicPr>
          <p:nvPr/>
        </p:nvPicPr>
        <p:blipFill>
          <a:blip r:embed="rId9"/>
          <a:stretch>
            <a:fillRect/>
          </a:stretch>
        </p:blipFill>
        <p:spPr>
          <a:xfrm>
            <a:off x="8151806" y="3549778"/>
            <a:ext cx="3755717" cy="2880000"/>
          </a:xfrm>
          <a:prstGeom prst="rect">
            <a:avLst/>
          </a:prstGeom>
        </p:spPr>
      </p:pic>
      <p:pic>
        <p:nvPicPr>
          <p:cNvPr id="35" name="Picture 34">
            <a:extLst>
              <a:ext uri="{FF2B5EF4-FFF2-40B4-BE49-F238E27FC236}">
                <a16:creationId xmlns:a16="http://schemas.microsoft.com/office/drawing/2014/main" id="{A12C3DF8-4DBC-46F0-BCEA-F0858449E931}"/>
              </a:ext>
            </a:extLst>
          </p:cNvPr>
          <p:cNvPicPr>
            <a:picLocks noChangeAspect="1"/>
          </p:cNvPicPr>
          <p:nvPr/>
        </p:nvPicPr>
        <p:blipFill>
          <a:blip r:embed="rId10"/>
          <a:stretch>
            <a:fillRect/>
          </a:stretch>
        </p:blipFill>
        <p:spPr>
          <a:xfrm>
            <a:off x="675610" y="3550536"/>
            <a:ext cx="3755717" cy="2880000"/>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8CD0EE5-BAD9-445F-B6C6-C1375288EC47}"/>
                  </a:ext>
                </a:extLst>
              </p:cNvPr>
              <p:cNvSpPr/>
              <p:nvPr/>
            </p:nvSpPr>
            <p:spPr>
              <a:xfrm>
                <a:off x="694912" y="2271518"/>
                <a:ext cx="3172407" cy="7711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a:latin typeface="Cambria Math" panose="02040503050406030204" pitchFamily="18" charset="0"/>
                          <a:ea typeface="Arial" charset="0"/>
                          <a:cs typeface="Arial" charset="0"/>
                        </a:rPr>
                        <m:t>𝐅𝐢𝐭𝐧𝐞𝐬𝐬</m:t>
                      </m:r>
                      <m:r>
                        <a:rPr lang="en-US" sz="2000" b="1">
                          <a:latin typeface="Cambria Math" panose="02040503050406030204" pitchFamily="18" charset="0"/>
                          <a:ea typeface="Arial" charset="0"/>
                          <a:cs typeface="Arial" charset="0"/>
                        </a:rPr>
                        <m:t>=</m:t>
                      </m:r>
                      <m:f>
                        <m:fPr>
                          <m:ctrlPr>
                            <a:rPr lang="en-US" sz="2000" b="1" i="1">
                              <a:latin typeface="Cambria Math" panose="02040503050406030204" pitchFamily="18" charset="0"/>
                              <a:cs typeface="Arial" charset="0"/>
                            </a:rPr>
                          </m:ctrlPr>
                        </m:fPr>
                        <m:num>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𝐭𝐡𝐞𝐨𝐫𝐲</m:t>
                              </m:r>
                            </m:sub>
                          </m:sSub>
                          <m:r>
                            <a:rPr lang="en-US" sz="2000" b="1">
                              <a:latin typeface="Cambria Math" panose="02040503050406030204" pitchFamily="18" charset="0"/>
                              <a:cs typeface="Arial" charset="0"/>
                            </a:rPr>
                            <m:t>−</m:t>
                          </m:r>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𝐞𝐥</m:t>
                              </m:r>
                            </m:sub>
                          </m:sSub>
                        </m:num>
                        <m:den>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𝐭𝐡𝐞𝐨𝐫𝐲</m:t>
                              </m:r>
                            </m:sub>
                          </m:sSub>
                          <m:r>
                            <a:rPr lang="en-US" sz="2000" b="1">
                              <a:latin typeface="Cambria Math" panose="02040503050406030204" pitchFamily="18" charset="0"/>
                              <a:cs typeface="Arial" charset="0"/>
                            </a:rPr>
                            <m:t>+</m:t>
                          </m:r>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𝐩𝐮𝐦𝐩</m:t>
                              </m:r>
                            </m:sub>
                          </m:sSub>
                        </m:den>
                      </m:f>
                    </m:oMath>
                  </m:oMathPara>
                </a14:m>
                <a:endParaRPr lang="en-NL" sz="2000" dirty="0"/>
              </a:p>
            </p:txBody>
          </p:sp>
        </mc:Choice>
        <mc:Fallback xmlns="">
          <p:sp>
            <p:nvSpPr>
              <p:cNvPr id="36" name="Rectangle 35">
                <a:extLst>
                  <a:ext uri="{FF2B5EF4-FFF2-40B4-BE49-F238E27FC236}">
                    <a16:creationId xmlns:a16="http://schemas.microsoft.com/office/drawing/2014/main" id="{88CD0EE5-BAD9-445F-B6C6-C1375288EC47}"/>
                  </a:ext>
                </a:extLst>
              </p:cNvPr>
              <p:cNvSpPr>
                <a:spLocks noRot="1" noChangeAspect="1" noMove="1" noResize="1" noEditPoints="1" noAdjustHandles="1" noChangeArrowheads="1" noChangeShapeType="1" noTextEdit="1"/>
              </p:cNvSpPr>
              <p:nvPr/>
            </p:nvSpPr>
            <p:spPr>
              <a:xfrm>
                <a:off x="694912" y="2271518"/>
                <a:ext cx="3172407" cy="771173"/>
              </a:xfrm>
              <a:prstGeom prst="rect">
                <a:avLst/>
              </a:prstGeom>
              <a:blipFill>
                <a:blip r:embed="rId11"/>
                <a:stretch>
                  <a:fillRect/>
                </a:stretch>
              </a:blipFill>
            </p:spPr>
            <p:txBody>
              <a:bodyPr/>
              <a:lstStyle/>
              <a:p>
                <a:r>
                  <a:rPr lang="en-NL">
                    <a:noFill/>
                  </a:rPr>
                  <a:t> </a:t>
                </a:r>
              </a:p>
            </p:txBody>
          </p:sp>
        </mc:Fallback>
      </mc:AlternateContent>
      <p:sp>
        <p:nvSpPr>
          <p:cNvPr id="37" name="TextBox 36">
            <a:extLst>
              <a:ext uri="{FF2B5EF4-FFF2-40B4-BE49-F238E27FC236}">
                <a16:creationId xmlns:a16="http://schemas.microsoft.com/office/drawing/2014/main" id="{011ADB16-0D47-4FD8-91E1-0C3017CF4E47}"/>
              </a:ext>
            </a:extLst>
          </p:cNvPr>
          <p:cNvSpPr txBox="1"/>
          <p:nvPr/>
        </p:nvSpPr>
        <p:spPr>
          <a:xfrm>
            <a:off x="2052000" y="3441217"/>
            <a:ext cx="1011815" cy="400110"/>
          </a:xfrm>
          <a:prstGeom prst="rect">
            <a:avLst/>
          </a:prstGeom>
          <a:noFill/>
        </p:spPr>
        <p:txBody>
          <a:bodyPr wrap="none" rtlCol="0">
            <a:spAutoFit/>
          </a:bodyPr>
          <a:lstStyle/>
          <a:p>
            <a:r>
              <a:rPr lang="en-US" sz="2000" dirty="0">
                <a:latin typeface="Arial" charset="0"/>
                <a:ea typeface="Arial" charset="0"/>
                <a:cs typeface="Arial" charset="0"/>
              </a:rPr>
              <a:t>Fitness</a:t>
            </a:r>
            <a:endParaRPr lang="en-NL" sz="2000" dirty="0">
              <a:latin typeface="Arial" charset="0"/>
              <a:ea typeface="Arial" charset="0"/>
              <a:cs typeface="Arial" charset="0"/>
            </a:endParaRPr>
          </a:p>
        </p:txBody>
      </p:sp>
      <p:sp>
        <p:nvSpPr>
          <p:cNvPr id="38" name="TextBox 37">
            <a:extLst>
              <a:ext uri="{FF2B5EF4-FFF2-40B4-BE49-F238E27FC236}">
                <a16:creationId xmlns:a16="http://schemas.microsoft.com/office/drawing/2014/main" id="{F7313346-B6B6-4D69-825C-C444E341915D}"/>
              </a:ext>
            </a:extLst>
          </p:cNvPr>
          <p:cNvSpPr txBox="1"/>
          <p:nvPr/>
        </p:nvSpPr>
        <p:spPr>
          <a:xfrm>
            <a:off x="5040000" y="3441217"/>
            <a:ext cx="2692019" cy="400110"/>
          </a:xfrm>
          <a:prstGeom prst="rect">
            <a:avLst/>
          </a:prstGeom>
          <a:noFill/>
        </p:spPr>
        <p:txBody>
          <a:bodyPr wrap="none" rtlCol="0">
            <a:spAutoFit/>
          </a:bodyPr>
          <a:lstStyle/>
          <a:p>
            <a:r>
              <a:rPr lang="en-US" sz="2000" dirty="0">
                <a:latin typeface="Arial" charset="0"/>
                <a:ea typeface="Arial" charset="0"/>
                <a:cs typeface="Arial" charset="0"/>
              </a:rPr>
              <a:t>Pumping power, P</a:t>
            </a:r>
            <a:r>
              <a:rPr lang="en-US" sz="2000" baseline="-25000" dirty="0">
                <a:latin typeface="Arial" charset="0"/>
                <a:ea typeface="Arial" charset="0"/>
                <a:cs typeface="Arial" charset="0"/>
              </a:rPr>
              <a:t>pump</a:t>
            </a:r>
            <a:endParaRPr lang="en-NL" sz="2000" dirty="0">
              <a:latin typeface="Arial" charset="0"/>
              <a:ea typeface="Arial" charset="0"/>
              <a:cs typeface="Arial" charset="0"/>
            </a:endParaRPr>
          </a:p>
        </p:txBody>
      </p:sp>
      <p:sp>
        <p:nvSpPr>
          <p:cNvPr id="39" name="TextBox 38">
            <a:extLst>
              <a:ext uri="{FF2B5EF4-FFF2-40B4-BE49-F238E27FC236}">
                <a16:creationId xmlns:a16="http://schemas.microsoft.com/office/drawing/2014/main" id="{27770886-BE8E-4DE3-A755-A94AFB11F99E}"/>
              </a:ext>
            </a:extLst>
          </p:cNvPr>
          <p:cNvSpPr txBox="1"/>
          <p:nvPr/>
        </p:nvSpPr>
        <p:spPr>
          <a:xfrm>
            <a:off x="8856000" y="3441217"/>
            <a:ext cx="2522101" cy="400110"/>
          </a:xfrm>
          <a:prstGeom prst="rect">
            <a:avLst/>
          </a:prstGeom>
          <a:noFill/>
        </p:spPr>
        <p:txBody>
          <a:bodyPr wrap="none" rtlCol="0">
            <a:spAutoFit/>
          </a:bodyPr>
          <a:lstStyle/>
          <a:p>
            <a:r>
              <a:rPr lang="en-US" sz="2000" dirty="0">
                <a:latin typeface="Arial" charset="0"/>
                <a:ea typeface="Arial" charset="0"/>
                <a:cs typeface="Arial" charset="0"/>
              </a:rPr>
              <a:t>Electrical power, P</a:t>
            </a:r>
            <a:r>
              <a:rPr lang="en-US" sz="2000" baseline="-25000" dirty="0">
                <a:latin typeface="Arial" charset="0"/>
                <a:ea typeface="Arial" charset="0"/>
                <a:cs typeface="Arial" charset="0"/>
              </a:rPr>
              <a:t>el</a:t>
            </a:r>
            <a:endParaRPr lang="en-NL" sz="2000" dirty="0">
              <a:latin typeface="Arial" charset="0"/>
              <a:ea typeface="Arial" charset="0"/>
              <a:cs typeface="Arial" charset="0"/>
            </a:endParaRPr>
          </a:p>
        </p:txBody>
      </p:sp>
      <p:sp>
        <p:nvSpPr>
          <p:cNvPr id="40" name="TextBox 39">
            <a:extLst>
              <a:ext uri="{FF2B5EF4-FFF2-40B4-BE49-F238E27FC236}">
                <a16:creationId xmlns:a16="http://schemas.microsoft.com/office/drawing/2014/main" id="{66C67E69-C28B-4EEE-8CBF-8EE493BD4FC7}"/>
              </a:ext>
            </a:extLst>
          </p:cNvPr>
          <p:cNvSpPr txBox="1"/>
          <p:nvPr/>
        </p:nvSpPr>
        <p:spPr>
          <a:xfrm>
            <a:off x="5401599" y="2214159"/>
            <a:ext cx="1879041" cy="1015663"/>
          </a:xfrm>
          <a:prstGeom prst="rect">
            <a:avLst/>
          </a:prstGeom>
          <a:noFill/>
          <a:ln w="38100">
            <a:solidFill>
              <a:schemeClr val="tx2"/>
            </a:solidFill>
          </a:ln>
        </p:spPr>
        <p:txBody>
          <a:bodyPr wrap="none" rtlCol="0">
            <a:spAutoFit/>
          </a:bodyPr>
          <a:lstStyle/>
          <a:p>
            <a:r>
              <a:rPr lang="en-US" sz="2000" dirty="0">
                <a:latin typeface="Arial" charset="0"/>
                <a:ea typeface="Arial" charset="0"/>
                <a:cs typeface="Arial" charset="0"/>
              </a:rPr>
              <a:t>+ 75% Fitness</a:t>
            </a:r>
          </a:p>
          <a:p>
            <a:r>
              <a:rPr lang="en-US" sz="2000" dirty="0">
                <a:latin typeface="Arial" charset="0"/>
                <a:ea typeface="Arial" charset="0"/>
                <a:cs typeface="Arial" charset="0"/>
              </a:rPr>
              <a:t>- 72% </a:t>
            </a:r>
            <a:r>
              <a:rPr lang="en-US" sz="2000" i="0" dirty="0">
                <a:latin typeface="+mj-lt"/>
                <a:cs typeface="Arial" charset="0"/>
              </a:rPr>
              <a:t>P</a:t>
            </a:r>
            <a:r>
              <a:rPr lang="en-US" sz="2000" i="0" baseline="-25000" dirty="0">
                <a:latin typeface="+mj-lt"/>
                <a:cs typeface="Arial" charset="0"/>
              </a:rPr>
              <a:t>pump</a:t>
            </a:r>
            <a:endParaRPr lang="en-NL" sz="2000" baseline="-25000" dirty="0">
              <a:latin typeface="Arial" panose="020B0604020202020204" pitchFamily="34" charset="0"/>
              <a:ea typeface="Arial" charset="0"/>
              <a:cs typeface="Arial" panose="020B0604020202020204" pitchFamily="34" charset="0"/>
            </a:endParaRPr>
          </a:p>
          <a:p>
            <a:r>
              <a:rPr lang="en-US" sz="2000" dirty="0">
                <a:latin typeface="Arial" charset="0"/>
                <a:ea typeface="Arial" charset="0"/>
                <a:cs typeface="Arial" charset="0"/>
              </a:rPr>
              <a:t>+ 42% </a:t>
            </a:r>
            <a:r>
              <a:rPr lang="en-US" sz="2000" i="0" dirty="0">
                <a:latin typeface="+mj-lt"/>
                <a:cs typeface="Arial" charset="0"/>
              </a:rPr>
              <a:t>P</a:t>
            </a:r>
            <a:r>
              <a:rPr lang="en-US" sz="2000" b="0" i="0" baseline="-25000" dirty="0">
                <a:latin typeface="+mj-lt"/>
                <a:cs typeface="Arial" charset="0"/>
              </a:rPr>
              <a:t>el</a:t>
            </a:r>
            <a:r>
              <a:rPr lang="en-US" sz="2000" i="0" dirty="0">
                <a:latin typeface="+mj-lt"/>
                <a:cs typeface="Arial" charset="0"/>
              </a:rPr>
              <a:t> </a:t>
            </a:r>
            <a:endParaRPr lang="en-US" sz="2000" i="1" dirty="0">
              <a:latin typeface="Cambria Math" panose="02040503050406030204" pitchFamily="18" charset="0"/>
              <a:cs typeface="Arial" charset="0"/>
            </a:endParaRPr>
          </a:p>
        </p:txBody>
      </p:sp>
      <p:sp>
        <p:nvSpPr>
          <p:cNvPr id="4" name="Footer Placeholder 3">
            <a:extLst>
              <a:ext uri="{FF2B5EF4-FFF2-40B4-BE49-F238E27FC236}">
                <a16:creationId xmlns:a16="http://schemas.microsoft.com/office/drawing/2014/main" id="{EF0DFDC6-E9C8-3EFF-8D01-B0D8E3217D21}"/>
              </a:ext>
            </a:extLst>
          </p:cNvPr>
          <p:cNvSpPr>
            <a:spLocks noGrp="1"/>
          </p:cNvSpPr>
          <p:nvPr>
            <p:ph type="ftr" sz="quarter" idx="10"/>
          </p:nvPr>
        </p:nvSpPr>
        <p:spPr>
          <a:xfrm>
            <a:off x="1347954" y="6335189"/>
            <a:ext cx="9486491" cy="447731"/>
          </a:xfrm>
        </p:spPr>
        <p:txBody>
          <a:bodyPr/>
          <a:lstStyle/>
          <a:p>
            <a:endParaRPr lang="en-GB" dirty="0"/>
          </a:p>
          <a:p>
            <a:r>
              <a:rPr lang="nl-NL" dirty="0"/>
              <a:t>Van Gorp, R. &amp; Van der Heijden, M. et al</a:t>
            </a:r>
            <a:r>
              <a:rPr lang="nl-NL" i="1" dirty="0"/>
              <a:t>., Chem. Eng. J., </a:t>
            </a:r>
            <a:r>
              <a:rPr lang="nl-NL" b="1" dirty="0"/>
              <a:t>455,</a:t>
            </a:r>
            <a:r>
              <a:rPr lang="nl-NL" dirty="0"/>
              <a:t> 139947 (2022)</a:t>
            </a:r>
          </a:p>
          <a:p>
            <a:endParaRPr lang="en-US" dirty="0"/>
          </a:p>
          <a:p>
            <a:endParaRPr lang="en-GB" dirty="0"/>
          </a:p>
        </p:txBody>
      </p:sp>
    </p:spTree>
    <p:custDataLst>
      <p:tags r:id="rId1"/>
    </p:custDataLst>
    <p:extLst>
      <p:ext uri="{BB962C8B-B14F-4D97-AF65-F5344CB8AC3E}">
        <p14:creationId xmlns:p14="http://schemas.microsoft.com/office/powerpoint/2010/main" val="20184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B62B-AC6E-4DD6-9125-4AC8C5E7B609}"/>
              </a:ext>
            </a:extLst>
          </p:cNvPr>
          <p:cNvSpPr>
            <a:spLocks noGrp="1"/>
          </p:cNvSpPr>
          <p:nvPr>
            <p:ph type="title"/>
          </p:nvPr>
        </p:nvSpPr>
        <p:spPr/>
        <p:txBody>
          <a:bodyPr/>
          <a:lstStyle/>
          <a:p>
            <a:r>
              <a:rPr lang="en-US" dirty="0"/>
              <a:t>Structure evolution</a:t>
            </a:r>
            <a:endParaRPr lang="en-NL" dirty="0"/>
          </a:p>
        </p:txBody>
      </p:sp>
      <p:sp>
        <p:nvSpPr>
          <p:cNvPr id="3" name="Slide Number Placeholder 2">
            <a:extLst>
              <a:ext uri="{FF2B5EF4-FFF2-40B4-BE49-F238E27FC236}">
                <a16:creationId xmlns:a16="http://schemas.microsoft.com/office/drawing/2014/main" id="{C6AEBBD6-699F-4D0D-8E95-0420E259E323}"/>
              </a:ext>
            </a:extLst>
          </p:cNvPr>
          <p:cNvSpPr>
            <a:spLocks noGrp="1"/>
          </p:cNvSpPr>
          <p:nvPr>
            <p:ph type="sldNum" sz="quarter" idx="4"/>
          </p:nvPr>
        </p:nvSpPr>
        <p:spPr/>
        <p:txBody>
          <a:bodyPr/>
          <a:lstStyle/>
          <a:p>
            <a:fld id="{B7CEC10D-CD46-426F-915E-6C78530279CB}" type="slidenum">
              <a:rPr lang="en-US" smtClean="0"/>
              <a:pPr/>
              <a:t>16</a:t>
            </a:fld>
            <a:endParaRPr lang="en-US" dirty="0"/>
          </a:p>
        </p:txBody>
      </p:sp>
      <p:pic>
        <p:nvPicPr>
          <p:cNvPr id="13" name="Picture 12" descr="A close up of a logo&#10;&#10;Description automatically generated">
            <a:extLst>
              <a:ext uri="{FF2B5EF4-FFF2-40B4-BE49-F238E27FC236}">
                <a16:creationId xmlns:a16="http://schemas.microsoft.com/office/drawing/2014/main" id="{6FBC4A02-6D7F-4B44-BBE0-3C81DF0CEC34}"/>
              </a:ext>
            </a:extLst>
          </p:cNvPr>
          <p:cNvPicPr>
            <a:picLocks noChangeAspect="1"/>
          </p:cNvPicPr>
          <p:nvPr/>
        </p:nvPicPr>
        <p:blipFill rotWithShape="1">
          <a:blip r:embed="rId4">
            <a:extLst>
              <a:ext uri="{28A0092B-C50C-407E-A947-70E740481C1C}">
                <a14:useLocalDpi xmlns:a14="http://schemas.microsoft.com/office/drawing/2010/main" val="0"/>
              </a:ext>
            </a:extLst>
          </a:blip>
          <a:srcRect t="21048" r="20396" b="20469"/>
          <a:stretch/>
        </p:blipFill>
        <p:spPr>
          <a:xfrm>
            <a:off x="6418593" y="1224200"/>
            <a:ext cx="1211367" cy="885825"/>
          </a:xfrm>
          <a:prstGeom prst="rect">
            <a:avLst/>
          </a:prstGeom>
        </p:spPr>
      </p:pic>
      <p:pic>
        <p:nvPicPr>
          <p:cNvPr id="2054" name="Picture 6" descr="Family icon in flat style parents symbol on white Vector Image">
            <a:extLst>
              <a:ext uri="{FF2B5EF4-FFF2-40B4-BE49-F238E27FC236}">
                <a16:creationId xmlns:a16="http://schemas.microsoft.com/office/drawing/2014/main" id="{A77125A9-3900-4678-A086-D49A63A18A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51" t="18472" r="24649" b="26805"/>
          <a:stretch/>
        </p:blipFill>
        <p:spPr bwMode="auto">
          <a:xfrm>
            <a:off x="4269345" y="1224200"/>
            <a:ext cx="719452"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mensional Icons - Download Free Vector Icons | Noun Project">
            <a:extLst>
              <a:ext uri="{FF2B5EF4-FFF2-40B4-BE49-F238E27FC236}">
                <a16:creationId xmlns:a16="http://schemas.microsoft.com/office/drawing/2014/main" id="{82DEEF82-D5BB-483D-A067-A18FDD17B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9756" y="1137945"/>
            <a:ext cx="1058334" cy="10583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oup of People Standing Community Stick Figure Pictogram Icons free image">
            <a:extLst>
              <a:ext uri="{FF2B5EF4-FFF2-40B4-BE49-F238E27FC236}">
                <a16:creationId xmlns:a16="http://schemas.microsoft.com/office/drawing/2014/main" id="{F0ADC194-9471-406B-9793-5A78BC003D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596"/>
          <a:stretch/>
        </p:blipFill>
        <p:spPr bwMode="auto">
          <a:xfrm>
            <a:off x="601174" y="1293256"/>
            <a:ext cx="2238375" cy="7477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EB15D5-FF5D-4B16-946C-80B1873F7A84}"/>
              </a:ext>
            </a:extLst>
          </p:cNvPr>
          <p:cNvSpPr txBox="1"/>
          <p:nvPr/>
        </p:nvSpPr>
        <p:spPr>
          <a:xfrm>
            <a:off x="2839549" y="1467057"/>
            <a:ext cx="689612" cy="400110"/>
          </a:xfrm>
          <a:prstGeom prst="rect">
            <a:avLst/>
          </a:prstGeom>
          <a:noFill/>
        </p:spPr>
        <p:txBody>
          <a:bodyPr wrap="none" rtlCol="0">
            <a:spAutoFit/>
          </a:bodyPr>
          <a:lstStyle/>
          <a:p>
            <a:r>
              <a:rPr lang="en-US" sz="2000" dirty="0">
                <a:latin typeface="Arial" charset="0"/>
                <a:ea typeface="Arial" charset="0"/>
                <a:cs typeface="Arial" charset="0"/>
              </a:rPr>
              <a:t>= 50</a:t>
            </a:r>
            <a:endParaRPr lang="en-NL" sz="2000" dirty="0">
              <a:latin typeface="Arial" charset="0"/>
              <a:ea typeface="Arial" charset="0"/>
              <a:cs typeface="Arial" charset="0"/>
            </a:endParaRPr>
          </a:p>
        </p:txBody>
      </p:sp>
      <p:sp>
        <p:nvSpPr>
          <p:cNvPr id="20" name="TextBox 19">
            <a:extLst>
              <a:ext uri="{FF2B5EF4-FFF2-40B4-BE49-F238E27FC236}">
                <a16:creationId xmlns:a16="http://schemas.microsoft.com/office/drawing/2014/main" id="{8BBE79B3-B98D-45AC-902B-D77D5719FE6E}"/>
              </a:ext>
            </a:extLst>
          </p:cNvPr>
          <p:cNvSpPr txBox="1"/>
          <p:nvPr/>
        </p:nvSpPr>
        <p:spPr>
          <a:xfrm>
            <a:off x="5151857" y="1467057"/>
            <a:ext cx="689612" cy="400110"/>
          </a:xfrm>
          <a:prstGeom prst="rect">
            <a:avLst/>
          </a:prstGeom>
          <a:noFill/>
        </p:spPr>
        <p:txBody>
          <a:bodyPr wrap="none" rtlCol="0">
            <a:spAutoFit/>
          </a:bodyPr>
          <a:lstStyle/>
          <a:p>
            <a:r>
              <a:rPr lang="en-US" sz="2000" dirty="0">
                <a:latin typeface="Arial" charset="0"/>
                <a:ea typeface="Arial" charset="0"/>
                <a:cs typeface="Arial" charset="0"/>
              </a:rPr>
              <a:t>= 10</a:t>
            </a:r>
            <a:endParaRPr lang="en-NL" sz="2000" dirty="0">
              <a:latin typeface="Arial" charset="0"/>
              <a:ea typeface="Arial" charset="0"/>
              <a:cs typeface="Arial" charset="0"/>
            </a:endParaRPr>
          </a:p>
        </p:txBody>
      </p:sp>
      <p:sp>
        <p:nvSpPr>
          <p:cNvPr id="21" name="TextBox 20">
            <a:extLst>
              <a:ext uri="{FF2B5EF4-FFF2-40B4-BE49-F238E27FC236}">
                <a16:creationId xmlns:a16="http://schemas.microsoft.com/office/drawing/2014/main" id="{77DE792C-0BE6-43A9-9029-69F218AA5FA1}"/>
              </a:ext>
            </a:extLst>
          </p:cNvPr>
          <p:cNvSpPr txBox="1"/>
          <p:nvPr/>
        </p:nvSpPr>
        <p:spPr>
          <a:xfrm>
            <a:off x="7787834" y="1467057"/>
            <a:ext cx="974947" cy="400110"/>
          </a:xfrm>
          <a:prstGeom prst="rect">
            <a:avLst/>
          </a:prstGeom>
          <a:noFill/>
        </p:spPr>
        <p:txBody>
          <a:bodyPr wrap="none" rtlCol="0">
            <a:spAutoFit/>
          </a:bodyPr>
          <a:lstStyle/>
          <a:p>
            <a:r>
              <a:rPr lang="en-US" sz="2000" dirty="0">
                <a:latin typeface="Arial" charset="0"/>
                <a:ea typeface="Arial" charset="0"/>
                <a:cs typeface="Arial" charset="0"/>
              </a:rPr>
              <a:t>= 1000</a:t>
            </a:r>
            <a:endParaRPr lang="en-NL" sz="2000" dirty="0">
              <a:latin typeface="Arial" charset="0"/>
              <a:ea typeface="Arial" charset="0"/>
              <a:cs typeface="Arial" charset="0"/>
            </a:endParaRPr>
          </a:p>
        </p:txBody>
      </p:sp>
      <p:sp>
        <p:nvSpPr>
          <p:cNvPr id="22" name="TextBox 21">
            <a:extLst>
              <a:ext uri="{FF2B5EF4-FFF2-40B4-BE49-F238E27FC236}">
                <a16:creationId xmlns:a16="http://schemas.microsoft.com/office/drawing/2014/main" id="{A853E4C5-4FA3-4F93-AB6B-12D84DBB44C7}"/>
              </a:ext>
            </a:extLst>
          </p:cNvPr>
          <p:cNvSpPr txBox="1"/>
          <p:nvPr/>
        </p:nvSpPr>
        <p:spPr>
          <a:xfrm>
            <a:off x="10036293" y="1407216"/>
            <a:ext cx="1515158" cy="400110"/>
          </a:xfrm>
          <a:prstGeom prst="rect">
            <a:avLst/>
          </a:prstGeom>
          <a:noFill/>
        </p:spPr>
        <p:txBody>
          <a:bodyPr wrap="none" rtlCol="0">
            <a:spAutoFit/>
          </a:bodyPr>
          <a:lstStyle/>
          <a:p>
            <a:r>
              <a:rPr lang="en-US" sz="2000" dirty="0">
                <a:latin typeface="Arial" charset="0"/>
                <a:ea typeface="Arial" charset="0"/>
                <a:cs typeface="Arial" charset="0"/>
              </a:rPr>
              <a:t>= [</a:t>
            </a:r>
            <a:r>
              <a:rPr lang="en-US" sz="2000" dirty="0" err="1">
                <a:latin typeface="Arial" charset="0"/>
                <a:ea typeface="Arial" charset="0"/>
                <a:cs typeface="Arial" charset="0"/>
              </a:rPr>
              <a:t>13x13x4</a:t>
            </a:r>
            <a:r>
              <a:rPr lang="en-US" sz="2000" dirty="0">
                <a:latin typeface="Arial" charset="0"/>
                <a:ea typeface="Arial" charset="0"/>
                <a:cs typeface="Arial" charset="0"/>
              </a:rPr>
              <a:t>]</a:t>
            </a:r>
            <a:endParaRPr lang="en-NL" sz="2000" dirty="0">
              <a:latin typeface="Arial" charset="0"/>
              <a:ea typeface="Arial" charset="0"/>
              <a:cs typeface="Arial" charset="0"/>
            </a:endParaRPr>
          </a:p>
        </p:txBody>
      </p:sp>
      <p:pic>
        <p:nvPicPr>
          <p:cNvPr id="32" name="Picture 31" descr="A pile of green balls&#10;&#10;Description automatically generated with low confidence">
            <a:extLst>
              <a:ext uri="{FF2B5EF4-FFF2-40B4-BE49-F238E27FC236}">
                <a16:creationId xmlns:a16="http://schemas.microsoft.com/office/drawing/2014/main" id="{B7F99E3F-4760-4930-AC79-A587FFF10A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4644" y="1974170"/>
            <a:ext cx="3237231" cy="2284267"/>
          </a:xfrm>
          <a:prstGeom prst="rect">
            <a:avLst/>
          </a:prstGeom>
        </p:spPr>
      </p:pic>
      <p:pic>
        <p:nvPicPr>
          <p:cNvPr id="39" name="Picture 38" descr="A picture containing indoor&#10;&#10;Description automatically generated">
            <a:extLst>
              <a:ext uri="{FF2B5EF4-FFF2-40B4-BE49-F238E27FC236}">
                <a16:creationId xmlns:a16="http://schemas.microsoft.com/office/drawing/2014/main" id="{4911833D-F086-4623-9A66-3643F86C07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8130" y="4487321"/>
            <a:ext cx="2630249" cy="1855967"/>
          </a:xfrm>
          <a:prstGeom prst="rect">
            <a:avLst/>
          </a:prstGeom>
        </p:spPr>
      </p:pic>
      <p:pic>
        <p:nvPicPr>
          <p:cNvPr id="40" name="Picture 39" descr="A picture containing indoor, colorful, decorated&#10;&#10;Description automatically generated">
            <a:extLst>
              <a:ext uri="{FF2B5EF4-FFF2-40B4-BE49-F238E27FC236}">
                <a16:creationId xmlns:a16="http://schemas.microsoft.com/office/drawing/2014/main" id="{69CE92D9-3D52-4EA1-A3B0-1D2AEAD08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8130" y="3599530"/>
            <a:ext cx="2630249" cy="1855967"/>
          </a:xfrm>
          <a:prstGeom prst="rect">
            <a:avLst/>
          </a:prstGeom>
        </p:spPr>
      </p:pic>
      <p:pic>
        <p:nvPicPr>
          <p:cNvPr id="41" name="Picture 40" descr="A picture containing indoor, colorful&#10;&#10;Description automatically generated">
            <a:extLst>
              <a:ext uri="{FF2B5EF4-FFF2-40B4-BE49-F238E27FC236}">
                <a16:creationId xmlns:a16="http://schemas.microsoft.com/office/drawing/2014/main" id="{67F8800B-83F6-4EF6-B3B9-934939CD8C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8130" y="2785378"/>
            <a:ext cx="2630249" cy="1855967"/>
          </a:xfrm>
          <a:prstGeom prst="rect">
            <a:avLst/>
          </a:prstGeom>
        </p:spPr>
      </p:pic>
      <p:pic>
        <p:nvPicPr>
          <p:cNvPr id="42" name="Picture 41" descr="A picture containing indoor, colorful&#10;&#10;Description automatically generated">
            <a:extLst>
              <a:ext uri="{FF2B5EF4-FFF2-40B4-BE49-F238E27FC236}">
                <a16:creationId xmlns:a16="http://schemas.microsoft.com/office/drawing/2014/main" id="{5637C419-993A-4985-ABD1-3187781B17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8130" y="2010135"/>
            <a:ext cx="2630249" cy="1855967"/>
          </a:xfrm>
          <a:prstGeom prst="rect">
            <a:avLst/>
          </a:prstGeom>
        </p:spPr>
      </p:pic>
      <p:pic>
        <p:nvPicPr>
          <p:cNvPr id="44" name="Picture 43" descr="A picture containing indoor, colorful, lined, arranged&#10;&#10;Description automatically generated">
            <a:extLst>
              <a:ext uri="{FF2B5EF4-FFF2-40B4-BE49-F238E27FC236}">
                <a16:creationId xmlns:a16="http://schemas.microsoft.com/office/drawing/2014/main" id="{38EE7292-59A0-4B80-9E00-25C8D2B2F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4642" y="4180376"/>
            <a:ext cx="3237231" cy="2284267"/>
          </a:xfrm>
          <a:prstGeom prst="rect">
            <a:avLst/>
          </a:prstGeom>
        </p:spPr>
      </p:pic>
      <p:sp>
        <p:nvSpPr>
          <p:cNvPr id="45" name="TextBox 44">
            <a:extLst>
              <a:ext uri="{FF2B5EF4-FFF2-40B4-BE49-F238E27FC236}">
                <a16:creationId xmlns:a16="http://schemas.microsoft.com/office/drawing/2014/main" id="{D8622D08-E0CC-4DF9-B1FD-E4848389712C}"/>
              </a:ext>
            </a:extLst>
          </p:cNvPr>
          <p:cNvSpPr txBox="1"/>
          <p:nvPr/>
        </p:nvSpPr>
        <p:spPr>
          <a:xfrm>
            <a:off x="2155229" y="2046708"/>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FB5AFC7-C1AC-4A38-BC1D-E2FBC1A69757}"/>
              </a:ext>
            </a:extLst>
          </p:cNvPr>
          <p:cNvSpPr txBox="1"/>
          <p:nvPr/>
        </p:nvSpPr>
        <p:spPr>
          <a:xfrm>
            <a:off x="2025232" y="4163939"/>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999</a:t>
            </a:r>
            <a:endParaRPr lang="en-NL" sz="18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595416CC-0B8F-44B1-938E-83E27F83EC0F}"/>
              </a:ext>
            </a:extLst>
          </p:cNvPr>
          <p:cNvSpPr/>
          <p:nvPr/>
        </p:nvSpPr>
        <p:spPr>
          <a:xfrm>
            <a:off x="1451903" y="4610465"/>
            <a:ext cx="2938341" cy="1700723"/>
          </a:xfrm>
          <a:prstGeom prst="rect">
            <a:avLst/>
          </a:pr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Rectangle 49">
            <a:extLst>
              <a:ext uri="{FF2B5EF4-FFF2-40B4-BE49-F238E27FC236}">
                <a16:creationId xmlns:a16="http://schemas.microsoft.com/office/drawing/2014/main" id="{4F0E053D-1BEC-4AE8-92F5-797D218B6179}"/>
              </a:ext>
            </a:extLst>
          </p:cNvPr>
          <p:cNvSpPr/>
          <p:nvPr/>
        </p:nvSpPr>
        <p:spPr>
          <a:xfrm>
            <a:off x="5437045" y="2181676"/>
            <a:ext cx="2527353" cy="4129512"/>
          </a:xfrm>
          <a:prstGeom prst="rect">
            <a:avLst/>
          </a:pr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1" name="Straight Arrow Connector 50">
            <a:extLst>
              <a:ext uri="{FF2B5EF4-FFF2-40B4-BE49-F238E27FC236}">
                <a16:creationId xmlns:a16="http://schemas.microsoft.com/office/drawing/2014/main" id="{18A51C94-179E-4422-A543-E19E46C48807}"/>
              </a:ext>
            </a:extLst>
          </p:cNvPr>
          <p:cNvCxnSpPr>
            <a:stCxn id="44" idx="3"/>
          </p:cNvCxnSpPr>
          <p:nvPr/>
        </p:nvCxnSpPr>
        <p:spPr>
          <a:xfrm flipV="1">
            <a:off x="4541873" y="5319513"/>
            <a:ext cx="750922" cy="299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E8FFBC30-D754-4770-A567-E2A412EDCE82}"/>
              </a:ext>
            </a:extLst>
          </p:cNvPr>
          <p:cNvGrpSpPr/>
          <p:nvPr/>
        </p:nvGrpSpPr>
        <p:grpSpPr>
          <a:xfrm rot="16200000">
            <a:off x="9481866" y="2412969"/>
            <a:ext cx="743614" cy="2161169"/>
            <a:chOff x="8913525" y="4507091"/>
            <a:chExt cx="648080" cy="1446884"/>
          </a:xfrm>
        </p:grpSpPr>
        <p:pic>
          <p:nvPicPr>
            <p:cNvPr id="53" name="Picture 52">
              <a:extLst>
                <a:ext uri="{FF2B5EF4-FFF2-40B4-BE49-F238E27FC236}">
                  <a16:creationId xmlns:a16="http://schemas.microsoft.com/office/drawing/2014/main" id="{8432EAB8-D171-4645-9742-15CC5D9F079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54" name="Group 53">
              <a:extLst>
                <a:ext uri="{FF2B5EF4-FFF2-40B4-BE49-F238E27FC236}">
                  <a16:creationId xmlns:a16="http://schemas.microsoft.com/office/drawing/2014/main" id="{0FDFB7A0-AB09-4F64-8A59-539CB0F203B2}"/>
                </a:ext>
              </a:extLst>
            </p:cNvPr>
            <p:cNvGrpSpPr/>
            <p:nvPr/>
          </p:nvGrpSpPr>
          <p:grpSpPr>
            <a:xfrm>
              <a:off x="8913525" y="4507091"/>
              <a:ext cx="636278" cy="1446884"/>
              <a:chOff x="6330890" y="584498"/>
              <a:chExt cx="636278" cy="1446884"/>
            </a:xfrm>
          </p:grpSpPr>
          <p:sp>
            <p:nvSpPr>
              <p:cNvPr id="55" name="TextBox 54">
                <a:extLst>
                  <a:ext uri="{FF2B5EF4-FFF2-40B4-BE49-F238E27FC236}">
                    <a16:creationId xmlns:a16="http://schemas.microsoft.com/office/drawing/2014/main" id="{55E5968A-EEE9-407D-8856-3C5874FA4E7B}"/>
                  </a:ext>
                </a:extLst>
              </p:cNvPr>
              <p:cNvSpPr txBox="1"/>
              <p:nvPr/>
            </p:nvSpPr>
            <p:spPr>
              <a:xfrm rot="5400000">
                <a:off x="5688765" y="1226623"/>
                <a:ext cx="1446884" cy="162633"/>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0        10       20      30       40</a:t>
                </a:r>
              </a:p>
            </p:txBody>
          </p:sp>
          <p:sp>
            <p:nvSpPr>
              <p:cNvPr id="56" name="TextBox 55">
                <a:extLst>
                  <a:ext uri="{FF2B5EF4-FFF2-40B4-BE49-F238E27FC236}">
                    <a16:creationId xmlns:a16="http://schemas.microsoft.com/office/drawing/2014/main" id="{57F034CC-F81C-49D6-BC7F-9F3794689E5B}"/>
                  </a:ext>
                </a:extLst>
              </p:cNvPr>
              <p:cNvSpPr txBox="1"/>
              <p:nvPr/>
            </p:nvSpPr>
            <p:spPr>
              <a:xfrm rot="5400000">
                <a:off x="6285696" y="1204029"/>
                <a:ext cx="1155125" cy="207819"/>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Pore diameter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grpSp>
        <p:nvGrpSpPr>
          <p:cNvPr id="57" name="Group 56">
            <a:extLst>
              <a:ext uri="{FF2B5EF4-FFF2-40B4-BE49-F238E27FC236}">
                <a16:creationId xmlns:a16="http://schemas.microsoft.com/office/drawing/2014/main" id="{1C242F3E-1298-4AE1-A35C-69645B2E8877}"/>
              </a:ext>
            </a:extLst>
          </p:cNvPr>
          <p:cNvGrpSpPr/>
          <p:nvPr/>
        </p:nvGrpSpPr>
        <p:grpSpPr>
          <a:xfrm rot="16200000">
            <a:off x="9436669" y="3732316"/>
            <a:ext cx="834008" cy="2207656"/>
            <a:chOff x="8834744" y="4507090"/>
            <a:chExt cx="726861" cy="1478006"/>
          </a:xfrm>
        </p:grpSpPr>
        <p:pic>
          <p:nvPicPr>
            <p:cNvPr id="58" name="Picture 57">
              <a:extLst>
                <a:ext uri="{FF2B5EF4-FFF2-40B4-BE49-F238E27FC236}">
                  <a16:creationId xmlns:a16="http://schemas.microsoft.com/office/drawing/2014/main" id="{61C501DA-777C-4A14-8027-1392DD3C56A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59" name="Group 58">
              <a:extLst>
                <a:ext uri="{FF2B5EF4-FFF2-40B4-BE49-F238E27FC236}">
                  <a16:creationId xmlns:a16="http://schemas.microsoft.com/office/drawing/2014/main" id="{47CBA6FA-4193-47D0-8EC2-B7F525B1DF6A}"/>
                </a:ext>
              </a:extLst>
            </p:cNvPr>
            <p:cNvGrpSpPr/>
            <p:nvPr/>
          </p:nvGrpSpPr>
          <p:grpSpPr>
            <a:xfrm>
              <a:off x="8834744" y="4507090"/>
              <a:ext cx="713049" cy="1478006"/>
              <a:chOff x="6252109" y="584497"/>
              <a:chExt cx="713049" cy="1478006"/>
            </a:xfrm>
          </p:grpSpPr>
          <p:sp>
            <p:nvSpPr>
              <p:cNvPr id="60" name="TextBox 59">
                <a:extLst>
                  <a:ext uri="{FF2B5EF4-FFF2-40B4-BE49-F238E27FC236}">
                    <a16:creationId xmlns:a16="http://schemas.microsoft.com/office/drawing/2014/main" id="{1A0D3E3D-095C-452D-BFFC-D525D6084895}"/>
                  </a:ext>
                </a:extLst>
              </p:cNvPr>
              <p:cNvSpPr txBox="1"/>
              <p:nvPr/>
            </p:nvSpPr>
            <p:spPr>
              <a:xfrm rot="5400000">
                <a:off x="5633812" y="1202794"/>
                <a:ext cx="1478006" cy="241412"/>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0        4         8        12       16</a:t>
                </a:r>
              </a:p>
            </p:txBody>
          </p:sp>
          <p:sp>
            <p:nvSpPr>
              <p:cNvPr id="61" name="TextBox 60">
                <a:extLst>
                  <a:ext uri="{FF2B5EF4-FFF2-40B4-BE49-F238E27FC236}">
                    <a16:creationId xmlns:a16="http://schemas.microsoft.com/office/drawing/2014/main" id="{6A67E1D0-BCF8-42AA-BF70-F44E51972B39}"/>
                  </a:ext>
                </a:extLst>
              </p:cNvPr>
              <p:cNvSpPr txBox="1"/>
              <p:nvPr/>
            </p:nvSpPr>
            <p:spPr>
              <a:xfrm rot="5400000">
                <a:off x="6262138" y="1173820"/>
                <a:ext cx="1137803" cy="268236"/>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Throat radius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88D4DC39-95BD-40BE-9201-9E3DAB39F075}"/>
              </a:ext>
            </a:extLst>
          </p:cNvPr>
          <p:cNvGrpSpPr/>
          <p:nvPr/>
        </p:nvGrpSpPr>
        <p:grpSpPr>
          <a:xfrm>
            <a:off x="4212462" y="3908633"/>
            <a:ext cx="785793" cy="307777"/>
            <a:chOff x="2961764" y="2646794"/>
            <a:chExt cx="785793" cy="307777"/>
          </a:xfrm>
        </p:grpSpPr>
        <p:sp>
          <p:nvSpPr>
            <p:cNvPr id="70" name="TextBox 69">
              <a:extLst>
                <a:ext uri="{FF2B5EF4-FFF2-40B4-BE49-F238E27FC236}">
                  <a16:creationId xmlns:a16="http://schemas.microsoft.com/office/drawing/2014/main" id="{0A4A6CEB-6BF7-42E3-AA18-17B091E8403D}"/>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100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71" name="Straight Connector 70">
              <a:extLst>
                <a:ext uri="{FF2B5EF4-FFF2-40B4-BE49-F238E27FC236}">
                  <a16:creationId xmlns:a16="http://schemas.microsoft.com/office/drawing/2014/main" id="{4E4AE61E-190F-4F31-97BC-54D2BC3D5D4D}"/>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C46D7595-4689-478B-AB5C-08885C8956D3}"/>
              </a:ext>
            </a:extLst>
          </p:cNvPr>
          <p:cNvCxnSpPr/>
          <p:nvPr/>
        </p:nvCxnSpPr>
        <p:spPr>
          <a:xfrm flipV="1">
            <a:off x="1130277" y="3407439"/>
            <a:ext cx="0" cy="527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DE8700-206C-47F6-86A9-73DADB3458B3}"/>
              </a:ext>
            </a:extLst>
          </p:cNvPr>
          <p:cNvSpPr txBox="1"/>
          <p:nvPr/>
        </p:nvSpPr>
        <p:spPr>
          <a:xfrm>
            <a:off x="145071" y="3522866"/>
            <a:ext cx="990977" cy="307777"/>
          </a:xfrm>
          <a:prstGeom prst="rect">
            <a:avLst/>
          </a:prstGeom>
          <a:noFill/>
        </p:spPr>
        <p:txBody>
          <a:bodyPr wrap="none" rtlCol="0">
            <a:spAutoFit/>
          </a:bodyPr>
          <a:lstStyle/>
          <a:p>
            <a:r>
              <a:rPr lang="en-US" sz="1400" dirty="0">
                <a:latin typeface="Arial" charset="0"/>
                <a:ea typeface="Arial" charset="0"/>
                <a:cs typeface="Arial" charset="0"/>
              </a:rPr>
              <a:t>Thickness</a:t>
            </a:r>
            <a:endParaRPr lang="en-NL" sz="1400" dirty="0">
              <a:latin typeface="Arial" charset="0"/>
              <a:ea typeface="Arial" charset="0"/>
              <a:cs typeface="Arial" charset="0"/>
            </a:endParaRPr>
          </a:p>
        </p:txBody>
      </p:sp>
      <p:sp>
        <p:nvSpPr>
          <p:cNvPr id="72" name="TextBox 71">
            <a:extLst>
              <a:ext uri="{FF2B5EF4-FFF2-40B4-BE49-F238E27FC236}">
                <a16:creationId xmlns:a16="http://schemas.microsoft.com/office/drawing/2014/main" id="{1C6AC4C4-74E6-4EC9-BA18-3A787490F822}"/>
              </a:ext>
            </a:extLst>
          </p:cNvPr>
          <p:cNvSpPr txBox="1"/>
          <p:nvPr/>
        </p:nvSpPr>
        <p:spPr>
          <a:xfrm>
            <a:off x="623208" y="3101130"/>
            <a:ext cx="1039067" cy="307777"/>
          </a:xfrm>
          <a:prstGeom prst="rect">
            <a:avLst/>
          </a:prstGeom>
          <a:noFill/>
        </p:spPr>
        <p:txBody>
          <a:bodyPr wrap="none" rtlCol="0">
            <a:spAutoFit/>
          </a:bodyPr>
          <a:lstStyle/>
          <a:p>
            <a:r>
              <a:rPr lang="en-US" sz="1400" dirty="0">
                <a:latin typeface="Arial" charset="0"/>
                <a:ea typeface="Arial" charset="0"/>
                <a:cs typeface="Arial" charset="0"/>
              </a:rPr>
              <a:t>Membrane</a:t>
            </a:r>
            <a:endParaRPr lang="en-NL" sz="1400" dirty="0">
              <a:latin typeface="Arial" charset="0"/>
              <a:ea typeface="Arial" charset="0"/>
              <a:cs typeface="Arial" charset="0"/>
            </a:endParaRPr>
          </a:p>
        </p:txBody>
      </p:sp>
      <p:sp>
        <p:nvSpPr>
          <p:cNvPr id="73" name="TextBox 72">
            <a:extLst>
              <a:ext uri="{FF2B5EF4-FFF2-40B4-BE49-F238E27FC236}">
                <a16:creationId xmlns:a16="http://schemas.microsoft.com/office/drawing/2014/main" id="{71B80B3F-C2A1-46E7-9639-B185E0C468C6}"/>
              </a:ext>
            </a:extLst>
          </p:cNvPr>
          <p:cNvSpPr txBox="1"/>
          <p:nvPr/>
        </p:nvSpPr>
        <p:spPr>
          <a:xfrm>
            <a:off x="383684" y="3893079"/>
            <a:ext cx="1497526" cy="307777"/>
          </a:xfrm>
          <a:prstGeom prst="rect">
            <a:avLst/>
          </a:prstGeom>
          <a:noFill/>
        </p:spPr>
        <p:txBody>
          <a:bodyPr wrap="none" rtlCol="0">
            <a:spAutoFit/>
          </a:bodyPr>
          <a:lstStyle/>
          <a:p>
            <a:r>
              <a:rPr lang="en-US" sz="1400" dirty="0">
                <a:latin typeface="Arial" charset="0"/>
                <a:ea typeface="Arial" charset="0"/>
                <a:cs typeface="Arial" charset="0"/>
              </a:rPr>
              <a:t>Current collector</a:t>
            </a:r>
            <a:endParaRPr lang="en-NL" sz="1400" dirty="0">
              <a:latin typeface="Arial" charset="0"/>
              <a:ea typeface="Arial" charset="0"/>
              <a:cs typeface="Arial" charset="0"/>
            </a:endParaRPr>
          </a:p>
        </p:txBody>
      </p:sp>
      <p:sp>
        <p:nvSpPr>
          <p:cNvPr id="48" name="TextBox 47">
            <a:extLst>
              <a:ext uri="{FF2B5EF4-FFF2-40B4-BE49-F238E27FC236}">
                <a16:creationId xmlns:a16="http://schemas.microsoft.com/office/drawing/2014/main" id="{84621D5C-B23B-4A35-ACD5-9A01B5700212}"/>
              </a:ext>
            </a:extLst>
          </p:cNvPr>
          <p:cNvSpPr txBox="1"/>
          <p:nvPr/>
        </p:nvSpPr>
        <p:spPr>
          <a:xfrm>
            <a:off x="2286640" y="6509327"/>
            <a:ext cx="1289135" cy="307777"/>
          </a:xfrm>
          <a:prstGeom prst="rect">
            <a:avLst/>
          </a:prstGeom>
          <a:noFill/>
        </p:spPr>
        <p:txBody>
          <a:bodyPr wrap="none" rtlCol="0">
            <a:spAutoFit/>
          </a:bodyPr>
          <a:lstStyle/>
          <a:p>
            <a:r>
              <a:rPr lang="en-US" sz="1400" dirty="0">
                <a:latin typeface="Arial" charset="0"/>
                <a:ea typeface="Arial" charset="0"/>
                <a:cs typeface="Arial" charset="0"/>
              </a:rPr>
              <a:t>Flow direction</a:t>
            </a:r>
            <a:endParaRPr lang="en-NL" sz="1400" dirty="0">
              <a:latin typeface="Arial" charset="0"/>
              <a:ea typeface="Arial" charset="0"/>
              <a:cs typeface="Arial" charset="0"/>
            </a:endParaRPr>
          </a:p>
        </p:txBody>
      </p:sp>
      <p:grpSp>
        <p:nvGrpSpPr>
          <p:cNvPr id="11" name="Group 10">
            <a:extLst>
              <a:ext uri="{FF2B5EF4-FFF2-40B4-BE49-F238E27FC236}">
                <a16:creationId xmlns:a16="http://schemas.microsoft.com/office/drawing/2014/main" id="{E9FF2B18-645C-467B-AA8E-DD7BFFE89156}"/>
              </a:ext>
            </a:extLst>
          </p:cNvPr>
          <p:cNvGrpSpPr/>
          <p:nvPr/>
        </p:nvGrpSpPr>
        <p:grpSpPr>
          <a:xfrm>
            <a:off x="2834786" y="6176621"/>
            <a:ext cx="190882" cy="304459"/>
            <a:chOff x="483394" y="4676776"/>
            <a:chExt cx="137433" cy="223560"/>
          </a:xfrm>
        </p:grpSpPr>
        <p:sp>
          <p:nvSpPr>
            <p:cNvPr id="9" name="Isosceles Triangle 8">
              <a:extLst>
                <a:ext uri="{FF2B5EF4-FFF2-40B4-BE49-F238E27FC236}">
                  <a16:creationId xmlns:a16="http://schemas.microsoft.com/office/drawing/2014/main" id="{E73C8D8B-AAFA-4B84-BFE8-BC240D3064AC}"/>
                </a:ext>
              </a:extLst>
            </p:cNvPr>
            <p:cNvSpPr/>
            <p:nvPr/>
          </p:nvSpPr>
          <p:spPr>
            <a:xfrm>
              <a:off x="483394" y="4676776"/>
              <a:ext cx="137433" cy="473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rapezoid 9">
              <a:extLst>
                <a:ext uri="{FF2B5EF4-FFF2-40B4-BE49-F238E27FC236}">
                  <a16:creationId xmlns:a16="http://schemas.microsoft.com/office/drawing/2014/main" id="{102D34AC-01FF-4882-BA89-12C61D94F26C}"/>
                </a:ext>
              </a:extLst>
            </p:cNvPr>
            <p:cNvSpPr/>
            <p:nvPr/>
          </p:nvSpPr>
          <p:spPr>
            <a:xfrm>
              <a:off x="495297" y="4724123"/>
              <a:ext cx="114791" cy="17621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7" name="TextBox 46">
            <a:extLst>
              <a:ext uri="{FF2B5EF4-FFF2-40B4-BE49-F238E27FC236}">
                <a16:creationId xmlns:a16="http://schemas.microsoft.com/office/drawing/2014/main" id="{2A6133DE-E392-4988-BEC8-D7843A779782}"/>
              </a:ext>
            </a:extLst>
          </p:cNvPr>
          <p:cNvSpPr txBox="1"/>
          <p:nvPr/>
        </p:nvSpPr>
        <p:spPr>
          <a:xfrm>
            <a:off x="8762781" y="214245"/>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pic>
        <p:nvPicPr>
          <p:cNvPr id="66" name="Picture 65">
            <a:extLst>
              <a:ext uri="{FF2B5EF4-FFF2-40B4-BE49-F238E27FC236}">
                <a16:creationId xmlns:a16="http://schemas.microsoft.com/office/drawing/2014/main" id="{C3608FFF-75B3-41CD-AAB7-D11396976460}"/>
              </a:ext>
            </a:extLst>
          </p:cNvPr>
          <p:cNvPicPr>
            <a:picLocks noChangeAspect="1"/>
          </p:cNvPicPr>
          <p:nvPr/>
        </p:nvPicPr>
        <p:blipFill>
          <a:blip r:embed="rId15"/>
          <a:stretch>
            <a:fillRect/>
          </a:stretch>
        </p:blipFill>
        <p:spPr>
          <a:xfrm>
            <a:off x="6393752" y="2492756"/>
            <a:ext cx="4707485" cy="3609844"/>
          </a:xfrm>
          <a:prstGeom prst="rect">
            <a:avLst/>
          </a:prstGeom>
        </p:spPr>
      </p:pic>
      <p:sp>
        <p:nvSpPr>
          <p:cNvPr id="4" name="Footer Placeholder 3">
            <a:extLst>
              <a:ext uri="{FF2B5EF4-FFF2-40B4-BE49-F238E27FC236}">
                <a16:creationId xmlns:a16="http://schemas.microsoft.com/office/drawing/2014/main" id="{CB63AE77-39D1-D972-A042-DC33488FEE13}"/>
              </a:ext>
            </a:extLst>
          </p:cNvPr>
          <p:cNvSpPr>
            <a:spLocks noGrp="1"/>
          </p:cNvSpPr>
          <p:nvPr>
            <p:ph type="ftr" sz="quarter" idx="10"/>
          </p:nvPr>
        </p:nvSpPr>
        <p:spPr>
          <a:xfrm>
            <a:off x="1347954" y="6335189"/>
            <a:ext cx="9486491" cy="447731"/>
          </a:xfrm>
        </p:spPr>
        <p:txBody>
          <a:bodyPr/>
          <a:lstStyle/>
          <a:p>
            <a:endParaRPr lang="en-GB" dirty="0"/>
          </a:p>
          <a:p>
            <a:r>
              <a:rPr lang="nl-NL" dirty="0"/>
              <a:t>Van Gorp, R. &amp; Van der Heijden, M. et al</a:t>
            </a:r>
            <a:r>
              <a:rPr lang="nl-NL" i="1" dirty="0"/>
              <a:t>., Chem. Eng. J., </a:t>
            </a:r>
            <a:r>
              <a:rPr lang="nl-NL" b="1" dirty="0"/>
              <a:t>455,</a:t>
            </a:r>
            <a:r>
              <a:rPr lang="nl-NL" dirty="0"/>
              <a:t> 139947 (2022)</a:t>
            </a:r>
          </a:p>
          <a:p>
            <a:endParaRPr lang="en-US" dirty="0"/>
          </a:p>
          <a:p>
            <a:endParaRPr lang="en-GB" dirty="0"/>
          </a:p>
        </p:txBody>
      </p:sp>
      <p:sp>
        <p:nvSpPr>
          <p:cNvPr id="6" name="Rectangle 5">
            <a:extLst>
              <a:ext uri="{FF2B5EF4-FFF2-40B4-BE49-F238E27FC236}">
                <a16:creationId xmlns:a16="http://schemas.microsoft.com/office/drawing/2014/main" id="{13FF5208-5AAA-1ADF-BA63-A8C05559C6C3}"/>
              </a:ext>
            </a:extLst>
          </p:cNvPr>
          <p:cNvSpPr/>
          <p:nvPr/>
        </p:nvSpPr>
        <p:spPr>
          <a:xfrm>
            <a:off x="-156377" y="-135438"/>
            <a:ext cx="12431730" cy="71610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C8B86DF6-239D-ABAA-2839-68274724CFED}"/>
              </a:ext>
            </a:extLst>
          </p:cNvPr>
          <p:cNvSpPr txBox="1"/>
          <p:nvPr/>
        </p:nvSpPr>
        <p:spPr>
          <a:xfrm>
            <a:off x="734205" y="3082226"/>
            <a:ext cx="10650673" cy="707886"/>
          </a:xfrm>
          <a:prstGeom prst="rect">
            <a:avLst/>
          </a:prstGeom>
          <a:noFill/>
        </p:spPr>
        <p:txBody>
          <a:bodyPr wrap="none" rtlCol="0">
            <a:spAutoFit/>
          </a:bodyPr>
          <a:lstStyle/>
          <a:p>
            <a:pPr algn="ctr"/>
            <a:r>
              <a:rPr lang="en-US" sz="4000" b="1" i="1" dirty="0">
                <a:solidFill>
                  <a:schemeClr val="tx2"/>
                </a:solidFill>
                <a:latin typeface="Arial" charset="0"/>
                <a:ea typeface="Arial" charset="0"/>
                <a:cs typeface="Arial" charset="0"/>
              </a:rPr>
              <a:t>Can we optimize more realistic structures?</a:t>
            </a:r>
            <a:endParaRPr lang="en-NL" sz="4000" b="1" i="1" dirty="0">
              <a:solidFill>
                <a:schemeClr val="tx2"/>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99638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1"/>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5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p:bldP spid="50" grpId="1" animBg="1"/>
      <p:bldP spid="6"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2C9CD5B1-9669-77DD-6C20-14CEE523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062" y="3367971"/>
            <a:ext cx="3015001" cy="2766248"/>
          </a:xfrm>
          <a:prstGeom prst="rect">
            <a:avLst/>
          </a:prstGeom>
        </p:spPr>
      </p:pic>
      <p:pic>
        <p:nvPicPr>
          <p:cNvPr id="44" name="Picture 43">
            <a:extLst>
              <a:ext uri="{FF2B5EF4-FFF2-40B4-BE49-F238E27FC236}">
                <a16:creationId xmlns:a16="http://schemas.microsoft.com/office/drawing/2014/main" id="{C95C4543-4605-2BC0-67B4-5399BC47A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0167" y="858677"/>
            <a:ext cx="3191824" cy="2766248"/>
          </a:xfrm>
          <a:prstGeom prst="rect">
            <a:avLst/>
          </a:prstGeom>
        </p:spPr>
      </p:pic>
      <p:pic>
        <p:nvPicPr>
          <p:cNvPr id="19" name="Picture 18" descr="A picture containing colorful&#10;&#10;Description automatically generated">
            <a:extLst>
              <a:ext uri="{FF2B5EF4-FFF2-40B4-BE49-F238E27FC236}">
                <a16:creationId xmlns:a16="http://schemas.microsoft.com/office/drawing/2014/main" id="{9329BFE7-F240-5513-4005-255E255A4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6613" y="1644920"/>
            <a:ext cx="3456385" cy="2840816"/>
          </a:xfrm>
          <a:prstGeom prst="rect">
            <a:avLst/>
          </a:prstGeom>
        </p:spPr>
      </p:pic>
      <p:pic>
        <p:nvPicPr>
          <p:cNvPr id="21" name="Picture 20" descr="A picture containing colorful, sweet&#10;&#10;Description automatically generated">
            <a:extLst>
              <a:ext uri="{FF2B5EF4-FFF2-40B4-BE49-F238E27FC236}">
                <a16:creationId xmlns:a16="http://schemas.microsoft.com/office/drawing/2014/main" id="{73C719A9-01CE-09FC-347C-FF914D17B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487" y="3882128"/>
            <a:ext cx="3456385" cy="2840816"/>
          </a:xfrm>
          <a:prstGeom prst="rect">
            <a:avLst/>
          </a:prstGeom>
        </p:spPr>
      </p:pic>
      <p:pic>
        <p:nvPicPr>
          <p:cNvPr id="26" name="Picture 25" descr="A pile of green balls&#10;&#10;Description automatically generated with low confidence">
            <a:extLst>
              <a:ext uri="{FF2B5EF4-FFF2-40B4-BE49-F238E27FC236}">
                <a16:creationId xmlns:a16="http://schemas.microsoft.com/office/drawing/2014/main" id="{EDDB3645-D14C-1EAA-C256-72BD97796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684" y="1904016"/>
            <a:ext cx="3237231" cy="2284267"/>
          </a:xfrm>
          <a:prstGeom prst="rect">
            <a:avLst/>
          </a:prstGeom>
        </p:spPr>
      </p:pic>
      <p:pic>
        <p:nvPicPr>
          <p:cNvPr id="27" name="Picture 26" descr="A picture containing indoor, colorful, lined, arranged&#10;&#10;Description automatically generated">
            <a:extLst>
              <a:ext uri="{FF2B5EF4-FFF2-40B4-BE49-F238E27FC236}">
                <a16:creationId xmlns:a16="http://schemas.microsoft.com/office/drawing/2014/main" id="{FEC37851-5BE5-5603-B19E-3344DA283B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682" y="4110222"/>
            <a:ext cx="3237231" cy="2284267"/>
          </a:xfrm>
          <a:prstGeom prst="rect">
            <a:avLst/>
          </a:prstGeom>
        </p:spPr>
      </p:pic>
      <p:sp>
        <p:nvSpPr>
          <p:cNvPr id="28" name="TextBox 27">
            <a:extLst>
              <a:ext uri="{FF2B5EF4-FFF2-40B4-BE49-F238E27FC236}">
                <a16:creationId xmlns:a16="http://schemas.microsoft.com/office/drawing/2014/main" id="{95E113B2-67C3-DCDF-F369-7AF878956564}"/>
              </a:ext>
            </a:extLst>
          </p:cNvPr>
          <p:cNvSpPr txBox="1"/>
          <p:nvPr/>
        </p:nvSpPr>
        <p:spPr>
          <a:xfrm>
            <a:off x="1505269" y="1976554"/>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6D776D8-2B98-C7A2-F574-C680067EE007}"/>
              </a:ext>
            </a:extLst>
          </p:cNvPr>
          <p:cNvSpPr txBox="1"/>
          <p:nvPr/>
        </p:nvSpPr>
        <p:spPr>
          <a:xfrm>
            <a:off x="1375272" y="4093785"/>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999</a:t>
            </a:r>
            <a:endParaRPr lang="en-NL" sz="180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7CF4F765-EAC6-CB8F-F88F-CE5D4F2C0D79}"/>
              </a:ext>
            </a:extLst>
          </p:cNvPr>
          <p:cNvGrpSpPr/>
          <p:nvPr/>
        </p:nvGrpSpPr>
        <p:grpSpPr>
          <a:xfrm>
            <a:off x="3227513" y="3956333"/>
            <a:ext cx="785793" cy="307777"/>
            <a:chOff x="2961764" y="2646794"/>
            <a:chExt cx="785793" cy="307777"/>
          </a:xfrm>
        </p:grpSpPr>
        <p:sp>
          <p:nvSpPr>
            <p:cNvPr id="31" name="TextBox 30">
              <a:extLst>
                <a:ext uri="{FF2B5EF4-FFF2-40B4-BE49-F238E27FC236}">
                  <a16:creationId xmlns:a16="http://schemas.microsoft.com/office/drawing/2014/main" id="{94BF2E59-3DB5-0B04-4A8A-452B92EDB725}"/>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100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26F48F0E-6C44-8A93-DAF5-2ED82F62DD9F}"/>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CDFF8E45-E7C0-8F4B-57C3-0A524FBDD687}"/>
              </a:ext>
            </a:extLst>
          </p:cNvPr>
          <p:cNvSpPr txBox="1"/>
          <p:nvPr/>
        </p:nvSpPr>
        <p:spPr>
          <a:xfrm>
            <a:off x="8807381" y="1976554"/>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A1614FE1-AD15-6112-875C-BF56215AB2AD}"/>
              </a:ext>
            </a:extLst>
          </p:cNvPr>
          <p:cNvSpPr txBox="1"/>
          <p:nvPr/>
        </p:nvSpPr>
        <p:spPr>
          <a:xfrm>
            <a:off x="8677384" y="4093785"/>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499</a:t>
            </a:r>
            <a:endParaRPr lang="en-NL" sz="1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C9E5A1B-3B25-7C74-CDD6-B1B31EDC66DB}"/>
              </a:ext>
            </a:extLst>
          </p:cNvPr>
          <p:cNvSpPr txBox="1"/>
          <p:nvPr/>
        </p:nvSpPr>
        <p:spPr>
          <a:xfrm>
            <a:off x="8690986" y="1495203"/>
            <a:ext cx="1853391"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Carbon paper</a:t>
            </a:r>
            <a:endParaRPr lang="en-NL" sz="2000"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AD4C0E-1A80-C588-DB63-905C8C2596FA}"/>
              </a:ext>
            </a:extLst>
          </p:cNvPr>
          <p:cNvSpPr>
            <a:spLocks noGrp="1"/>
          </p:cNvSpPr>
          <p:nvPr>
            <p:ph type="title"/>
          </p:nvPr>
        </p:nvSpPr>
        <p:spPr/>
        <p:txBody>
          <a:bodyPr/>
          <a:lstStyle/>
          <a:p>
            <a:r>
              <a:rPr lang="en-US" dirty="0"/>
              <a:t>The evolution of advanced network geometries</a:t>
            </a:r>
            <a:endParaRPr lang="en-NL" dirty="0"/>
          </a:p>
        </p:txBody>
      </p:sp>
      <p:sp>
        <p:nvSpPr>
          <p:cNvPr id="3" name="Slide Number Placeholder 2">
            <a:extLst>
              <a:ext uri="{FF2B5EF4-FFF2-40B4-BE49-F238E27FC236}">
                <a16:creationId xmlns:a16="http://schemas.microsoft.com/office/drawing/2014/main" id="{A6647C15-2B6C-2F0B-100D-BA1A665CB7D0}"/>
              </a:ext>
            </a:extLst>
          </p:cNvPr>
          <p:cNvSpPr>
            <a:spLocks noGrp="1"/>
          </p:cNvSpPr>
          <p:nvPr>
            <p:ph type="sldNum" sz="quarter" idx="4"/>
          </p:nvPr>
        </p:nvSpPr>
        <p:spPr/>
        <p:txBody>
          <a:bodyPr/>
          <a:lstStyle/>
          <a:p>
            <a:fld id="{B7CEC10D-CD46-426F-915E-6C78530279CB}" type="slidenum">
              <a:rPr lang="en-US" smtClean="0"/>
              <a:pPr/>
              <a:t>17</a:t>
            </a:fld>
            <a:endParaRPr lang="en-US" dirty="0"/>
          </a:p>
        </p:txBody>
      </p:sp>
      <p:sp>
        <p:nvSpPr>
          <p:cNvPr id="25" name="TextBox 24">
            <a:extLst>
              <a:ext uri="{FF2B5EF4-FFF2-40B4-BE49-F238E27FC236}">
                <a16:creationId xmlns:a16="http://schemas.microsoft.com/office/drawing/2014/main" id="{C2447908-3E37-FB29-71F9-670781D5AE8B}"/>
              </a:ext>
            </a:extLst>
          </p:cNvPr>
          <p:cNvSpPr txBox="1"/>
          <p:nvPr/>
        </p:nvSpPr>
        <p:spPr>
          <a:xfrm>
            <a:off x="1399490" y="1495203"/>
            <a:ext cx="1707519"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Cubic lattice</a:t>
            </a:r>
            <a:endParaRPr lang="en-NL" sz="2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C804CAE-87AF-F614-2650-7C8F69A572CF}"/>
              </a:ext>
            </a:extLst>
          </p:cNvPr>
          <p:cNvSpPr txBox="1"/>
          <p:nvPr/>
        </p:nvSpPr>
        <p:spPr>
          <a:xfrm>
            <a:off x="8762781" y="808300"/>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sp>
        <p:nvSpPr>
          <p:cNvPr id="43" name="TextBox 42">
            <a:extLst>
              <a:ext uri="{FF2B5EF4-FFF2-40B4-BE49-F238E27FC236}">
                <a16:creationId xmlns:a16="http://schemas.microsoft.com/office/drawing/2014/main" id="{A9E46E91-1971-F081-5889-FEF71D856726}"/>
              </a:ext>
            </a:extLst>
          </p:cNvPr>
          <p:cNvSpPr txBox="1"/>
          <p:nvPr/>
        </p:nvSpPr>
        <p:spPr>
          <a:xfrm>
            <a:off x="1399490" y="1495203"/>
            <a:ext cx="1707519"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Cubic lattice</a:t>
            </a:r>
            <a:endParaRPr lang="en-NL"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25DD2DB-EC0F-4620-4E31-3905B6D759EC}"/>
              </a:ext>
            </a:extLst>
          </p:cNvPr>
          <p:cNvPicPr>
            <a:picLocks noChangeAspect="1"/>
          </p:cNvPicPr>
          <p:nvPr/>
        </p:nvPicPr>
        <p:blipFill>
          <a:blip r:embed="rId9"/>
          <a:stretch>
            <a:fillRect/>
          </a:stretch>
        </p:blipFill>
        <p:spPr>
          <a:xfrm>
            <a:off x="4181629" y="2719315"/>
            <a:ext cx="3755717" cy="2880000"/>
          </a:xfrm>
          <a:prstGeom prst="rect">
            <a:avLst/>
          </a:prstGeom>
        </p:spPr>
      </p:pic>
      <p:sp>
        <p:nvSpPr>
          <p:cNvPr id="11" name="TextBox 10">
            <a:extLst>
              <a:ext uri="{FF2B5EF4-FFF2-40B4-BE49-F238E27FC236}">
                <a16:creationId xmlns:a16="http://schemas.microsoft.com/office/drawing/2014/main" id="{E2C5D549-E6EF-B6F3-BE19-D4CC3B49F461}"/>
              </a:ext>
            </a:extLst>
          </p:cNvPr>
          <p:cNvSpPr txBox="1"/>
          <p:nvPr/>
        </p:nvSpPr>
        <p:spPr>
          <a:xfrm>
            <a:off x="5166740" y="1565607"/>
            <a:ext cx="1795876" cy="1015663"/>
          </a:xfrm>
          <a:prstGeom prst="rect">
            <a:avLst/>
          </a:prstGeom>
          <a:noFill/>
          <a:ln w="38100">
            <a:solidFill>
              <a:schemeClr val="tx2"/>
            </a:solidFill>
          </a:ln>
        </p:spPr>
        <p:txBody>
          <a:bodyPr wrap="none" rtlCol="0">
            <a:spAutoFit/>
          </a:bodyPr>
          <a:lstStyle/>
          <a:p>
            <a:r>
              <a:rPr lang="en-US" sz="2000" dirty="0">
                <a:latin typeface="Arial" charset="0"/>
                <a:ea typeface="Arial" charset="0"/>
                <a:cs typeface="Arial" charset="0"/>
              </a:rPr>
              <a:t>+ 11% Fitness</a:t>
            </a:r>
          </a:p>
          <a:p>
            <a:r>
              <a:rPr lang="en-US" sz="2000" dirty="0">
                <a:latin typeface="Arial" charset="0"/>
                <a:ea typeface="Arial" charset="0"/>
                <a:cs typeface="Arial" charset="0"/>
              </a:rPr>
              <a:t>- 33% </a:t>
            </a:r>
            <a:r>
              <a:rPr lang="en-US" sz="2000" i="0" dirty="0">
                <a:latin typeface="+mj-lt"/>
                <a:cs typeface="Arial" charset="0"/>
              </a:rPr>
              <a:t>P</a:t>
            </a:r>
            <a:r>
              <a:rPr lang="en-US" sz="2000" i="0" baseline="-25000" dirty="0">
                <a:latin typeface="+mj-lt"/>
                <a:cs typeface="Arial" charset="0"/>
              </a:rPr>
              <a:t>pump</a:t>
            </a:r>
            <a:endParaRPr lang="en-NL" sz="2000" baseline="-25000" dirty="0">
              <a:latin typeface="Arial" panose="020B0604020202020204" pitchFamily="34" charset="0"/>
              <a:ea typeface="Arial" charset="0"/>
              <a:cs typeface="Arial" panose="020B0604020202020204" pitchFamily="34" charset="0"/>
            </a:endParaRPr>
          </a:p>
          <a:p>
            <a:r>
              <a:rPr lang="en-US" sz="2000" dirty="0">
                <a:latin typeface="Arial" charset="0"/>
                <a:ea typeface="Arial" charset="0"/>
                <a:cs typeface="Arial" charset="0"/>
              </a:rPr>
              <a:t>+ 0% </a:t>
            </a:r>
            <a:r>
              <a:rPr lang="en-US" sz="2000" i="0" dirty="0">
                <a:latin typeface="+mj-lt"/>
                <a:cs typeface="Arial" charset="0"/>
              </a:rPr>
              <a:t>P</a:t>
            </a:r>
            <a:r>
              <a:rPr lang="en-US" sz="2000" b="0" i="0" baseline="-25000" dirty="0">
                <a:latin typeface="+mj-lt"/>
                <a:cs typeface="Arial" charset="0"/>
              </a:rPr>
              <a:t>el</a:t>
            </a:r>
            <a:r>
              <a:rPr lang="en-US" sz="2000" i="0" dirty="0">
                <a:latin typeface="+mj-lt"/>
                <a:cs typeface="Arial" charset="0"/>
              </a:rPr>
              <a:t> </a:t>
            </a:r>
            <a:endParaRPr lang="en-US" sz="2000" i="1" dirty="0">
              <a:latin typeface="Cambria Math" panose="02040503050406030204" pitchFamily="18" charset="0"/>
              <a:cs typeface="Arial" charset="0"/>
            </a:endParaRPr>
          </a:p>
        </p:txBody>
      </p:sp>
      <p:grpSp>
        <p:nvGrpSpPr>
          <p:cNvPr id="12" name="Group 11">
            <a:extLst>
              <a:ext uri="{FF2B5EF4-FFF2-40B4-BE49-F238E27FC236}">
                <a16:creationId xmlns:a16="http://schemas.microsoft.com/office/drawing/2014/main" id="{BC10A7B8-1BA2-96DD-D1FC-3DAE7C7D9908}"/>
              </a:ext>
            </a:extLst>
          </p:cNvPr>
          <p:cNvGrpSpPr/>
          <p:nvPr/>
        </p:nvGrpSpPr>
        <p:grpSpPr>
          <a:xfrm rot="16200000">
            <a:off x="5697871" y="5120232"/>
            <a:ext cx="743614" cy="2161169"/>
            <a:chOff x="8913525" y="4507091"/>
            <a:chExt cx="648080" cy="1446884"/>
          </a:xfrm>
        </p:grpSpPr>
        <p:pic>
          <p:nvPicPr>
            <p:cNvPr id="13" name="Picture 12">
              <a:extLst>
                <a:ext uri="{FF2B5EF4-FFF2-40B4-BE49-F238E27FC236}">
                  <a16:creationId xmlns:a16="http://schemas.microsoft.com/office/drawing/2014/main" id="{9F10AF9B-C3D0-77A2-4D66-B0DF714EC5F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18" name="Group 17">
              <a:extLst>
                <a:ext uri="{FF2B5EF4-FFF2-40B4-BE49-F238E27FC236}">
                  <a16:creationId xmlns:a16="http://schemas.microsoft.com/office/drawing/2014/main" id="{E54C5E42-63BF-699C-A70B-F6743B957218}"/>
                </a:ext>
              </a:extLst>
            </p:cNvPr>
            <p:cNvGrpSpPr/>
            <p:nvPr/>
          </p:nvGrpSpPr>
          <p:grpSpPr>
            <a:xfrm>
              <a:off x="8913525" y="4507091"/>
              <a:ext cx="636278" cy="1446884"/>
              <a:chOff x="6330890" y="584498"/>
              <a:chExt cx="636278" cy="1446884"/>
            </a:xfrm>
          </p:grpSpPr>
          <p:sp>
            <p:nvSpPr>
              <p:cNvPr id="20" name="TextBox 19">
                <a:extLst>
                  <a:ext uri="{FF2B5EF4-FFF2-40B4-BE49-F238E27FC236}">
                    <a16:creationId xmlns:a16="http://schemas.microsoft.com/office/drawing/2014/main" id="{E720F6AD-7B4A-29B3-06F7-004899F9E547}"/>
                  </a:ext>
                </a:extLst>
              </p:cNvPr>
              <p:cNvSpPr txBox="1"/>
              <p:nvPr/>
            </p:nvSpPr>
            <p:spPr>
              <a:xfrm rot="5400000">
                <a:off x="5688765" y="1226623"/>
                <a:ext cx="1446884" cy="162633"/>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0        10       20      30       40</a:t>
                </a:r>
              </a:p>
            </p:txBody>
          </p:sp>
          <p:sp>
            <p:nvSpPr>
              <p:cNvPr id="22" name="TextBox 21">
                <a:extLst>
                  <a:ext uri="{FF2B5EF4-FFF2-40B4-BE49-F238E27FC236}">
                    <a16:creationId xmlns:a16="http://schemas.microsoft.com/office/drawing/2014/main" id="{C6661A80-AA93-156D-9E45-AFB665363F62}"/>
                  </a:ext>
                </a:extLst>
              </p:cNvPr>
              <p:cNvSpPr txBox="1"/>
              <p:nvPr/>
            </p:nvSpPr>
            <p:spPr>
              <a:xfrm rot="5400000">
                <a:off x="6285696" y="1204029"/>
                <a:ext cx="1155125" cy="207819"/>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Pore diameter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cxnSp>
        <p:nvCxnSpPr>
          <p:cNvPr id="45" name="Straight Arrow Connector 44">
            <a:extLst>
              <a:ext uri="{FF2B5EF4-FFF2-40B4-BE49-F238E27FC236}">
                <a16:creationId xmlns:a16="http://schemas.microsoft.com/office/drawing/2014/main" id="{17049849-EF62-538D-E756-52B651C98F08}"/>
              </a:ext>
            </a:extLst>
          </p:cNvPr>
          <p:cNvCxnSpPr>
            <a:cxnSpLocks/>
          </p:cNvCxnSpPr>
          <p:nvPr/>
        </p:nvCxnSpPr>
        <p:spPr>
          <a:xfrm>
            <a:off x="6059919" y="3180722"/>
            <a:ext cx="0" cy="8125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4EB034F-00B9-2DE7-1C47-BB859B7F09B0}"/>
              </a:ext>
            </a:extLst>
          </p:cNvPr>
          <p:cNvSpPr txBox="1"/>
          <p:nvPr/>
        </p:nvSpPr>
        <p:spPr>
          <a:xfrm>
            <a:off x="4801848" y="3180722"/>
            <a:ext cx="1268296" cy="707886"/>
          </a:xfrm>
          <a:prstGeom prst="rect">
            <a:avLst/>
          </a:prstGeom>
          <a:noFill/>
        </p:spPr>
        <p:txBody>
          <a:bodyPr wrap="none" rtlCol="0">
            <a:spAutoFit/>
          </a:bodyPr>
          <a:lstStyle/>
          <a:p>
            <a:pPr algn="ctr"/>
            <a:r>
              <a:rPr lang="en-US" sz="2000" dirty="0">
                <a:latin typeface="Arial" charset="0"/>
                <a:ea typeface="Arial" charset="0"/>
                <a:cs typeface="Arial" charset="0"/>
              </a:rPr>
              <a:t>SNOW</a:t>
            </a:r>
          </a:p>
          <a:p>
            <a:pPr algn="ctr"/>
            <a:r>
              <a:rPr lang="en-US" sz="2000" dirty="0">
                <a:latin typeface="Arial" charset="0"/>
                <a:ea typeface="Arial" charset="0"/>
                <a:cs typeface="Arial" charset="0"/>
              </a:rPr>
              <a:t>Algorithm</a:t>
            </a:r>
            <a:endParaRPr lang="en-NL" sz="2000" dirty="0">
              <a:latin typeface="Arial" charset="0"/>
              <a:ea typeface="Arial" charset="0"/>
              <a:cs typeface="Arial" charset="0"/>
            </a:endParaRPr>
          </a:p>
        </p:txBody>
      </p:sp>
      <p:cxnSp>
        <p:nvCxnSpPr>
          <p:cNvPr id="51" name="Straight Arrow Connector 50">
            <a:extLst>
              <a:ext uri="{FF2B5EF4-FFF2-40B4-BE49-F238E27FC236}">
                <a16:creationId xmlns:a16="http://schemas.microsoft.com/office/drawing/2014/main" id="{49F6F678-5FA6-400E-13F4-FCC8275539F9}"/>
              </a:ext>
            </a:extLst>
          </p:cNvPr>
          <p:cNvCxnSpPr>
            <a:cxnSpLocks/>
          </p:cNvCxnSpPr>
          <p:nvPr/>
        </p:nvCxnSpPr>
        <p:spPr>
          <a:xfrm>
            <a:off x="7150262" y="1692106"/>
            <a:ext cx="64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62B5C8D-6737-1301-2EE0-4B51B2EC8575}"/>
              </a:ext>
            </a:extLst>
          </p:cNvPr>
          <p:cNvSpPr txBox="1"/>
          <p:nvPr/>
        </p:nvSpPr>
        <p:spPr>
          <a:xfrm>
            <a:off x="1643058" y="6431715"/>
            <a:ext cx="1289135" cy="307777"/>
          </a:xfrm>
          <a:prstGeom prst="rect">
            <a:avLst/>
          </a:prstGeom>
          <a:noFill/>
        </p:spPr>
        <p:txBody>
          <a:bodyPr wrap="none" rtlCol="0">
            <a:spAutoFit/>
          </a:bodyPr>
          <a:lstStyle/>
          <a:p>
            <a:r>
              <a:rPr lang="en-US" sz="1400" dirty="0">
                <a:latin typeface="Arial" charset="0"/>
                <a:ea typeface="Arial" charset="0"/>
                <a:cs typeface="Arial" charset="0"/>
              </a:rPr>
              <a:t>Flow direction</a:t>
            </a:r>
            <a:endParaRPr lang="en-NL" sz="1400" dirty="0">
              <a:latin typeface="Arial" charset="0"/>
              <a:ea typeface="Arial" charset="0"/>
              <a:cs typeface="Arial" charset="0"/>
            </a:endParaRPr>
          </a:p>
        </p:txBody>
      </p:sp>
      <p:grpSp>
        <p:nvGrpSpPr>
          <p:cNvPr id="53" name="Group 52">
            <a:extLst>
              <a:ext uri="{FF2B5EF4-FFF2-40B4-BE49-F238E27FC236}">
                <a16:creationId xmlns:a16="http://schemas.microsoft.com/office/drawing/2014/main" id="{25620407-D3EB-CEB4-7DAC-667E269FECE9}"/>
              </a:ext>
            </a:extLst>
          </p:cNvPr>
          <p:cNvGrpSpPr/>
          <p:nvPr/>
        </p:nvGrpSpPr>
        <p:grpSpPr>
          <a:xfrm>
            <a:off x="2191204" y="6099009"/>
            <a:ext cx="190882" cy="304459"/>
            <a:chOff x="483394" y="4676776"/>
            <a:chExt cx="137433" cy="223560"/>
          </a:xfrm>
        </p:grpSpPr>
        <p:sp>
          <p:nvSpPr>
            <p:cNvPr id="54" name="Isosceles Triangle 53">
              <a:extLst>
                <a:ext uri="{FF2B5EF4-FFF2-40B4-BE49-F238E27FC236}">
                  <a16:creationId xmlns:a16="http://schemas.microsoft.com/office/drawing/2014/main" id="{D7FDD0B4-3FED-FAE0-D8B8-675BE1D11953}"/>
                </a:ext>
              </a:extLst>
            </p:cNvPr>
            <p:cNvSpPr/>
            <p:nvPr/>
          </p:nvSpPr>
          <p:spPr>
            <a:xfrm>
              <a:off x="483394" y="4676776"/>
              <a:ext cx="137433" cy="473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5" name="Trapezoid 54">
              <a:extLst>
                <a:ext uri="{FF2B5EF4-FFF2-40B4-BE49-F238E27FC236}">
                  <a16:creationId xmlns:a16="http://schemas.microsoft.com/office/drawing/2014/main" id="{A9032E34-1093-6610-0498-86793C5C60E5}"/>
                </a:ext>
              </a:extLst>
            </p:cNvPr>
            <p:cNvSpPr/>
            <p:nvPr/>
          </p:nvSpPr>
          <p:spPr>
            <a:xfrm>
              <a:off x="495297" y="4724123"/>
              <a:ext cx="114791" cy="17621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10435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1" grpId="0" animBg="1"/>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792443C4-F71D-4BE1-5CDE-300A4028E7B1}"/>
              </a:ext>
            </a:extLst>
          </p:cNvPr>
          <p:cNvPicPr>
            <a:picLocks noChangeAspect="1"/>
          </p:cNvPicPr>
          <p:nvPr/>
        </p:nvPicPr>
        <p:blipFill>
          <a:blip r:embed="rId3"/>
          <a:stretch>
            <a:fillRect/>
          </a:stretch>
        </p:blipFill>
        <p:spPr>
          <a:xfrm>
            <a:off x="4182077" y="2719315"/>
            <a:ext cx="3755717" cy="2880000"/>
          </a:xfrm>
          <a:prstGeom prst="rect">
            <a:avLst/>
          </a:prstGeom>
        </p:spPr>
      </p:pic>
      <p:grpSp>
        <p:nvGrpSpPr>
          <p:cNvPr id="33" name="Group 32">
            <a:extLst>
              <a:ext uri="{FF2B5EF4-FFF2-40B4-BE49-F238E27FC236}">
                <a16:creationId xmlns:a16="http://schemas.microsoft.com/office/drawing/2014/main" id="{AA9B72E9-6134-79B7-DA47-13A5D1946542}"/>
              </a:ext>
            </a:extLst>
          </p:cNvPr>
          <p:cNvGrpSpPr/>
          <p:nvPr/>
        </p:nvGrpSpPr>
        <p:grpSpPr>
          <a:xfrm>
            <a:off x="4923141" y="3436425"/>
            <a:ext cx="2282260" cy="816045"/>
            <a:chOff x="4837416" y="4688391"/>
            <a:chExt cx="2282260" cy="816045"/>
          </a:xfrm>
        </p:grpSpPr>
        <p:sp>
          <p:nvSpPr>
            <p:cNvPr id="28" name="Oval 27">
              <a:extLst>
                <a:ext uri="{FF2B5EF4-FFF2-40B4-BE49-F238E27FC236}">
                  <a16:creationId xmlns:a16="http://schemas.microsoft.com/office/drawing/2014/main" id="{D357C128-5E94-E6DF-47C0-B58B1B252FE3}"/>
                </a:ext>
              </a:extLst>
            </p:cNvPr>
            <p:cNvSpPr/>
            <p:nvPr/>
          </p:nvSpPr>
          <p:spPr>
            <a:xfrm>
              <a:off x="6579676" y="4833688"/>
              <a:ext cx="540000" cy="540000"/>
            </a:xfrm>
            <a:prstGeom prst="ellipse">
              <a:avLst/>
            </a:prstGeom>
            <a:solidFill>
              <a:srgbClr val="D0BB1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9" name="Straight Arrow Connector 28">
              <a:extLst>
                <a:ext uri="{FF2B5EF4-FFF2-40B4-BE49-F238E27FC236}">
                  <a16:creationId xmlns:a16="http://schemas.microsoft.com/office/drawing/2014/main" id="{77D8EB56-2FFF-F851-19C2-FD305A6590DD}"/>
                </a:ext>
              </a:extLst>
            </p:cNvPr>
            <p:cNvCxnSpPr>
              <a:cxnSpLocks/>
            </p:cNvCxnSpPr>
            <p:nvPr/>
          </p:nvCxnSpPr>
          <p:spPr>
            <a:xfrm>
              <a:off x="5585924" y="5098168"/>
              <a:ext cx="82834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13E798F-B320-1C8F-90D3-E83D1A53CDA0}"/>
                </a:ext>
              </a:extLst>
            </p:cNvPr>
            <p:cNvSpPr/>
            <p:nvPr/>
          </p:nvSpPr>
          <p:spPr>
            <a:xfrm>
              <a:off x="4837416" y="4701316"/>
              <a:ext cx="360000" cy="360000"/>
            </a:xfrm>
            <a:prstGeom prst="ellipse">
              <a:avLst/>
            </a:prstGeom>
            <a:solidFill>
              <a:srgbClr val="32A26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Oval 30">
              <a:extLst>
                <a:ext uri="{FF2B5EF4-FFF2-40B4-BE49-F238E27FC236}">
                  <a16:creationId xmlns:a16="http://schemas.microsoft.com/office/drawing/2014/main" id="{F831A9DB-70D3-6203-5F61-4AF2D08FFF10}"/>
                </a:ext>
              </a:extLst>
            </p:cNvPr>
            <p:cNvSpPr/>
            <p:nvPr/>
          </p:nvSpPr>
          <p:spPr>
            <a:xfrm>
              <a:off x="4837416" y="5144436"/>
              <a:ext cx="360000" cy="360000"/>
            </a:xfrm>
            <a:prstGeom prst="ellipse">
              <a:avLst/>
            </a:prstGeom>
            <a:solidFill>
              <a:srgbClr val="32A26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TextBox 31">
              <a:extLst>
                <a:ext uri="{FF2B5EF4-FFF2-40B4-BE49-F238E27FC236}">
                  <a16:creationId xmlns:a16="http://schemas.microsoft.com/office/drawing/2014/main" id="{480060FA-AD96-972F-408B-5E8D177492BC}"/>
                </a:ext>
              </a:extLst>
            </p:cNvPr>
            <p:cNvSpPr txBox="1"/>
            <p:nvPr/>
          </p:nvSpPr>
          <p:spPr>
            <a:xfrm>
              <a:off x="5478345" y="4688391"/>
              <a:ext cx="101822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Merging</a:t>
              </a:r>
              <a:endParaRPr lang="en-NL" sz="1800" dirty="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FFAF5956-3694-CB7E-AA2E-A351B2A3BBAE}"/>
              </a:ext>
            </a:extLst>
          </p:cNvPr>
          <p:cNvGrpSpPr/>
          <p:nvPr/>
        </p:nvGrpSpPr>
        <p:grpSpPr>
          <a:xfrm>
            <a:off x="4849714" y="4559753"/>
            <a:ext cx="2282260" cy="805272"/>
            <a:chOff x="4657416" y="2161220"/>
            <a:chExt cx="2282260" cy="805272"/>
          </a:xfrm>
        </p:grpSpPr>
        <p:sp>
          <p:nvSpPr>
            <p:cNvPr id="49" name="Oval 48">
              <a:extLst>
                <a:ext uri="{FF2B5EF4-FFF2-40B4-BE49-F238E27FC236}">
                  <a16:creationId xmlns:a16="http://schemas.microsoft.com/office/drawing/2014/main" id="{675E9AD6-3D44-FA9C-B1B1-73C694B8B21B}"/>
                </a:ext>
              </a:extLst>
            </p:cNvPr>
            <p:cNvSpPr/>
            <p:nvPr/>
          </p:nvSpPr>
          <p:spPr>
            <a:xfrm>
              <a:off x="4657416" y="2300997"/>
              <a:ext cx="540000" cy="540000"/>
            </a:xfrm>
            <a:prstGeom prst="ellipse">
              <a:avLst/>
            </a:prstGeom>
            <a:solidFill>
              <a:srgbClr val="D0BB1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0" name="Straight Arrow Connector 49">
              <a:extLst>
                <a:ext uri="{FF2B5EF4-FFF2-40B4-BE49-F238E27FC236}">
                  <a16:creationId xmlns:a16="http://schemas.microsoft.com/office/drawing/2014/main" id="{D3904A6C-FF05-9732-504A-15DB2087DA69}"/>
                </a:ext>
              </a:extLst>
            </p:cNvPr>
            <p:cNvCxnSpPr>
              <a:cxnSpLocks/>
            </p:cNvCxnSpPr>
            <p:nvPr/>
          </p:nvCxnSpPr>
          <p:spPr>
            <a:xfrm>
              <a:off x="5495924" y="2570997"/>
              <a:ext cx="82834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6C5262CE-C82E-1473-55AC-F25C866D2CE6}"/>
                </a:ext>
              </a:extLst>
            </p:cNvPr>
            <p:cNvSpPr/>
            <p:nvPr/>
          </p:nvSpPr>
          <p:spPr>
            <a:xfrm>
              <a:off x="6579676" y="2163372"/>
              <a:ext cx="360000" cy="360000"/>
            </a:xfrm>
            <a:prstGeom prst="ellipse">
              <a:avLst/>
            </a:prstGeom>
            <a:solidFill>
              <a:srgbClr val="32A26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2" name="Oval 51">
              <a:extLst>
                <a:ext uri="{FF2B5EF4-FFF2-40B4-BE49-F238E27FC236}">
                  <a16:creationId xmlns:a16="http://schemas.microsoft.com/office/drawing/2014/main" id="{B7A6C46B-39C0-3079-CA2C-65754DB03EC5}"/>
                </a:ext>
              </a:extLst>
            </p:cNvPr>
            <p:cNvSpPr/>
            <p:nvPr/>
          </p:nvSpPr>
          <p:spPr>
            <a:xfrm>
              <a:off x="6579676" y="2606492"/>
              <a:ext cx="360000" cy="360000"/>
            </a:xfrm>
            <a:prstGeom prst="ellipse">
              <a:avLst/>
            </a:prstGeom>
            <a:solidFill>
              <a:srgbClr val="32A26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3" name="TextBox 52">
              <a:extLst>
                <a:ext uri="{FF2B5EF4-FFF2-40B4-BE49-F238E27FC236}">
                  <a16:creationId xmlns:a16="http://schemas.microsoft.com/office/drawing/2014/main" id="{54E7917C-FF98-A3C2-9CD6-7DD28C2C393F}"/>
                </a:ext>
              </a:extLst>
            </p:cNvPr>
            <p:cNvSpPr txBox="1"/>
            <p:nvPr/>
          </p:nvSpPr>
          <p:spPr>
            <a:xfrm>
              <a:off x="5403650" y="2161220"/>
              <a:ext cx="1005403"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Splitting</a:t>
              </a:r>
              <a:endParaRPr lang="en-NL" sz="1800" dirty="0">
                <a:latin typeface="Arial" panose="020B0604020202020204" pitchFamily="34" charset="0"/>
                <a:cs typeface="Arial" panose="020B0604020202020204" pitchFamily="34" charset="0"/>
              </a:endParaRPr>
            </a:p>
          </p:txBody>
        </p:sp>
      </p:grpSp>
      <p:pic>
        <p:nvPicPr>
          <p:cNvPr id="5" name="Picture 4" descr="A picture containing indoor, sweet, colorful, arranged&#10;&#10;Description automatically generated">
            <a:extLst>
              <a:ext uri="{FF2B5EF4-FFF2-40B4-BE49-F238E27FC236}">
                <a16:creationId xmlns:a16="http://schemas.microsoft.com/office/drawing/2014/main" id="{092107AE-1797-288B-7D98-E963B33D8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6895" y="1872957"/>
            <a:ext cx="2817027" cy="2315326"/>
          </a:xfrm>
          <a:prstGeom prst="rect">
            <a:avLst/>
          </a:prstGeom>
        </p:spPr>
      </p:pic>
      <p:pic>
        <p:nvPicPr>
          <p:cNvPr id="15" name="Picture 14" descr="A picture containing indoor, green, colorful, lined&#10;&#10;Description automatically generated">
            <a:extLst>
              <a:ext uri="{FF2B5EF4-FFF2-40B4-BE49-F238E27FC236}">
                <a16:creationId xmlns:a16="http://schemas.microsoft.com/office/drawing/2014/main" id="{AD21F405-659A-6283-6292-CAE49FB38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9487" y="4096069"/>
            <a:ext cx="2816387" cy="2314800"/>
          </a:xfrm>
          <a:prstGeom prst="rect">
            <a:avLst/>
          </a:prstGeom>
        </p:spPr>
      </p:pic>
      <p:sp>
        <p:nvSpPr>
          <p:cNvPr id="2" name="Title 1">
            <a:extLst>
              <a:ext uri="{FF2B5EF4-FFF2-40B4-BE49-F238E27FC236}">
                <a16:creationId xmlns:a16="http://schemas.microsoft.com/office/drawing/2014/main" id="{BC732094-7DD0-B545-91D7-91197551ED56}"/>
              </a:ext>
            </a:extLst>
          </p:cNvPr>
          <p:cNvSpPr>
            <a:spLocks noGrp="1"/>
          </p:cNvSpPr>
          <p:nvPr>
            <p:ph type="title"/>
          </p:nvPr>
        </p:nvSpPr>
        <p:spPr/>
        <p:txBody>
          <a:bodyPr/>
          <a:lstStyle/>
          <a:p>
            <a:r>
              <a:rPr lang="en-US" dirty="0"/>
              <a:t>Incorporating design flexibility by pore merging and splitting</a:t>
            </a:r>
            <a:endParaRPr lang="en-NL" dirty="0"/>
          </a:p>
        </p:txBody>
      </p:sp>
      <p:sp>
        <p:nvSpPr>
          <p:cNvPr id="3" name="Slide Number Placeholder 2">
            <a:extLst>
              <a:ext uri="{FF2B5EF4-FFF2-40B4-BE49-F238E27FC236}">
                <a16:creationId xmlns:a16="http://schemas.microsoft.com/office/drawing/2014/main" id="{74893E3B-D9B3-3C2C-EC39-87C3BC81F6B6}"/>
              </a:ext>
            </a:extLst>
          </p:cNvPr>
          <p:cNvSpPr>
            <a:spLocks noGrp="1"/>
          </p:cNvSpPr>
          <p:nvPr>
            <p:ph type="sldNum" sz="quarter" idx="4"/>
          </p:nvPr>
        </p:nvSpPr>
        <p:spPr/>
        <p:txBody>
          <a:bodyPr/>
          <a:lstStyle/>
          <a:p>
            <a:fld id="{B7CEC10D-CD46-426F-915E-6C78530279CB}" type="slidenum">
              <a:rPr lang="en-US" smtClean="0"/>
              <a:pPr/>
              <a:t>18</a:t>
            </a:fld>
            <a:endParaRPr lang="en-US" dirty="0"/>
          </a:p>
        </p:txBody>
      </p:sp>
      <p:pic>
        <p:nvPicPr>
          <p:cNvPr id="6" name="Picture 5" descr="A pile of green balls&#10;&#10;Description automatically generated with low confidence">
            <a:extLst>
              <a:ext uri="{FF2B5EF4-FFF2-40B4-BE49-F238E27FC236}">
                <a16:creationId xmlns:a16="http://schemas.microsoft.com/office/drawing/2014/main" id="{7A376097-0A62-466F-5355-1AF5425B1C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84" y="1904016"/>
            <a:ext cx="3237231" cy="2284267"/>
          </a:xfrm>
          <a:prstGeom prst="rect">
            <a:avLst/>
          </a:prstGeom>
        </p:spPr>
      </p:pic>
      <p:pic>
        <p:nvPicPr>
          <p:cNvPr id="7" name="Picture 6" descr="A picture containing indoor, colorful, lined, arranged&#10;&#10;Description automatically generated">
            <a:extLst>
              <a:ext uri="{FF2B5EF4-FFF2-40B4-BE49-F238E27FC236}">
                <a16:creationId xmlns:a16="http://schemas.microsoft.com/office/drawing/2014/main" id="{CE3F92CA-7610-5165-B87D-8B1508AD57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682" y="4110222"/>
            <a:ext cx="3237231" cy="2284267"/>
          </a:xfrm>
          <a:prstGeom prst="rect">
            <a:avLst/>
          </a:prstGeom>
        </p:spPr>
      </p:pic>
      <p:sp>
        <p:nvSpPr>
          <p:cNvPr id="8" name="TextBox 7">
            <a:extLst>
              <a:ext uri="{FF2B5EF4-FFF2-40B4-BE49-F238E27FC236}">
                <a16:creationId xmlns:a16="http://schemas.microsoft.com/office/drawing/2014/main" id="{2CBDBE26-71E9-FED3-2463-9BDC456EB1F7}"/>
              </a:ext>
            </a:extLst>
          </p:cNvPr>
          <p:cNvSpPr txBox="1"/>
          <p:nvPr/>
        </p:nvSpPr>
        <p:spPr>
          <a:xfrm>
            <a:off x="1505269" y="1976554"/>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73F1EE9-A995-AD92-65B6-463AE01E76C3}"/>
              </a:ext>
            </a:extLst>
          </p:cNvPr>
          <p:cNvSpPr txBox="1"/>
          <p:nvPr/>
        </p:nvSpPr>
        <p:spPr>
          <a:xfrm>
            <a:off x="1375272" y="4093785"/>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999</a:t>
            </a:r>
            <a:endParaRPr lang="en-NL" sz="1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5240A4-E0B6-6317-9674-07166A19769A}"/>
              </a:ext>
            </a:extLst>
          </p:cNvPr>
          <p:cNvSpPr txBox="1"/>
          <p:nvPr/>
        </p:nvSpPr>
        <p:spPr>
          <a:xfrm>
            <a:off x="763702" y="1495203"/>
            <a:ext cx="3103735"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Pore diameter evolution</a:t>
            </a:r>
            <a:endParaRPr lang="en-NL" sz="20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12D29EE-66BA-C968-849E-F637B7ECAD78}"/>
              </a:ext>
            </a:extLst>
          </p:cNvPr>
          <p:cNvSpPr txBox="1"/>
          <p:nvPr/>
        </p:nvSpPr>
        <p:spPr>
          <a:xfrm>
            <a:off x="8807381" y="1976554"/>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5CAA448-571A-289F-5226-3F46DADE2833}"/>
              </a:ext>
            </a:extLst>
          </p:cNvPr>
          <p:cNvSpPr txBox="1"/>
          <p:nvPr/>
        </p:nvSpPr>
        <p:spPr>
          <a:xfrm>
            <a:off x="8677384" y="4093785"/>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999</a:t>
            </a:r>
            <a:endParaRPr lang="en-NL" sz="18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057E5D2-95CF-7EFC-8CE2-125217DF07AA}"/>
              </a:ext>
            </a:extLst>
          </p:cNvPr>
          <p:cNvSpPr txBox="1"/>
          <p:nvPr/>
        </p:nvSpPr>
        <p:spPr>
          <a:xfrm>
            <a:off x="8120316" y="1495203"/>
            <a:ext cx="2994731"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 Merging and splitting</a:t>
            </a:r>
            <a:endParaRPr lang="en-NL" sz="2000" b="1"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0814E62F-567C-BBEC-6D3D-5CB8DA5EA089}"/>
              </a:ext>
            </a:extLst>
          </p:cNvPr>
          <p:cNvGrpSpPr/>
          <p:nvPr/>
        </p:nvGrpSpPr>
        <p:grpSpPr>
          <a:xfrm>
            <a:off x="4916850" y="2053440"/>
            <a:ext cx="2282260" cy="679777"/>
            <a:chOff x="4657416" y="2161220"/>
            <a:chExt cx="2282260" cy="679777"/>
          </a:xfrm>
        </p:grpSpPr>
        <p:sp>
          <p:nvSpPr>
            <p:cNvPr id="36" name="Oval 35">
              <a:extLst>
                <a:ext uri="{FF2B5EF4-FFF2-40B4-BE49-F238E27FC236}">
                  <a16:creationId xmlns:a16="http://schemas.microsoft.com/office/drawing/2014/main" id="{1493F9B9-C942-A8AB-DB71-2D23F653256C}"/>
                </a:ext>
              </a:extLst>
            </p:cNvPr>
            <p:cNvSpPr/>
            <p:nvPr/>
          </p:nvSpPr>
          <p:spPr>
            <a:xfrm>
              <a:off x="4657416" y="2300997"/>
              <a:ext cx="540000" cy="540000"/>
            </a:xfrm>
            <a:prstGeom prst="ellipse">
              <a:avLst/>
            </a:prstGeom>
            <a:solidFill>
              <a:srgbClr val="D0BB1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7" name="Straight Arrow Connector 36">
              <a:extLst>
                <a:ext uri="{FF2B5EF4-FFF2-40B4-BE49-F238E27FC236}">
                  <a16:creationId xmlns:a16="http://schemas.microsoft.com/office/drawing/2014/main" id="{D6BBCEA2-59DB-40EE-10C9-60DEA6F1B9F0}"/>
                </a:ext>
              </a:extLst>
            </p:cNvPr>
            <p:cNvCxnSpPr>
              <a:cxnSpLocks/>
            </p:cNvCxnSpPr>
            <p:nvPr/>
          </p:nvCxnSpPr>
          <p:spPr>
            <a:xfrm>
              <a:off x="5495924" y="2570997"/>
              <a:ext cx="82834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9E88294-987B-694A-ECD7-17889ABE3B39}"/>
                </a:ext>
              </a:extLst>
            </p:cNvPr>
            <p:cNvSpPr/>
            <p:nvPr/>
          </p:nvSpPr>
          <p:spPr>
            <a:xfrm>
              <a:off x="6579676" y="2391972"/>
              <a:ext cx="360000" cy="360000"/>
            </a:xfrm>
            <a:prstGeom prst="ellipse">
              <a:avLst/>
            </a:prstGeom>
            <a:solidFill>
              <a:srgbClr val="32A26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 name="TextBox 39">
              <a:extLst>
                <a:ext uri="{FF2B5EF4-FFF2-40B4-BE49-F238E27FC236}">
                  <a16:creationId xmlns:a16="http://schemas.microsoft.com/office/drawing/2014/main" id="{4405A247-E368-3678-68D1-08DE2A47F89E}"/>
                </a:ext>
              </a:extLst>
            </p:cNvPr>
            <p:cNvSpPr txBox="1"/>
            <p:nvPr/>
          </p:nvSpPr>
          <p:spPr>
            <a:xfrm>
              <a:off x="5343833" y="2161220"/>
              <a:ext cx="1120820"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Diameter</a:t>
              </a:r>
              <a:endParaRPr lang="en-NL" sz="1800" dirty="0">
                <a:latin typeface="Arial" panose="020B0604020202020204" pitchFamily="34" charset="0"/>
                <a:cs typeface="Arial" panose="020B0604020202020204" pitchFamily="34" charset="0"/>
              </a:endParaRPr>
            </a:p>
          </p:txBody>
        </p:sp>
      </p:grpSp>
      <p:sp>
        <p:nvSpPr>
          <p:cNvPr id="42" name="Jobb oldali kapcsos zárójel 149">
            <a:extLst>
              <a:ext uri="{FF2B5EF4-FFF2-40B4-BE49-F238E27FC236}">
                <a16:creationId xmlns:a16="http://schemas.microsoft.com/office/drawing/2014/main" id="{FCA04330-1349-FA03-270D-84815B42E94C}"/>
              </a:ext>
            </a:extLst>
          </p:cNvPr>
          <p:cNvSpPr/>
          <p:nvPr/>
        </p:nvSpPr>
        <p:spPr>
          <a:xfrm>
            <a:off x="7348147" y="3429000"/>
            <a:ext cx="361372" cy="2016125"/>
          </a:xfrm>
          <a:prstGeom prst="rightBrace">
            <a:avLst>
              <a:gd name="adj1" fmla="val 79499"/>
              <a:gd name="adj2" fmla="val 4817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a:latin typeface="+mj-lt"/>
            </a:endParaRPr>
          </a:p>
        </p:txBody>
      </p:sp>
      <p:sp>
        <p:nvSpPr>
          <p:cNvPr id="43" name="Jobb oldali kapcsos zárójel 149">
            <a:extLst>
              <a:ext uri="{FF2B5EF4-FFF2-40B4-BE49-F238E27FC236}">
                <a16:creationId xmlns:a16="http://schemas.microsoft.com/office/drawing/2014/main" id="{06F94F63-5B0E-791F-FF51-95FAE828D3A7}"/>
              </a:ext>
            </a:extLst>
          </p:cNvPr>
          <p:cNvSpPr/>
          <p:nvPr/>
        </p:nvSpPr>
        <p:spPr>
          <a:xfrm rot="10800000">
            <a:off x="4489497" y="2053439"/>
            <a:ext cx="361372" cy="805965"/>
          </a:xfrm>
          <a:prstGeom prst="rightBrace">
            <a:avLst>
              <a:gd name="adj1" fmla="val 79499"/>
              <a:gd name="adj2" fmla="val 4817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a:latin typeface="+mj-lt"/>
            </a:endParaRPr>
          </a:p>
        </p:txBody>
      </p:sp>
      <p:sp>
        <p:nvSpPr>
          <p:cNvPr id="4" name="TextBox 3">
            <a:extLst>
              <a:ext uri="{FF2B5EF4-FFF2-40B4-BE49-F238E27FC236}">
                <a16:creationId xmlns:a16="http://schemas.microsoft.com/office/drawing/2014/main" id="{DE69A18F-3E26-F55E-575D-C7CB6C6AAC76}"/>
              </a:ext>
            </a:extLst>
          </p:cNvPr>
          <p:cNvSpPr txBox="1"/>
          <p:nvPr/>
        </p:nvSpPr>
        <p:spPr>
          <a:xfrm>
            <a:off x="8762781" y="808300"/>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grpSp>
        <p:nvGrpSpPr>
          <p:cNvPr id="14" name="Group 13">
            <a:extLst>
              <a:ext uri="{FF2B5EF4-FFF2-40B4-BE49-F238E27FC236}">
                <a16:creationId xmlns:a16="http://schemas.microsoft.com/office/drawing/2014/main" id="{FD510DAF-A035-2E2D-2EFA-16216927BCF8}"/>
              </a:ext>
            </a:extLst>
          </p:cNvPr>
          <p:cNvGrpSpPr/>
          <p:nvPr/>
        </p:nvGrpSpPr>
        <p:grpSpPr>
          <a:xfrm rot="16200000">
            <a:off x="5697871" y="5120232"/>
            <a:ext cx="743614" cy="2161169"/>
            <a:chOff x="8913525" y="4507091"/>
            <a:chExt cx="648080" cy="1446884"/>
          </a:xfrm>
        </p:grpSpPr>
        <p:pic>
          <p:nvPicPr>
            <p:cNvPr id="17" name="Picture 16">
              <a:extLst>
                <a:ext uri="{FF2B5EF4-FFF2-40B4-BE49-F238E27FC236}">
                  <a16:creationId xmlns:a16="http://schemas.microsoft.com/office/drawing/2014/main" id="{BD56B9EB-23B0-5DC9-2318-8EC6D83DA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19" name="Group 18">
              <a:extLst>
                <a:ext uri="{FF2B5EF4-FFF2-40B4-BE49-F238E27FC236}">
                  <a16:creationId xmlns:a16="http://schemas.microsoft.com/office/drawing/2014/main" id="{B8581BED-7E4D-93EE-3C9D-302C9A4D71A9}"/>
                </a:ext>
              </a:extLst>
            </p:cNvPr>
            <p:cNvGrpSpPr/>
            <p:nvPr/>
          </p:nvGrpSpPr>
          <p:grpSpPr>
            <a:xfrm>
              <a:off x="8913525" y="4507091"/>
              <a:ext cx="636278" cy="1446884"/>
              <a:chOff x="6330890" y="584498"/>
              <a:chExt cx="636278" cy="1446884"/>
            </a:xfrm>
          </p:grpSpPr>
          <p:sp>
            <p:nvSpPr>
              <p:cNvPr id="20" name="TextBox 19">
                <a:extLst>
                  <a:ext uri="{FF2B5EF4-FFF2-40B4-BE49-F238E27FC236}">
                    <a16:creationId xmlns:a16="http://schemas.microsoft.com/office/drawing/2014/main" id="{C1003FE0-C198-72C1-AA1A-08FA64447961}"/>
                  </a:ext>
                </a:extLst>
              </p:cNvPr>
              <p:cNvSpPr txBox="1"/>
              <p:nvPr/>
            </p:nvSpPr>
            <p:spPr>
              <a:xfrm rot="5400000">
                <a:off x="5688765" y="1226623"/>
                <a:ext cx="1446884" cy="162633"/>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0        10       20      30       40</a:t>
                </a:r>
              </a:p>
            </p:txBody>
          </p:sp>
          <p:sp>
            <p:nvSpPr>
              <p:cNvPr id="27" name="TextBox 26">
                <a:extLst>
                  <a:ext uri="{FF2B5EF4-FFF2-40B4-BE49-F238E27FC236}">
                    <a16:creationId xmlns:a16="http://schemas.microsoft.com/office/drawing/2014/main" id="{6F329AD3-28CF-C37C-60F4-2F79423BE31B}"/>
                  </a:ext>
                </a:extLst>
              </p:cNvPr>
              <p:cNvSpPr txBox="1"/>
              <p:nvPr/>
            </p:nvSpPr>
            <p:spPr>
              <a:xfrm rot="5400000">
                <a:off x="6285696" y="1204029"/>
                <a:ext cx="1155125" cy="207819"/>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Pore diameter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a16="http://schemas.microsoft.com/office/drawing/2014/main" id="{1784C2C9-9C2A-986D-DB4B-5FCA15B977A9}"/>
              </a:ext>
            </a:extLst>
          </p:cNvPr>
          <p:cNvGrpSpPr/>
          <p:nvPr/>
        </p:nvGrpSpPr>
        <p:grpSpPr>
          <a:xfrm>
            <a:off x="3227513" y="3956333"/>
            <a:ext cx="785793" cy="307777"/>
            <a:chOff x="2961764" y="2646794"/>
            <a:chExt cx="785793" cy="307777"/>
          </a:xfrm>
        </p:grpSpPr>
        <p:sp>
          <p:nvSpPr>
            <p:cNvPr id="18" name="TextBox 17">
              <a:extLst>
                <a:ext uri="{FF2B5EF4-FFF2-40B4-BE49-F238E27FC236}">
                  <a16:creationId xmlns:a16="http://schemas.microsoft.com/office/drawing/2014/main" id="{37533381-DE3F-7763-674C-D803D8114408}"/>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100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096A60FA-2A1A-F7CE-C8FA-FD62B0F5C9FB}"/>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C67A18B-5D94-221D-1BB5-DBC6D8D4836F}"/>
              </a:ext>
            </a:extLst>
          </p:cNvPr>
          <p:cNvSpPr txBox="1"/>
          <p:nvPr/>
        </p:nvSpPr>
        <p:spPr>
          <a:xfrm>
            <a:off x="1643058" y="6431715"/>
            <a:ext cx="1289135" cy="307777"/>
          </a:xfrm>
          <a:prstGeom prst="rect">
            <a:avLst/>
          </a:prstGeom>
          <a:noFill/>
        </p:spPr>
        <p:txBody>
          <a:bodyPr wrap="none" rtlCol="0">
            <a:spAutoFit/>
          </a:bodyPr>
          <a:lstStyle/>
          <a:p>
            <a:r>
              <a:rPr lang="en-US" sz="1400" dirty="0">
                <a:latin typeface="Arial" charset="0"/>
                <a:ea typeface="Arial" charset="0"/>
                <a:cs typeface="Arial" charset="0"/>
              </a:rPr>
              <a:t>Flow direction</a:t>
            </a:r>
            <a:endParaRPr lang="en-NL" sz="1400" dirty="0">
              <a:latin typeface="Arial" charset="0"/>
              <a:ea typeface="Arial" charset="0"/>
              <a:cs typeface="Arial" charset="0"/>
            </a:endParaRPr>
          </a:p>
        </p:txBody>
      </p:sp>
      <p:grpSp>
        <p:nvGrpSpPr>
          <p:cNvPr id="26" name="Group 25">
            <a:extLst>
              <a:ext uri="{FF2B5EF4-FFF2-40B4-BE49-F238E27FC236}">
                <a16:creationId xmlns:a16="http://schemas.microsoft.com/office/drawing/2014/main" id="{7AE68D6D-665C-483D-8CDE-B4F8F56CBBFF}"/>
              </a:ext>
            </a:extLst>
          </p:cNvPr>
          <p:cNvGrpSpPr/>
          <p:nvPr/>
        </p:nvGrpSpPr>
        <p:grpSpPr>
          <a:xfrm>
            <a:off x="2191204" y="6099009"/>
            <a:ext cx="190882" cy="304459"/>
            <a:chOff x="483394" y="4676776"/>
            <a:chExt cx="137433" cy="223560"/>
          </a:xfrm>
        </p:grpSpPr>
        <p:sp>
          <p:nvSpPr>
            <p:cNvPr id="34" name="Isosceles Triangle 33">
              <a:extLst>
                <a:ext uri="{FF2B5EF4-FFF2-40B4-BE49-F238E27FC236}">
                  <a16:creationId xmlns:a16="http://schemas.microsoft.com/office/drawing/2014/main" id="{02B621E0-D2B6-FA54-CCB4-D38ECCFCA7DB}"/>
                </a:ext>
              </a:extLst>
            </p:cNvPr>
            <p:cNvSpPr/>
            <p:nvPr/>
          </p:nvSpPr>
          <p:spPr>
            <a:xfrm>
              <a:off x="483394" y="4676776"/>
              <a:ext cx="137433" cy="473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Trapezoid 38">
              <a:extLst>
                <a:ext uri="{FF2B5EF4-FFF2-40B4-BE49-F238E27FC236}">
                  <a16:creationId xmlns:a16="http://schemas.microsoft.com/office/drawing/2014/main" id="{C6E57F9E-9A16-E60B-4EA6-589FBC77CDEF}"/>
                </a:ext>
              </a:extLst>
            </p:cNvPr>
            <p:cNvSpPr/>
            <p:nvPr/>
          </p:nvSpPr>
          <p:spPr>
            <a:xfrm>
              <a:off x="495297" y="4724123"/>
              <a:ext cx="114791" cy="17621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4" name="TextBox 43">
            <a:extLst>
              <a:ext uri="{FF2B5EF4-FFF2-40B4-BE49-F238E27FC236}">
                <a16:creationId xmlns:a16="http://schemas.microsoft.com/office/drawing/2014/main" id="{747F7A06-BF84-3667-618A-D90D7BF628E5}"/>
              </a:ext>
            </a:extLst>
          </p:cNvPr>
          <p:cNvSpPr txBox="1"/>
          <p:nvPr/>
        </p:nvSpPr>
        <p:spPr>
          <a:xfrm>
            <a:off x="5166740" y="1565607"/>
            <a:ext cx="1814920" cy="1015663"/>
          </a:xfrm>
          <a:prstGeom prst="rect">
            <a:avLst/>
          </a:prstGeom>
          <a:noFill/>
          <a:ln w="38100">
            <a:solidFill>
              <a:schemeClr val="tx2"/>
            </a:solidFill>
          </a:ln>
        </p:spPr>
        <p:txBody>
          <a:bodyPr wrap="none" rtlCol="0">
            <a:spAutoFit/>
          </a:bodyPr>
          <a:lstStyle/>
          <a:p>
            <a:r>
              <a:rPr lang="en-US" sz="2000" dirty="0">
                <a:latin typeface="Arial" charset="0"/>
                <a:ea typeface="Arial" charset="0"/>
                <a:cs typeface="Arial" charset="0"/>
              </a:rPr>
              <a:t>+ 39% Fitness</a:t>
            </a:r>
          </a:p>
          <a:p>
            <a:r>
              <a:rPr lang="en-US" sz="2000" dirty="0">
                <a:latin typeface="Arial" charset="0"/>
                <a:ea typeface="Arial" charset="0"/>
                <a:cs typeface="Arial" charset="0"/>
              </a:rPr>
              <a:t>- 56% </a:t>
            </a:r>
            <a:r>
              <a:rPr lang="en-US" sz="2000" i="0" dirty="0">
                <a:latin typeface="+mj-lt"/>
                <a:cs typeface="Arial" charset="0"/>
              </a:rPr>
              <a:t>P</a:t>
            </a:r>
            <a:r>
              <a:rPr lang="en-US" sz="2000" i="0" baseline="-25000" dirty="0">
                <a:latin typeface="+mj-lt"/>
                <a:cs typeface="Arial" charset="0"/>
              </a:rPr>
              <a:t>pump</a:t>
            </a:r>
            <a:endParaRPr lang="en-NL" sz="2000" baseline="-25000" dirty="0">
              <a:latin typeface="Arial" panose="020B0604020202020204" pitchFamily="34" charset="0"/>
              <a:ea typeface="Arial" charset="0"/>
              <a:cs typeface="Arial" panose="020B0604020202020204" pitchFamily="34" charset="0"/>
            </a:endParaRPr>
          </a:p>
          <a:p>
            <a:r>
              <a:rPr lang="en-US" sz="2000" dirty="0">
                <a:latin typeface="Arial" charset="0"/>
                <a:ea typeface="Arial" charset="0"/>
                <a:cs typeface="Arial" charset="0"/>
              </a:rPr>
              <a:t>+ 9% </a:t>
            </a:r>
            <a:r>
              <a:rPr lang="en-US" sz="2000" i="0" dirty="0">
                <a:latin typeface="+mj-lt"/>
                <a:cs typeface="Arial" charset="0"/>
              </a:rPr>
              <a:t>P</a:t>
            </a:r>
            <a:r>
              <a:rPr lang="en-US" sz="2000" b="0" i="0" baseline="-25000" dirty="0">
                <a:latin typeface="+mj-lt"/>
                <a:cs typeface="Arial" charset="0"/>
              </a:rPr>
              <a:t>el</a:t>
            </a:r>
            <a:r>
              <a:rPr lang="en-US" sz="2000" i="0" dirty="0">
                <a:latin typeface="+mj-lt"/>
                <a:cs typeface="Arial" charset="0"/>
              </a:rPr>
              <a:t> </a:t>
            </a:r>
            <a:endParaRPr lang="en-US" sz="2000" i="1" dirty="0">
              <a:latin typeface="Cambria Math" panose="02040503050406030204" pitchFamily="18" charset="0"/>
              <a:cs typeface="Arial" charset="0"/>
            </a:endParaRPr>
          </a:p>
        </p:txBody>
      </p:sp>
    </p:spTree>
    <p:extLst>
      <p:ext uri="{BB962C8B-B14F-4D97-AF65-F5344CB8AC3E}">
        <p14:creationId xmlns:p14="http://schemas.microsoft.com/office/powerpoint/2010/main" val="35469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42" grpId="0" animBg="1"/>
      <p:bldP spid="42" grpId="1"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1">
            <a:extLst>
              <a:ext uri="{FF2B5EF4-FFF2-40B4-BE49-F238E27FC236}">
                <a16:creationId xmlns:a16="http://schemas.microsoft.com/office/drawing/2014/main" id="{2C9B577D-F318-4A1A-9B9D-AB75125B7846}"/>
              </a:ext>
            </a:extLst>
          </p:cNvPr>
          <p:cNvSpPr txBox="1">
            <a:spLocks/>
          </p:cNvSpPr>
          <p:nvPr/>
        </p:nvSpPr>
        <p:spPr>
          <a:xfrm>
            <a:off x="2275200" y="187200"/>
            <a:ext cx="9104313" cy="910036"/>
          </a:xfrm>
          <a:prstGeom prst="rect">
            <a:avLst/>
          </a:prstGeom>
        </p:spPr>
        <p:txBody>
          <a:bodyPr vert="horz" lIns="0" tIns="0" rIns="0" bIns="0" rtlCol="0" anchor="ctr" anchorCtr="0">
            <a:noAutofit/>
          </a:bodyPr>
          <a:lstStyle>
            <a:lvl1pPr algn="l" defTabSz="685783" rtl="0" eaLnBrk="1" latinLnBrk="0" hangingPunct="1">
              <a:lnSpc>
                <a:spcPts val="3600"/>
              </a:lnSpc>
              <a:spcBef>
                <a:spcPct val="0"/>
              </a:spcBef>
              <a:buNone/>
              <a:defRPr sz="3600" b="1" kern="1200" baseline="0">
                <a:solidFill>
                  <a:schemeClr val="tx1"/>
                </a:solidFill>
                <a:latin typeface="Arial" charset="0"/>
                <a:ea typeface="Arial" charset="0"/>
                <a:cs typeface="Arial" charset="0"/>
              </a:defRPr>
            </a:lvl1pPr>
          </a:lstStyle>
          <a:p>
            <a:r>
              <a:rPr lang="en-US" dirty="0"/>
              <a:t>Porous electrode engineering is a multicomplex optimization problem</a:t>
            </a:r>
            <a:endParaRPr lang="en-NL" dirty="0"/>
          </a:p>
        </p:txBody>
      </p:sp>
      <p:sp>
        <p:nvSpPr>
          <p:cNvPr id="3" name="Slide Number Placeholder 2">
            <a:extLst>
              <a:ext uri="{FF2B5EF4-FFF2-40B4-BE49-F238E27FC236}">
                <a16:creationId xmlns:a16="http://schemas.microsoft.com/office/drawing/2014/main" id="{92D1CF00-F6C1-47AA-9F79-D884303D70CD}"/>
              </a:ext>
            </a:extLst>
          </p:cNvPr>
          <p:cNvSpPr>
            <a:spLocks noGrp="1"/>
          </p:cNvSpPr>
          <p:nvPr>
            <p:ph type="sldNum" sz="quarter" idx="4"/>
          </p:nvPr>
        </p:nvSpPr>
        <p:spPr/>
        <p:txBody>
          <a:bodyPr/>
          <a:lstStyle/>
          <a:p>
            <a:fld id="{B7CEC10D-CD46-426F-915E-6C78530279CB}" type="slidenum">
              <a:rPr lang="en-US" smtClean="0"/>
              <a:pPr/>
              <a:t>1</a:t>
            </a:fld>
            <a:endParaRPr lang="en-US" dirty="0"/>
          </a:p>
        </p:txBody>
      </p:sp>
      <p:grpSp>
        <p:nvGrpSpPr>
          <p:cNvPr id="15" name="Group 14">
            <a:extLst>
              <a:ext uri="{FF2B5EF4-FFF2-40B4-BE49-F238E27FC236}">
                <a16:creationId xmlns:a16="http://schemas.microsoft.com/office/drawing/2014/main" id="{65D0265F-88EC-4F49-867D-B479BF8F656C}"/>
              </a:ext>
            </a:extLst>
          </p:cNvPr>
          <p:cNvGrpSpPr/>
          <p:nvPr/>
        </p:nvGrpSpPr>
        <p:grpSpPr>
          <a:xfrm>
            <a:off x="7186199" y="3049214"/>
            <a:ext cx="1831061" cy="1860700"/>
            <a:chOff x="8276102" y="1878533"/>
            <a:chExt cx="2001600" cy="2034000"/>
          </a:xfrm>
        </p:grpSpPr>
        <p:pic>
          <p:nvPicPr>
            <p:cNvPr id="65" name="Picture 64" descr="A picture containing bicycle, sitting, tree, standing&#10;&#10;Description automatically generated">
              <a:extLst>
                <a:ext uri="{FF2B5EF4-FFF2-40B4-BE49-F238E27FC236}">
                  <a16:creationId xmlns:a16="http://schemas.microsoft.com/office/drawing/2014/main" id="{6043BCDD-8D91-4FAD-8DD1-DF384B31F567}"/>
                </a:ext>
              </a:extLst>
            </p:cNvPr>
            <p:cNvPicPr>
              <a:picLocks noChangeAspect="1"/>
            </p:cNvPicPr>
            <p:nvPr/>
          </p:nvPicPr>
          <p:blipFill rotWithShape="1">
            <a:blip r:embed="rId3">
              <a:extLst>
                <a:ext uri="{28A0092B-C50C-407E-A947-70E740481C1C}">
                  <a14:useLocalDpi xmlns:a14="http://schemas.microsoft.com/office/drawing/2010/main" val="0"/>
                </a:ext>
              </a:extLst>
            </a:blip>
            <a:srcRect r="31902" b="9697"/>
            <a:stretch/>
          </p:blipFill>
          <p:spPr>
            <a:xfrm>
              <a:off x="8276102" y="1878533"/>
              <a:ext cx="2001600" cy="2034000"/>
            </a:xfrm>
            <a:prstGeom prst="rect">
              <a:avLst/>
            </a:prstGeom>
            <a:ln w="28575">
              <a:solidFill>
                <a:schemeClr val="tx1">
                  <a:lumMod val="95000"/>
                  <a:lumOff val="5000"/>
                </a:schemeClr>
              </a:solidFill>
            </a:ln>
          </p:spPr>
        </p:pic>
        <p:cxnSp>
          <p:nvCxnSpPr>
            <p:cNvPr id="66" name="Straight Arrow Connector 65">
              <a:extLst>
                <a:ext uri="{FF2B5EF4-FFF2-40B4-BE49-F238E27FC236}">
                  <a16:creationId xmlns:a16="http://schemas.microsoft.com/office/drawing/2014/main" id="{56AD5345-5122-44F4-84C8-4064F451BAB2}"/>
                </a:ext>
              </a:extLst>
            </p:cNvPr>
            <p:cNvCxnSpPr/>
            <p:nvPr/>
          </p:nvCxnSpPr>
          <p:spPr>
            <a:xfrm>
              <a:off x="8472056" y="1960663"/>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E2C0D12-38D7-4E16-9017-0BE1DD0795EB}"/>
                    </a:ext>
                  </a:extLst>
                </p:cNvPr>
                <p:cNvSpPr txBox="1"/>
                <p:nvPr/>
              </p:nvSpPr>
              <p:spPr>
                <a:xfrm>
                  <a:off x="8594663" y="1929785"/>
                  <a:ext cx="1364476"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100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67" name="TextBox 66">
                  <a:extLst>
                    <a:ext uri="{FF2B5EF4-FFF2-40B4-BE49-F238E27FC236}">
                      <a16:creationId xmlns:a16="http://schemas.microsoft.com/office/drawing/2014/main" id="{FE2C0D12-38D7-4E16-9017-0BE1DD0795EB}"/>
                    </a:ext>
                  </a:extLst>
                </p:cNvPr>
                <p:cNvSpPr txBox="1">
                  <a:spLocks noRot="1" noChangeAspect="1" noMove="1" noResize="1" noEditPoints="1" noAdjustHandles="1" noChangeArrowheads="1" noChangeShapeType="1" noTextEdit="1"/>
                </p:cNvSpPr>
                <p:nvPr/>
              </p:nvSpPr>
              <p:spPr>
                <a:xfrm>
                  <a:off x="8594663" y="1929785"/>
                  <a:ext cx="1364476" cy="400110"/>
                </a:xfrm>
                <a:prstGeom prst="rect">
                  <a:avLst/>
                </a:prstGeom>
                <a:blipFill>
                  <a:blip r:embed="rId4"/>
                  <a:stretch>
                    <a:fillRect l="-4018" t="-7576" b="-25758"/>
                  </a:stretch>
                </a:blipFill>
              </p:spPr>
              <p:txBody>
                <a:bodyPr/>
                <a:lstStyle/>
                <a:p>
                  <a:r>
                    <a:rPr lang="en-NL">
                      <a:noFill/>
                    </a:rPr>
                    <a:t> </a:t>
                  </a:r>
                </a:p>
              </p:txBody>
            </p:sp>
          </mc:Fallback>
        </mc:AlternateContent>
      </p:grpSp>
      <p:grpSp>
        <p:nvGrpSpPr>
          <p:cNvPr id="47" name="Group 46">
            <a:extLst>
              <a:ext uri="{FF2B5EF4-FFF2-40B4-BE49-F238E27FC236}">
                <a16:creationId xmlns:a16="http://schemas.microsoft.com/office/drawing/2014/main" id="{B76B5F1A-AA14-452E-AE41-C23DD303E513}"/>
              </a:ext>
            </a:extLst>
          </p:cNvPr>
          <p:cNvGrpSpPr/>
          <p:nvPr/>
        </p:nvGrpSpPr>
        <p:grpSpPr>
          <a:xfrm>
            <a:off x="9164144" y="2941214"/>
            <a:ext cx="2397868" cy="2087835"/>
            <a:chOff x="9355434" y="2330573"/>
            <a:chExt cx="2621198" cy="2282289"/>
          </a:xfrm>
        </p:grpSpPr>
        <p:grpSp>
          <p:nvGrpSpPr>
            <p:cNvPr id="29" name="Group 28">
              <a:extLst>
                <a:ext uri="{FF2B5EF4-FFF2-40B4-BE49-F238E27FC236}">
                  <a16:creationId xmlns:a16="http://schemas.microsoft.com/office/drawing/2014/main" id="{7CAB9EE1-98EF-4E0C-89ED-EE2E382961DD}"/>
                </a:ext>
              </a:extLst>
            </p:cNvPr>
            <p:cNvGrpSpPr/>
            <p:nvPr/>
          </p:nvGrpSpPr>
          <p:grpSpPr>
            <a:xfrm>
              <a:off x="9355434" y="2330573"/>
              <a:ext cx="2620475" cy="2282289"/>
              <a:chOff x="9776660" y="2386603"/>
              <a:chExt cx="2620475" cy="2282289"/>
            </a:xfrm>
          </p:grpSpPr>
          <p:grpSp>
            <p:nvGrpSpPr>
              <p:cNvPr id="14" name="Group 13">
                <a:extLst>
                  <a:ext uri="{FF2B5EF4-FFF2-40B4-BE49-F238E27FC236}">
                    <a16:creationId xmlns:a16="http://schemas.microsoft.com/office/drawing/2014/main" id="{4A4FF028-0FE0-4C90-ACD6-AD171129EF35}"/>
                  </a:ext>
                </a:extLst>
              </p:cNvPr>
              <p:cNvGrpSpPr/>
              <p:nvPr/>
            </p:nvGrpSpPr>
            <p:grpSpPr>
              <a:xfrm>
                <a:off x="9776660" y="2683611"/>
                <a:ext cx="1420252" cy="1287625"/>
                <a:chOff x="6668460" y="2857908"/>
                <a:chExt cx="1420252" cy="1287625"/>
              </a:xfrm>
            </p:grpSpPr>
            <p:sp>
              <p:nvSpPr>
                <p:cNvPr id="13" name="Freeform: Shape 12">
                  <a:extLst>
                    <a:ext uri="{FF2B5EF4-FFF2-40B4-BE49-F238E27FC236}">
                      <a16:creationId xmlns:a16="http://schemas.microsoft.com/office/drawing/2014/main" id="{C4BF14B3-6701-4CA3-B393-627CB03A124C}"/>
                    </a:ext>
                  </a:extLst>
                </p:cNvPr>
                <p:cNvSpPr/>
                <p:nvPr/>
              </p:nvSpPr>
              <p:spPr>
                <a:xfrm>
                  <a:off x="6904083"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 name="Freeform: Shape 71">
                  <a:extLst>
                    <a:ext uri="{FF2B5EF4-FFF2-40B4-BE49-F238E27FC236}">
                      <a16:creationId xmlns:a16="http://schemas.microsoft.com/office/drawing/2014/main" id="{156B6520-7AA4-4ADF-A1C0-6287D9922863}"/>
                    </a:ext>
                  </a:extLst>
                </p:cNvPr>
                <p:cNvSpPr/>
                <p:nvPr/>
              </p:nvSpPr>
              <p:spPr>
                <a:xfrm>
                  <a:off x="7184765"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3" name="Freeform: Shape 72">
                  <a:extLst>
                    <a:ext uri="{FF2B5EF4-FFF2-40B4-BE49-F238E27FC236}">
                      <a16:creationId xmlns:a16="http://schemas.microsoft.com/office/drawing/2014/main" id="{DCA2E421-99A7-461F-A21E-9EB300169BC4}"/>
                    </a:ext>
                  </a:extLst>
                </p:cNvPr>
                <p:cNvSpPr/>
                <p:nvPr/>
              </p:nvSpPr>
              <p:spPr>
                <a:xfrm>
                  <a:off x="7465447"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4" name="Freeform: Shape 73">
                  <a:extLst>
                    <a:ext uri="{FF2B5EF4-FFF2-40B4-BE49-F238E27FC236}">
                      <a16:creationId xmlns:a16="http://schemas.microsoft.com/office/drawing/2014/main" id="{5729DC9C-3861-47B4-A4E8-DFCAE945C517}"/>
                    </a:ext>
                  </a:extLst>
                </p:cNvPr>
                <p:cNvSpPr/>
                <p:nvPr/>
              </p:nvSpPr>
              <p:spPr>
                <a:xfrm>
                  <a:off x="7746128"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5" name="Freeform: Shape 74">
                  <a:extLst>
                    <a:ext uri="{FF2B5EF4-FFF2-40B4-BE49-F238E27FC236}">
                      <a16:creationId xmlns:a16="http://schemas.microsoft.com/office/drawing/2014/main" id="{C66D9D1D-DC56-41FB-B807-77E2B602E4E6}"/>
                    </a:ext>
                  </a:extLst>
                </p:cNvPr>
                <p:cNvSpPr/>
                <p:nvPr/>
              </p:nvSpPr>
              <p:spPr>
                <a:xfrm rot="16011621">
                  <a:off x="7336780" y="2355516"/>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6" name="Freeform: Shape 75">
                  <a:extLst>
                    <a:ext uri="{FF2B5EF4-FFF2-40B4-BE49-F238E27FC236}">
                      <a16:creationId xmlns:a16="http://schemas.microsoft.com/office/drawing/2014/main" id="{F615E277-16E9-488A-9DF9-111309308ECB}"/>
                    </a:ext>
                  </a:extLst>
                </p:cNvPr>
                <p:cNvSpPr/>
                <p:nvPr/>
              </p:nvSpPr>
              <p:spPr>
                <a:xfrm rot="16011621">
                  <a:off x="7336780" y="2651763"/>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 name="Freeform: Shape 76">
                  <a:extLst>
                    <a:ext uri="{FF2B5EF4-FFF2-40B4-BE49-F238E27FC236}">
                      <a16:creationId xmlns:a16="http://schemas.microsoft.com/office/drawing/2014/main" id="{38DCF5F2-62D6-47B9-98CC-E2028D260488}"/>
                    </a:ext>
                  </a:extLst>
                </p:cNvPr>
                <p:cNvSpPr/>
                <p:nvPr/>
              </p:nvSpPr>
              <p:spPr>
                <a:xfrm rot="16011621">
                  <a:off x="7336780" y="2948010"/>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 name="Freeform: Shape 77">
                  <a:extLst>
                    <a:ext uri="{FF2B5EF4-FFF2-40B4-BE49-F238E27FC236}">
                      <a16:creationId xmlns:a16="http://schemas.microsoft.com/office/drawing/2014/main" id="{4FCC8F8E-6CF1-4DED-98AF-E534DD086ACE}"/>
                    </a:ext>
                  </a:extLst>
                </p:cNvPr>
                <p:cNvSpPr/>
                <p:nvPr/>
              </p:nvSpPr>
              <p:spPr>
                <a:xfrm rot="16011621">
                  <a:off x="7336780" y="3244258"/>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25" name="Arrow: Curved Left 24">
                <a:extLst>
                  <a:ext uri="{FF2B5EF4-FFF2-40B4-BE49-F238E27FC236}">
                    <a16:creationId xmlns:a16="http://schemas.microsoft.com/office/drawing/2014/main" id="{D808307E-7979-4DB0-B3FC-4910B3216918}"/>
                  </a:ext>
                </a:extLst>
              </p:cNvPr>
              <p:cNvSpPr/>
              <p:nvPr/>
            </p:nvSpPr>
            <p:spPr>
              <a:xfrm rot="8918544">
                <a:off x="10385561" y="3337798"/>
                <a:ext cx="282268" cy="796012"/>
              </a:xfrm>
              <a:prstGeom prst="curvedLeftArrow">
                <a:avLst>
                  <a:gd name="adj1" fmla="val 0"/>
                  <a:gd name="adj2" fmla="val 44471"/>
                  <a:gd name="adj3" fmla="val 34975"/>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136" name="TextBox 135">
                <a:extLst>
                  <a:ext uri="{FF2B5EF4-FFF2-40B4-BE49-F238E27FC236}">
                    <a16:creationId xmlns:a16="http://schemas.microsoft.com/office/drawing/2014/main" id="{8AF1EADE-DDE1-46C4-A16C-4A8F59C82493}"/>
                  </a:ext>
                </a:extLst>
              </p:cNvPr>
              <p:cNvSpPr txBox="1"/>
              <p:nvPr/>
            </p:nvSpPr>
            <p:spPr>
              <a:xfrm>
                <a:off x="10082318" y="4268782"/>
                <a:ext cx="2314817" cy="400110"/>
              </a:xfrm>
              <a:prstGeom prst="rect">
                <a:avLst/>
              </a:prstGeom>
              <a:noFill/>
            </p:spPr>
            <p:txBody>
              <a:bodyPr wrap="square" rtlCol="0">
                <a:spAutoFit/>
              </a:bodyPr>
              <a:lstStyle/>
              <a:p>
                <a:pPr algn="ctr"/>
                <a:r>
                  <a:rPr lang="en-US" sz="2000" b="1" dirty="0">
                    <a:solidFill>
                      <a:schemeClr val="accent1"/>
                    </a:solidFill>
                    <a:cs typeface="Times New Roman" panose="02020603050405020304" pitchFamily="18" charset="0"/>
                  </a:rPr>
                  <a:t>A</a:t>
                </a:r>
                <a:r>
                  <a:rPr lang="en-US" sz="2000" b="1" baseline="30000" dirty="0">
                    <a:solidFill>
                      <a:schemeClr val="accent1"/>
                    </a:solidFill>
                    <a:cs typeface="Times New Roman" panose="02020603050405020304" pitchFamily="18" charset="0"/>
                  </a:rPr>
                  <a:t>(n-1)+</a:t>
                </a:r>
                <a:r>
                  <a:rPr lang="en-US" sz="2000" b="1" dirty="0">
                    <a:solidFill>
                      <a:schemeClr val="accent1"/>
                    </a:solidFill>
                    <a:latin typeface="+mj-lt"/>
                    <a:cs typeface="Times New Roman" panose="02020603050405020304" pitchFamily="18" charset="0"/>
                  </a:rPr>
                  <a:t> </a:t>
                </a:r>
                <a:r>
                  <a:rPr lang="en-US" sz="2000" b="1" dirty="0">
                    <a:solidFill>
                      <a:sysClr val="windowText" lastClr="000000"/>
                    </a:solidFill>
                    <a:latin typeface="+mj-lt"/>
                    <a:cs typeface="Times New Roman" panose="02020603050405020304" pitchFamily="18" charset="0"/>
                    <a:sym typeface="Wingdings" panose="05000000000000000000" pitchFamily="2" charset="2"/>
                  </a:rPr>
                  <a:t></a:t>
                </a:r>
                <a:r>
                  <a:rPr lang="en-US" sz="2000" b="1" dirty="0">
                    <a:solidFill>
                      <a:schemeClr val="accent1"/>
                    </a:solidFill>
                    <a:latin typeface="+mj-lt"/>
                    <a:cs typeface="Times New Roman" panose="02020603050405020304" pitchFamily="18" charset="0"/>
                    <a:sym typeface="Wingdings" panose="05000000000000000000" pitchFamily="2" charset="2"/>
                  </a:rPr>
                  <a:t> </a:t>
                </a:r>
                <a:r>
                  <a:rPr lang="en-US" sz="2000" b="1" dirty="0">
                    <a:solidFill>
                      <a:srgbClr val="0070C0"/>
                    </a:solidFill>
                    <a:latin typeface="+mj-lt"/>
                    <a:cs typeface="Times New Roman" panose="02020603050405020304" pitchFamily="18" charset="0"/>
                  </a:rPr>
                  <a:t>A</a:t>
                </a:r>
                <a:r>
                  <a:rPr lang="en-US" sz="2000" b="1" baseline="30000" dirty="0">
                    <a:solidFill>
                      <a:srgbClr val="0070C0"/>
                    </a:solidFill>
                    <a:latin typeface="+mj-lt"/>
                    <a:cs typeface="Times New Roman" panose="02020603050405020304" pitchFamily="18" charset="0"/>
                  </a:rPr>
                  <a:t>n+</a:t>
                </a:r>
                <a:r>
                  <a:rPr lang="en-US" sz="2000" b="1" dirty="0">
                    <a:solidFill>
                      <a:schemeClr val="accent1"/>
                    </a:solidFill>
                    <a:latin typeface="+mj-lt"/>
                    <a:cs typeface="Times New Roman" panose="02020603050405020304" pitchFamily="18" charset="0"/>
                  </a:rPr>
                  <a:t> </a:t>
                </a:r>
                <a:r>
                  <a:rPr lang="en-US" sz="2000" b="1" dirty="0">
                    <a:latin typeface="+mj-lt"/>
                    <a:cs typeface="Times New Roman" panose="02020603050405020304" pitchFamily="18" charset="0"/>
                  </a:rPr>
                  <a:t>+</a:t>
                </a:r>
                <a:r>
                  <a:rPr lang="en-US" sz="2000" b="1" dirty="0">
                    <a:solidFill>
                      <a:schemeClr val="accent1"/>
                    </a:solidFill>
                    <a:latin typeface="+mj-lt"/>
                    <a:cs typeface="Times New Roman" panose="02020603050405020304" pitchFamily="18" charset="0"/>
                  </a:rPr>
                  <a:t> </a:t>
                </a:r>
                <a:r>
                  <a:rPr lang="en-US" sz="2000" b="1" dirty="0">
                    <a:solidFill>
                      <a:srgbClr val="20B80C"/>
                    </a:solidFill>
                    <a:latin typeface="+mj-lt"/>
                    <a:cs typeface="Times New Roman" panose="02020603050405020304" pitchFamily="18" charset="0"/>
                  </a:rPr>
                  <a:t>e</a:t>
                </a:r>
                <a:r>
                  <a:rPr lang="en-US" sz="2000" b="1" baseline="30000" dirty="0">
                    <a:solidFill>
                      <a:srgbClr val="20B80C"/>
                    </a:solidFill>
                    <a:latin typeface="+mj-lt"/>
                    <a:cs typeface="Times New Roman" panose="02020603050405020304" pitchFamily="18" charset="0"/>
                  </a:rPr>
                  <a:t>-</a:t>
                </a:r>
                <a:endParaRPr lang="en-NL" sz="2000" b="1" dirty="0">
                  <a:solidFill>
                    <a:srgbClr val="20B80C"/>
                  </a:solidFill>
                  <a:latin typeface="+mj-lt"/>
                  <a:cs typeface="Times New Roman" panose="02020603050405020304" pitchFamily="18" charset="0"/>
                </a:endParaRPr>
              </a:p>
            </p:txBody>
          </p:sp>
          <p:sp>
            <p:nvSpPr>
              <p:cNvPr id="144" name="Arrow: Curved Left 143">
                <a:extLst>
                  <a:ext uri="{FF2B5EF4-FFF2-40B4-BE49-F238E27FC236}">
                    <a16:creationId xmlns:a16="http://schemas.microsoft.com/office/drawing/2014/main" id="{D88EEEEF-21A7-419E-A0E3-3E60353118D8}"/>
                  </a:ext>
                </a:extLst>
              </p:cNvPr>
              <p:cNvSpPr/>
              <p:nvPr/>
            </p:nvSpPr>
            <p:spPr>
              <a:xfrm rot="12304836">
                <a:off x="10385561" y="2484073"/>
                <a:ext cx="282268" cy="796012"/>
              </a:xfrm>
              <a:prstGeom prst="curvedLeftArrow">
                <a:avLst>
                  <a:gd name="adj1" fmla="val 0"/>
                  <a:gd name="adj2" fmla="val 44471"/>
                  <a:gd name="adj3" fmla="val 34975"/>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28" name="Oval 27">
                <a:extLst>
                  <a:ext uri="{FF2B5EF4-FFF2-40B4-BE49-F238E27FC236}">
                    <a16:creationId xmlns:a16="http://schemas.microsoft.com/office/drawing/2014/main" id="{C14050A4-A895-41D2-AD8B-C5277EB4B65B}"/>
                  </a:ext>
                </a:extLst>
              </p:cNvPr>
              <p:cNvSpPr/>
              <p:nvPr/>
            </p:nvSpPr>
            <p:spPr>
              <a:xfrm>
                <a:off x="10659718" y="2386603"/>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5" name="Oval 144">
                <a:extLst>
                  <a:ext uri="{FF2B5EF4-FFF2-40B4-BE49-F238E27FC236}">
                    <a16:creationId xmlns:a16="http://schemas.microsoft.com/office/drawing/2014/main" id="{C2C33602-87DB-4DEE-882E-A97F3C20BC40}"/>
                  </a:ext>
                </a:extLst>
              </p:cNvPr>
              <p:cNvSpPr/>
              <p:nvPr/>
            </p:nvSpPr>
            <p:spPr>
              <a:xfrm>
                <a:off x="10760734" y="2711000"/>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6" name="Oval 145">
                <a:extLst>
                  <a:ext uri="{FF2B5EF4-FFF2-40B4-BE49-F238E27FC236}">
                    <a16:creationId xmlns:a16="http://schemas.microsoft.com/office/drawing/2014/main" id="{24034DEC-7385-4BFD-8889-291FFABB2BBB}"/>
                  </a:ext>
                </a:extLst>
              </p:cNvPr>
              <p:cNvSpPr/>
              <p:nvPr/>
            </p:nvSpPr>
            <p:spPr>
              <a:xfrm>
                <a:off x="10456838" y="2992087"/>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7" name="Oval 146">
                <a:extLst>
                  <a:ext uri="{FF2B5EF4-FFF2-40B4-BE49-F238E27FC236}">
                    <a16:creationId xmlns:a16="http://schemas.microsoft.com/office/drawing/2014/main" id="{4D920DF8-CFBC-402E-87C2-74F125B454A2}"/>
                  </a:ext>
                </a:extLst>
              </p:cNvPr>
              <p:cNvSpPr/>
              <p:nvPr/>
            </p:nvSpPr>
            <p:spPr>
              <a:xfrm>
                <a:off x="10497035" y="2742770"/>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8" name="Oval 147">
                <a:extLst>
                  <a:ext uri="{FF2B5EF4-FFF2-40B4-BE49-F238E27FC236}">
                    <a16:creationId xmlns:a16="http://schemas.microsoft.com/office/drawing/2014/main" id="{96A38D78-E235-4215-8666-32BCC44E8071}"/>
                  </a:ext>
                </a:extLst>
              </p:cNvPr>
              <p:cNvSpPr/>
              <p:nvPr/>
            </p:nvSpPr>
            <p:spPr>
              <a:xfrm>
                <a:off x="10404823" y="2464193"/>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9" name="Oval 148">
                <a:extLst>
                  <a:ext uri="{FF2B5EF4-FFF2-40B4-BE49-F238E27FC236}">
                    <a16:creationId xmlns:a16="http://schemas.microsoft.com/office/drawing/2014/main" id="{04FCBCE9-6603-4798-A713-CD31D8103618}"/>
                  </a:ext>
                </a:extLst>
              </p:cNvPr>
              <p:cNvSpPr/>
              <p:nvPr/>
            </p:nvSpPr>
            <p:spPr>
              <a:xfrm>
                <a:off x="10824651" y="4067374"/>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0" name="Oval 149">
                <a:extLst>
                  <a:ext uri="{FF2B5EF4-FFF2-40B4-BE49-F238E27FC236}">
                    <a16:creationId xmlns:a16="http://schemas.microsoft.com/office/drawing/2014/main" id="{A5992F94-C51B-46CB-B2F5-C40404FA893F}"/>
                  </a:ext>
                </a:extLst>
              </p:cNvPr>
              <p:cNvSpPr/>
              <p:nvPr/>
            </p:nvSpPr>
            <p:spPr>
              <a:xfrm>
                <a:off x="10107503" y="3622084"/>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1" name="Oval 150">
                <a:extLst>
                  <a:ext uri="{FF2B5EF4-FFF2-40B4-BE49-F238E27FC236}">
                    <a16:creationId xmlns:a16="http://schemas.microsoft.com/office/drawing/2014/main" id="{EDEEB0A1-1192-47E7-BD71-9B44539EAEB8}"/>
                  </a:ext>
                </a:extLst>
              </p:cNvPr>
              <p:cNvSpPr/>
              <p:nvPr/>
            </p:nvSpPr>
            <p:spPr>
              <a:xfrm>
                <a:off x="10425744" y="3635148"/>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2" name="Oval 151">
                <a:extLst>
                  <a:ext uri="{FF2B5EF4-FFF2-40B4-BE49-F238E27FC236}">
                    <a16:creationId xmlns:a16="http://schemas.microsoft.com/office/drawing/2014/main" id="{F42529EB-C370-4B56-8179-8866A53FC991}"/>
                  </a:ext>
                </a:extLst>
              </p:cNvPr>
              <p:cNvSpPr/>
              <p:nvPr/>
            </p:nvSpPr>
            <p:spPr>
              <a:xfrm>
                <a:off x="10589682" y="4076837"/>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3" name="Oval 152">
                <a:extLst>
                  <a:ext uri="{FF2B5EF4-FFF2-40B4-BE49-F238E27FC236}">
                    <a16:creationId xmlns:a16="http://schemas.microsoft.com/office/drawing/2014/main" id="{DF4BD951-5E81-4032-A358-8441935BA3E5}"/>
                  </a:ext>
                </a:extLst>
              </p:cNvPr>
              <p:cNvSpPr/>
              <p:nvPr/>
            </p:nvSpPr>
            <p:spPr>
              <a:xfrm>
                <a:off x="10368458" y="4044083"/>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grpSp>
        <p:grpSp>
          <p:nvGrpSpPr>
            <p:cNvPr id="45" name="Group 44">
              <a:extLst>
                <a:ext uri="{FF2B5EF4-FFF2-40B4-BE49-F238E27FC236}">
                  <a16:creationId xmlns:a16="http://schemas.microsoft.com/office/drawing/2014/main" id="{D6704CEA-0ED1-4B32-BFC7-BAB04AE4B7F5}"/>
                </a:ext>
              </a:extLst>
            </p:cNvPr>
            <p:cNvGrpSpPr/>
            <p:nvPr/>
          </p:nvGrpSpPr>
          <p:grpSpPr>
            <a:xfrm>
              <a:off x="11112632" y="2814658"/>
              <a:ext cx="864000" cy="864000"/>
              <a:chOff x="11112632" y="2814658"/>
              <a:chExt cx="864000" cy="864000"/>
            </a:xfrm>
          </p:grpSpPr>
          <p:sp>
            <p:nvSpPr>
              <p:cNvPr id="30" name="Rectangle 29">
                <a:extLst>
                  <a:ext uri="{FF2B5EF4-FFF2-40B4-BE49-F238E27FC236}">
                    <a16:creationId xmlns:a16="http://schemas.microsoft.com/office/drawing/2014/main" id="{42749C74-2BE0-4996-90D6-E985077AD081}"/>
                  </a:ext>
                </a:extLst>
              </p:cNvPr>
              <p:cNvSpPr/>
              <p:nvPr/>
            </p:nvSpPr>
            <p:spPr>
              <a:xfrm>
                <a:off x="11112632" y="2814658"/>
                <a:ext cx="864000" cy="864000"/>
              </a:xfrm>
              <a:prstGeom prst="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2" name="Straight Arrow Connector 31">
                <a:extLst>
                  <a:ext uri="{FF2B5EF4-FFF2-40B4-BE49-F238E27FC236}">
                    <a16:creationId xmlns:a16="http://schemas.microsoft.com/office/drawing/2014/main" id="{6AA5073B-3F9A-429C-BF51-7FE4747EA432}"/>
                  </a:ext>
                </a:extLst>
              </p:cNvPr>
              <p:cNvCxnSpPr>
                <a:cxnSpLocks/>
              </p:cNvCxnSpPr>
              <p:nvPr/>
            </p:nvCxnSpPr>
            <p:spPr>
              <a:xfrm flipV="1">
                <a:off x="11371200" y="2894546"/>
                <a:ext cx="84362" cy="3135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31146993-652E-4403-9D67-5F004D2AEECE}"/>
                  </a:ext>
                </a:extLst>
              </p:cNvPr>
              <p:cNvCxnSpPr>
                <a:cxnSpLocks/>
              </p:cNvCxnSpPr>
              <p:nvPr/>
            </p:nvCxnSpPr>
            <p:spPr>
              <a:xfrm flipV="1">
                <a:off x="11246096" y="2894546"/>
                <a:ext cx="84451" cy="45262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1EB362DF-F0B0-4E4D-94FD-000D44D5651E}"/>
                  </a:ext>
                </a:extLst>
              </p:cNvPr>
              <p:cNvSpPr/>
              <p:nvPr/>
            </p:nvSpPr>
            <p:spPr>
              <a:xfrm>
                <a:off x="11330547" y="3246502"/>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7" name="Oval 156">
                <a:extLst>
                  <a:ext uri="{FF2B5EF4-FFF2-40B4-BE49-F238E27FC236}">
                    <a16:creationId xmlns:a16="http://schemas.microsoft.com/office/drawing/2014/main" id="{59962F90-DF12-486F-86FB-3D56CF623FEA}"/>
                  </a:ext>
                </a:extLst>
              </p:cNvPr>
              <p:cNvSpPr/>
              <p:nvPr/>
            </p:nvSpPr>
            <p:spPr>
              <a:xfrm>
                <a:off x="11192096" y="3418100"/>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8" name="Oval 157">
                <a:extLst>
                  <a:ext uri="{FF2B5EF4-FFF2-40B4-BE49-F238E27FC236}">
                    <a16:creationId xmlns:a16="http://schemas.microsoft.com/office/drawing/2014/main" id="{69A5BACD-FA5D-4675-950D-196FF60B85FE}"/>
                  </a:ext>
                </a:extLst>
              </p:cNvPr>
              <p:cNvSpPr/>
              <p:nvPr/>
            </p:nvSpPr>
            <p:spPr>
              <a:xfrm>
                <a:off x="11592986" y="3208082"/>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9" name="Oval 158">
                <a:extLst>
                  <a:ext uri="{FF2B5EF4-FFF2-40B4-BE49-F238E27FC236}">
                    <a16:creationId xmlns:a16="http://schemas.microsoft.com/office/drawing/2014/main" id="{6D844775-0853-43C6-B753-6E987DFB66DB}"/>
                  </a:ext>
                </a:extLst>
              </p:cNvPr>
              <p:cNvSpPr/>
              <p:nvPr/>
            </p:nvSpPr>
            <p:spPr>
              <a:xfrm>
                <a:off x="11774809" y="3344001"/>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9" name="Straight Arrow Connector 38">
                <a:extLst>
                  <a:ext uri="{FF2B5EF4-FFF2-40B4-BE49-F238E27FC236}">
                    <a16:creationId xmlns:a16="http://schemas.microsoft.com/office/drawing/2014/main" id="{31481035-228D-4B58-9EC3-7A8DCBBECB47}"/>
                  </a:ext>
                </a:extLst>
              </p:cNvPr>
              <p:cNvCxnSpPr>
                <a:cxnSpLocks/>
              </p:cNvCxnSpPr>
              <p:nvPr/>
            </p:nvCxnSpPr>
            <p:spPr>
              <a:xfrm>
                <a:off x="11544632" y="2904081"/>
                <a:ext cx="90543" cy="27202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6B76EA8B-6F5F-42C2-B5B7-0CA0443E9B9D}"/>
                  </a:ext>
                </a:extLst>
              </p:cNvPr>
              <p:cNvCxnSpPr>
                <a:cxnSpLocks/>
              </p:cNvCxnSpPr>
              <p:nvPr/>
            </p:nvCxnSpPr>
            <p:spPr>
              <a:xfrm>
                <a:off x="11709072" y="2914912"/>
                <a:ext cx="90314" cy="40167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1DFD6A63-30F4-4D85-A30D-2A184B22F4F9}"/>
              </a:ext>
            </a:extLst>
          </p:cNvPr>
          <p:cNvGrpSpPr/>
          <p:nvPr/>
        </p:nvGrpSpPr>
        <p:grpSpPr>
          <a:xfrm>
            <a:off x="703080" y="2043946"/>
            <a:ext cx="6148076" cy="3878791"/>
            <a:chOff x="230100" y="1728626"/>
            <a:chExt cx="6148076" cy="3878791"/>
          </a:xfrm>
        </p:grpSpPr>
        <p:grpSp>
          <p:nvGrpSpPr>
            <p:cNvPr id="99" name="Group 98">
              <a:extLst>
                <a:ext uri="{FF2B5EF4-FFF2-40B4-BE49-F238E27FC236}">
                  <a16:creationId xmlns:a16="http://schemas.microsoft.com/office/drawing/2014/main" id="{2EE52C29-DC50-4429-BD74-183B56DB6F4A}"/>
                </a:ext>
              </a:extLst>
            </p:cNvPr>
            <p:cNvGrpSpPr/>
            <p:nvPr/>
          </p:nvGrpSpPr>
          <p:grpSpPr>
            <a:xfrm>
              <a:off x="1645462" y="2445477"/>
              <a:ext cx="3220164" cy="2334864"/>
              <a:chOff x="1645462" y="2445477"/>
              <a:chExt cx="3220164" cy="2334864"/>
            </a:xfrm>
          </p:grpSpPr>
          <p:sp>
            <p:nvSpPr>
              <p:cNvPr id="100" name="Rectangle 99">
                <a:extLst>
                  <a:ext uri="{FF2B5EF4-FFF2-40B4-BE49-F238E27FC236}">
                    <a16:creationId xmlns:a16="http://schemas.microsoft.com/office/drawing/2014/main" id="{94B87408-7AF6-4DFA-94B0-7DDAEF0B281A}"/>
                  </a:ext>
                </a:extLst>
              </p:cNvPr>
              <p:cNvSpPr/>
              <p:nvPr/>
            </p:nvSpPr>
            <p:spPr>
              <a:xfrm>
                <a:off x="1645462" y="2445477"/>
                <a:ext cx="1419652" cy="2334864"/>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01" name="Rectangle 100">
                <a:extLst>
                  <a:ext uri="{FF2B5EF4-FFF2-40B4-BE49-F238E27FC236}">
                    <a16:creationId xmlns:a16="http://schemas.microsoft.com/office/drawing/2014/main" id="{05640960-4D34-44D0-A7EB-38E2E9018976}"/>
                  </a:ext>
                </a:extLst>
              </p:cNvPr>
              <p:cNvSpPr/>
              <p:nvPr/>
            </p:nvSpPr>
            <p:spPr>
              <a:xfrm>
                <a:off x="3445974" y="2445477"/>
                <a:ext cx="1419652" cy="2334864"/>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02" name="TextBox 101">
                <a:extLst>
                  <a:ext uri="{FF2B5EF4-FFF2-40B4-BE49-F238E27FC236}">
                    <a16:creationId xmlns:a16="http://schemas.microsoft.com/office/drawing/2014/main" id="{57AEFBF8-EC17-4C86-96DE-F1583FD96104}"/>
                  </a:ext>
                </a:extLst>
              </p:cNvPr>
              <p:cNvSpPr txBox="1"/>
              <p:nvPr/>
            </p:nvSpPr>
            <p:spPr>
              <a:xfrm>
                <a:off x="1980061" y="2549808"/>
                <a:ext cx="76125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Anode</a:t>
                </a:r>
                <a:endParaRPr lang="en-NL" sz="1600" b="1" dirty="0">
                  <a:latin typeface="+mj-lt"/>
                  <a:cs typeface="Times New Roman" panose="02020603050405020304" pitchFamily="18" charset="0"/>
                </a:endParaRPr>
              </a:p>
            </p:txBody>
          </p:sp>
          <p:sp>
            <p:nvSpPr>
              <p:cNvPr id="103" name="TextBox 102">
                <a:extLst>
                  <a:ext uri="{FF2B5EF4-FFF2-40B4-BE49-F238E27FC236}">
                    <a16:creationId xmlns:a16="http://schemas.microsoft.com/office/drawing/2014/main" id="{1A88839D-DF3F-4A8B-9836-1F68468495F7}"/>
                  </a:ext>
                </a:extLst>
              </p:cNvPr>
              <p:cNvSpPr txBox="1"/>
              <p:nvPr/>
            </p:nvSpPr>
            <p:spPr>
              <a:xfrm>
                <a:off x="3691757" y="2549808"/>
                <a:ext cx="93068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Cathode</a:t>
                </a:r>
                <a:endParaRPr lang="en-NL" sz="1600" b="1" dirty="0">
                  <a:latin typeface="+mj-lt"/>
                  <a:cs typeface="Times New Roman" panose="02020603050405020304" pitchFamily="18" charset="0"/>
                </a:endParaRPr>
              </a:p>
            </p:txBody>
          </p:sp>
          <p:sp>
            <p:nvSpPr>
              <p:cNvPr id="104" name="Arrow: Curved Right 103">
                <a:extLst>
                  <a:ext uri="{FF2B5EF4-FFF2-40B4-BE49-F238E27FC236}">
                    <a16:creationId xmlns:a16="http://schemas.microsoft.com/office/drawing/2014/main" id="{8864E541-128D-4FA6-8E17-5F7B1743A4E9}"/>
                  </a:ext>
                </a:extLst>
              </p:cNvPr>
              <p:cNvSpPr/>
              <p:nvPr/>
            </p:nvSpPr>
            <p:spPr>
              <a:xfrm flipV="1">
                <a:off x="1662740" y="3264711"/>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05" name="Arrow: Curved Right 104">
                <a:extLst>
                  <a:ext uri="{FF2B5EF4-FFF2-40B4-BE49-F238E27FC236}">
                    <a16:creationId xmlns:a16="http://schemas.microsoft.com/office/drawing/2014/main" id="{8F2D77BB-71D4-431C-A72E-FB240064D17B}"/>
                  </a:ext>
                </a:extLst>
              </p:cNvPr>
              <p:cNvSpPr/>
              <p:nvPr/>
            </p:nvSpPr>
            <p:spPr>
              <a:xfrm flipH="1">
                <a:off x="4511891" y="3264529"/>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06" name="TextBox 105">
                <a:extLst>
                  <a:ext uri="{FF2B5EF4-FFF2-40B4-BE49-F238E27FC236}">
                    <a16:creationId xmlns:a16="http://schemas.microsoft.com/office/drawing/2014/main" id="{218393F1-9E2D-41F8-90DE-960721F8F01F}"/>
                  </a:ext>
                </a:extLst>
              </p:cNvPr>
              <p:cNvSpPr txBox="1"/>
              <p:nvPr/>
            </p:nvSpPr>
            <p:spPr>
              <a:xfrm>
                <a:off x="1991019" y="3904893"/>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07" name="TextBox 106">
                <a:extLst>
                  <a:ext uri="{FF2B5EF4-FFF2-40B4-BE49-F238E27FC236}">
                    <a16:creationId xmlns:a16="http://schemas.microsoft.com/office/drawing/2014/main" id="{8D38F547-9818-4C32-8046-74F2671983E8}"/>
                  </a:ext>
                </a:extLst>
              </p:cNvPr>
              <p:cNvSpPr txBox="1"/>
              <p:nvPr/>
            </p:nvSpPr>
            <p:spPr>
              <a:xfrm>
                <a:off x="1990132" y="3171030"/>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sp>
            <p:nvSpPr>
              <p:cNvPr id="108" name="TextBox 107">
                <a:extLst>
                  <a:ext uri="{FF2B5EF4-FFF2-40B4-BE49-F238E27FC236}">
                    <a16:creationId xmlns:a16="http://schemas.microsoft.com/office/drawing/2014/main" id="{D577B6E1-FBDA-4370-9CA2-97E6392B1F37}"/>
                  </a:ext>
                </a:extLst>
              </p:cNvPr>
              <p:cNvSpPr txBox="1"/>
              <p:nvPr/>
            </p:nvSpPr>
            <p:spPr>
              <a:xfrm>
                <a:off x="3854741" y="3905895"/>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09" name="TextBox 108">
                <a:extLst>
                  <a:ext uri="{FF2B5EF4-FFF2-40B4-BE49-F238E27FC236}">
                    <a16:creationId xmlns:a16="http://schemas.microsoft.com/office/drawing/2014/main" id="{7AE386A4-5300-4927-831B-34C729FE1259}"/>
                  </a:ext>
                </a:extLst>
              </p:cNvPr>
              <p:cNvSpPr txBox="1"/>
              <p:nvPr/>
            </p:nvSpPr>
            <p:spPr>
              <a:xfrm>
                <a:off x="4051681" y="3172080"/>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grpSp>
        <p:grpSp>
          <p:nvGrpSpPr>
            <p:cNvPr id="110" name="Group 109">
              <a:extLst>
                <a:ext uri="{FF2B5EF4-FFF2-40B4-BE49-F238E27FC236}">
                  <a16:creationId xmlns:a16="http://schemas.microsoft.com/office/drawing/2014/main" id="{A6171FF8-265F-4AF2-8F9A-3DCA1C3CA124}"/>
                </a:ext>
              </a:extLst>
            </p:cNvPr>
            <p:cNvGrpSpPr/>
            <p:nvPr/>
          </p:nvGrpSpPr>
          <p:grpSpPr>
            <a:xfrm>
              <a:off x="2159298" y="2445477"/>
              <a:ext cx="2192082" cy="2334864"/>
              <a:chOff x="2159298" y="2445477"/>
              <a:chExt cx="2192082" cy="2334864"/>
            </a:xfrm>
          </p:grpSpPr>
          <p:grpSp>
            <p:nvGrpSpPr>
              <p:cNvPr id="111" name="Group 110">
                <a:extLst>
                  <a:ext uri="{FF2B5EF4-FFF2-40B4-BE49-F238E27FC236}">
                    <a16:creationId xmlns:a16="http://schemas.microsoft.com/office/drawing/2014/main" id="{65111805-DAC6-4AA9-9A14-02826432228C}"/>
                  </a:ext>
                </a:extLst>
              </p:cNvPr>
              <p:cNvGrpSpPr/>
              <p:nvPr/>
            </p:nvGrpSpPr>
            <p:grpSpPr>
              <a:xfrm>
                <a:off x="3053970" y="2445477"/>
                <a:ext cx="401788" cy="2334864"/>
                <a:chOff x="3053970" y="2445477"/>
                <a:chExt cx="401788" cy="2334864"/>
              </a:xfrm>
            </p:grpSpPr>
            <p:sp>
              <p:nvSpPr>
                <p:cNvPr id="115" name="Rectangle 114">
                  <a:extLst>
                    <a:ext uri="{FF2B5EF4-FFF2-40B4-BE49-F238E27FC236}">
                      <a16:creationId xmlns:a16="http://schemas.microsoft.com/office/drawing/2014/main" id="{49304138-17E0-4E1D-9B74-97F9379D1DEF}"/>
                    </a:ext>
                  </a:extLst>
                </p:cNvPr>
                <p:cNvSpPr/>
                <p:nvPr/>
              </p:nvSpPr>
              <p:spPr>
                <a:xfrm>
                  <a:off x="3053970" y="2445477"/>
                  <a:ext cx="401788" cy="2334864"/>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16" name="TextBox 115">
                  <a:extLst>
                    <a:ext uri="{FF2B5EF4-FFF2-40B4-BE49-F238E27FC236}">
                      <a16:creationId xmlns:a16="http://schemas.microsoft.com/office/drawing/2014/main" id="{BF3E4DEC-EF5B-4290-A0FA-D343886D4E2F}"/>
                    </a:ext>
                  </a:extLst>
                </p:cNvPr>
                <p:cNvSpPr txBox="1"/>
                <p:nvPr/>
              </p:nvSpPr>
              <p:spPr>
                <a:xfrm rot="16200000">
                  <a:off x="2656682" y="3455957"/>
                  <a:ext cx="1165703" cy="313893"/>
                </a:xfrm>
                <a:prstGeom prst="rect">
                  <a:avLst/>
                </a:prstGeom>
                <a:noFill/>
              </p:spPr>
              <p:txBody>
                <a:bodyPr wrap="none" rtlCol="0">
                  <a:spAutoFit/>
                </a:bodyPr>
                <a:lstStyle/>
                <a:p>
                  <a:pPr algn="ctr"/>
                  <a:r>
                    <a:rPr lang="en-US" sz="1600" dirty="0">
                      <a:solidFill>
                        <a:schemeClr val="bg1"/>
                      </a:solidFill>
                      <a:latin typeface="+mj-lt"/>
                      <a:cs typeface="Times New Roman" panose="02020603050405020304" pitchFamily="18" charset="0"/>
                    </a:rPr>
                    <a:t>Membrane</a:t>
                  </a:r>
                  <a:endParaRPr lang="en-NL" sz="1600" dirty="0">
                    <a:solidFill>
                      <a:schemeClr val="bg1"/>
                    </a:solidFill>
                    <a:latin typeface="+mj-lt"/>
                    <a:cs typeface="Times New Roman" panose="02020603050405020304" pitchFamily="18" charset="0"/>
                  </a:endParaRPr>
                </a:p>
              </p:txBody>
            </p:sp>
          </p:grpSp>
          <p:cxnSp>
            <p:nvCxnSpPr>
              <p:cNvPr id="112" name="Straight Arrow Connector 111">
                <a:extLst>
                  <a:ext uri="{FF2B5EF4-FFF2-40B4-BE49-F238E27FC236}">
                    <a16:creationId xmlns:a16="http://schemas.microsoft.com/office/drawing/2014/main" id="{1D9396F0-5DBB-4A1A-9259-48A6ED653407}"/>
                  </a:ext>
                </a:extLst>
              </p:cNvPr>
              <p:cNvCxnSpPr/>
              <p:nvPr/>
            </p:nvCxnSpPr>
            <p:spPr>
              <a:xfrm>
                <a:off x="2676592" y="4515466"/>
                <a:ext cx="1153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8A5A3B5D-A36C-45BD-895B-B71573D46862}"/>
                  </a:ext>
                </a:extLst>
              </p:cNvPr>
              <p:cNvSpPr txBox="1"/>
              <p:nvPr/>
            </p:nvSpPr>
            <p:spPr>
              <a:xfrm>
                <a:off x="2159298" y="4353695"/>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sp>
            <p:nvSpPr>
              <p:cNvPr id="114" name="TextBox 113">
                <a:extLst>
                  <a:ext uri="{FF2B5EF4-FFF2-40B4-BE49-F238E27FC236}">
                    <a16:creationId xmlns:a16="http://schemas.microsoft.com/office/drawing/2014/main" id="{2EC67B1C-4EC0-42FC-B5B6-D54706D6FFA1}"/>
                  </a:ext>
                </a:extLst>
              </p:cNvPr>
              <p:cNvSpPr txBox="1"/>
              <p:nvPr/>
            </p:nvSpPr>
            <p:spPr>
              <a:xfrm>
                <a:off x="3789286" y="4354919"/>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grpSp>
        <p:cxnSp>
          <p:nvCxnSpPr>
            <p:cNvPr id="117" name="Straight Connector 116">
              <a:extLst>
                <a:ext uri="{FF2B5EF4-FFF2-40B4-BE49-F238E27FC236}">
                  <a16:creationId xmlns:a16="http://schemas.microsoft.com/office/drawing/2014/main" id="{FB4CD1A5-C3C1-45EA-A9C4-F48E34BAA273}"/>
                </a:ext>
              </a:extLst>
            </p:cNvPr>
            <p:cNvCxnSpPr>
              <a:cxnSpLocks/>
            </p:cNvCxnSpPr>
            <p:nvPr/>
          </p:nvCxnSpPr>
          <p:spPr>
            <a:xfrm flipH="1" flipV="1">
              <a:off x="1478718" y="1862614"/>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704CA2-88E5-4784-8616-DB2E9CFBE556}"/>
                </a:ext>
              </a:extLst>
            </p:cNvPr>
            <p:cNvCxnSpPr>
              <a:cxnSpLocks/>
            </p:cNvCxnSpPr>
            <p:nvPr/>
          </p:nvCxnSpPr>
          <p:spPr>
            <a:xfrm flipH="1" flipV="1">
              <a:off x="5050616" y="1861519"/>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F4926EC-2812-40B6-8C0B-DC96E08AEE3A}"/>
                </a:ext>
              </a:extLst>
            </p:cNvPr>
            <p:cNvCxnSpPr>
              <a:cxnSpLocks/>
            </p:cNvCxnSpPr>
            <p:nvPr/>
          </p:nvCxnSpPr>
          <p:spPr>
            <a:xfrm>
              <a:off x="1471646" y="1878040"/>
              <a:ext cx="3568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08002FB4-FF3A-4158-97C9-359FED1394D9}"/>
                </a:ext>
              </a:extLst>
            </p:cNvPr>
            <p:cNvSpPr/>
            <p:nvPr/>
          </p:nvSpPr>
          <p:spPr>
            <a:xfrm>
              <a:off x="2859384" y="1728626"/>
              <a:ext cx="760300" cy="314455"/>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cs typeface="Times New Roman" panose="02020603050405020304" pitchFamily="18" charset="0"/>
                </a:rPr>
                <a:t>Load</a:t>
              </a:r>
              <a:endParaRPr lang="en-NL" sz="1600" dirty="0">
                <a:latin typeface="+mj-lt"/>
                <a:cs typeface="Times New Roman" panose="02020603050405020304" pitchFamily="18" charset="0"/>
              </a:endParaRPr>
            </a:p>
          </p:txBody>
        </p:sp>
        <p:grpSp>
          <p:nvGrpSpPr>
            <p:cNvPr id="121" name="Group 120">
              <a:extLst>
                <a:ext uri="{FF2B5EF4-FFF2-40B4-BE49-F238E27FC236}">
                  <a16:creationId xmlns:a16="http://schemas.microsoft.com/office/drawing/2014/main" id="{FE07198F-0264-413A-826C-8138E6DC675E}"/>
                </a:ext>
              </a:extLst>
            </p:cNvPr>
            <p:cNvGrpSpPr/>
            <p:nvPr/>
          </p:nvGrpSpPr>
          <p:grpSpPr>
            <a:xfrm>
              <a:off x="1309004" y="2433851"/>
              <a:ext cx="3906579" cy="2346490"/>
              <a:chOff x="1309004" y="2433851"/>
              <a:chExt cx="3906579" cy="2346490"/>
            </a:xfrm>
          </p:grpSpPr>
          <p:grpSp>
            <p:nvGrpSpPr>
              <p:cNvPr id="122" name="Group 121">
                <a:extLst>
                  <a:ext uri="{FF2B5EF4-FFF2-40B4-BE49-F238E27FC236}">
                    <a16:creationId xmlns:a16="http://schemas.microsoft.com/office/drawing/2014/main" id="{22B3C39F-F266-4EE3-AC81-12B39B211EF1}"/>
                  </a:ext>
                </a:extLst>
              </p:cNvPr>
              <p:cNvGrpSpPr/>
              <p:nvPr/>
            </p:nvGrpSpPr>
            <p:grpSpPr>
              <a:xfrm>
                <a:off x="1309004" y="2445477"/>
                <a:ext cx="3906579" cy="2334864"/>
                <a:chOff x="1309004" y="2445477"/>
                <a:chExt cx="3906579" cy="2334864"/>
              </a:xfrm>
            </p:grpSpPr>
            <p:sp>
              <p:nvSpPr>
                <p:cNvPr id="129" name="Rectangle 128">
                  <a:extLst>
                    <a:ext uri="{FF2B5EF4-FFF2-40B4-BE49-F238E27FC236}">
                      <a16:creationId xmlns:a16="http://schemas.microsoft.com/office/drawing/2014/main" id="{8A05AFBD-4F3C-4705-991E-CA5A2F11EC98}"/>
                    </a:ext>
                  </a:extLst>
                </p:cNvPr>
                <p:cNvSpPr/>
                <p:nvPr/>
              </p:nvSpPr>
              <p:spPr>
                <a:xfrm>
                  <a:off x="4865627"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30" name="Rectangle 129">
                  <a:extLst>
                    <a:ext uri="{FF2B5EF4-FFF2-40B4-BE49-F238E27FC236}">
                      <a16:creationId xmlns:a16="http://schemas.microsoft.com/office/drawing/2014/main" id="{CA63ADBB-E2C5-4160-A697-131FC4FB5F11}"/>
                    </a:ext>
                  </a:extLst>
                </p:cNvPr>
                <p:cNvSpPr/>
                <p:nvPr/>
              </p:nvSpPr>
              <p:spPr>
                <a:xfrm>
                  <a:off x="1309004"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dirty="0">
                    <a:latin typeface="+mj-lt"/>
                    <a:cs typeface="Times New Roman" panose="02020603050405020304" pitchFamily="18" charset="0"/>
                  </a:endParaRPr>
                </a:p>
              </p:txBody>
            </p:sp>
            <p:sp>
              <p:nvSpPr>
                <p:cNvPr id="131" name="TextBox 130">
                  <a:extLst>
                    <a:ext uri="{FF2B5EF4-FFF2-40B4-BE49-F238E27FC236}">
                      <a16:creationId xmlns:a16="http://schemas.microsoft.com/office/drawing/2014/main" id="{E1C6C3FA-E005-4FB5-93A2-D80F314CF542}"/>
                    </a:ext>
                  </a:extLst>
                </p:cNvPr>
                <p:cNvSpPr txBox="1"/>
                <p:nvPr/>
              </p:nvSpPr>
              <p:spPr>
                <a:xfrm rot="16200000">
                  <a:off x="626704" y="3455963"/>
                  <a:ext cx="1689886" cy="313893"/>
                </a:xfrm>
                <a:prstGeom prst="rect">
                  <a:avLst/>
                </a:prstGeom>
                <a:noFill/>
              </p:spPr>
              <p:txBody>
                <a:bodyPr wrap="none" rtlCol="0">
                  <a:spAutoFit/>
                </a:bodyPr>
                <a:lstStyle/>
                <a:p>
                  <a:pPr algn="ctr"/>
                  <a:r>
                    <a:rPr lang="en-US" sz="1600" dirty="0">
                      <a:latin typeface="+mj-lt"/>
                      <a:cs typeface="Times New Roman" panose="02020603050405020304" pitchFamily="18" charset="0"/>
                    </a:rPr>
                    <a:t>Current collector</a:t>
                  </a:r>
                  <a:endParaRPr lang="en-NL" sz="1600" dirty="0">
                    <a:latin typeface="+mj-lt"/>
                    <a:cs typeface="Times New Roman" panose="02020603050405020304" pitchFamily="18" charset="0"/>
                  </a:endParaRPr>
                </a:p>
              </p:txBody>
            </p:sp>
          </p:grpSp>
          <p:grpSp>
            <p:nvGrpSpPr>
              <p:cNvPr id="123" name="Group 122">
                <a:extLst>
                  <a:ext uri="{FF2B5EF4-FFF2-40B4-BE49-F238E27FC236}">
                    <a16:creationId xmlns:a16="http://schemas.microsoft.com/office/drawing/2014/main" id="{5C11CE9C-E82B-43BF-A0A3-C47C78231F2C}"/>
                  </a:ext>
                </a:extLst>
              </p:cNvPr>
              <p:cNvGrpSpPr/>
              <p:nvPr/>
            </p:nvGrpSpPr>
            <p:grpSpPr>
              <a:xfrm>
                <a:off x="1324856" y="2433851"/>
                <a:ext cx="318353" cy="338554"/>
                <a:chOff x="6419650" y="141739"/>
                <a:chExt cx="427863" cy="421869"/>
              </a:xfrm>
            </p:grpSpPr>
            <p:sp>
              <p:nvSpPr>
                <p:cNvPr id="127" name="Oval 126">
                  <a:extLst>
                    <a:ext uri="{FF2B5EF4-FFF2-40B4-BE49-F238E27FC236}">
                      <a16:creationId xmlns:a16="http://schemas.microsoft.com/office/drawing/2014/main" id="{F9E8393C-934B-416F-81D6-40AB38184E3B}"/>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28" name="TextBox 127">
                  <a:extLst>
                    <a:ext uri="{FF2B5EF4-FFF2-40B4-BE49-F238E27FC236}">
                      <a16:creationId xmlns:a16="http://schemas.microsoft.com/office/drawing/2014/main" id="{A4939DB5-51E7-4E1B-BFCB-91ADB45CB323}"/>
                    </a:ext>
                  </a:extLst>
                </p:cNvPr>
                <p:cNvSpPr txBox="1"/>
                <p:nvPr/>
              </p:nvSpPr>
              <p:spPr>
                <a:xfrm>
                  <a:off x="6419650" y="141739"/>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nvGrpSpPr>
              <p:cNvPr id="124" name="Group 123">
                <a:extLst>
                  <a:ext uri="{FF2B5EF4-FFF2-40B4-BE49-F238E27FC236}">
                    <a16:creationId xmlns:a16="http://schemas.microsoft.com/office/drawing/2014/main" id="{153BF76E-8FED-4B96-A9E3-BF626784A5F6}"/>
                  </a:ext>
                </a:extLst>
              </p:cNvPr>
              <p:cNvGrpSpPr/>
              <p:nvPr/>
            </p:nvGrpSpPr>
            <p:grpSpPr>
              <a:xfrm>
                <a:off x="4882618" y="3451865"/>
                <a:ext cx="318353" cy="338554"/>
                <a:chOff x="6419650" y="141739"/>
                <a:chExt cx="427863" cy="421869"/>
              </a:xfrm>
            </p:grpSpPr>
            <p:sp>
              <p:nvSpPr>
                <p:cNvPr id="125" name="Oval 124">
                  <a:extLst>
                    <a:ext uri="{FF2B5EF4-FFF2-40B4-BE49-F238E27FC236}">
                      <a16:creationId xmlns:a16="http://schemas.microsoft.com/office/drawing/2014/main" id="{9371C54C-4B92-42C1-901C-29C14BAB43B5}"/>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26" name="TextBox 125">
                  <a:extLst>
                    <a:ext uri="{FF2B5EF4-FFF2-40B4-BE49-F238E27FC236}">
                      <a16:creationId xmlns:a16="http://schemas.microsoft.com/office/drawing/2014/main" id="{A6E23BFE-F81B-497D-B524-FCA18307EC2A}"/>
                    </a:ext>
                  </a:extLst>
                </p:cNvPr>
                <p:cNvSpPr txBox="1"/>
                <p:nvPr/>
              </p:nvSpPr>
              <p:spPr>
                <a:xfrm>
                  <a:off x="6419650" y="141739"/>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grpSp>
          <p:nvGrpSpPr>
            <p:cNvPr id="132" name="Group 131">
              <a:extLst>
                <a:ext uri="{FF2B5EF4-FFF2-40B4-BE49-F238E27FC236}">
                  <a16:creationId xmlns:a16="http://schemas.microsoft.com/office/drawing/2014/main" id="{76685E21-AC3B-4A49-AFF5-A97FD5FB42E5}"/>
                </a:ext>
              </a:extLst>
            </p:cNvPr>
            <p:cNvGrpSpPr/>
            <p:nvPr/>
          </p:nvGrpSpPr>
          <p:grpSpPr>
            <a:xfrm>
              <a:off x="230100" y="2923985"/>
              <a:ext cx="6148076" cy="1370884"/>
              <a:chOff x="-528024" y="3229071"/>
              <a:chExt cx="6118519" cy="1264915"/>
            </a:xfrm>
          </p:grpSpPr>
          <p:grpSp>
            <p:nvGrpSpPr>
              <p:cNvPr id="133" name="Group 132">
                <a:extLst>
                  <a:ext uri="{FF2B5EF4-FFF2-40B4-BE49-F238E27FC236}">
                    <a16:creationId xmlns:a16="http://schemas.microsoft.com/office/drawing/2014/main" id="{611432E3-6546-46E5-94E9-5B191355EF84}"/>
                  </a:ext>
                </a:extLst>
              </p:cNvPr>
              <p:cNvGrpSpPr/>
              <p:nvPr/>
            </p:nvGrpSpPr>
            <p:grpSpPr>
              <a:xfrm>
                <a:off x="4703115" y="3229071"/>
                <a:ext cx="842742" cy="1264915"/>
                <a:chOff x="448042" y="4133850"/>
                <a:chExt cx="904875" cy="1228725"/>
              </a:xfrm>
            </p:grpSpPr>
            <p:sp>
              <p:nvSpPr>
                <p:cNvPr id="140" name="Cylinder 139">
                  <a:extLst>
                    <a:ext uri="{FF2B5EF4-FFF2-40B4-BE49-F238E27FC236}">
                      <a16:creationId xmlns:a16="http://schemas.microsoft.com/office/drawing/2014/main" id="{A58D8A9B-346C-4655-AD1B-9780A886003C}"/>
                    </a:ext>
                  </a:extLst>
                </p:cNvPr>
                <p:cNvSpPr/>
                <p:nvPr/>
              </p:nvSpPr>
              <p:spPr>
                <a:xfrm>
                  <a:off x="448042" y="4133850"/>
                  <a:ext cx="904875" cy="1228725"/>
                </a:xfrm>
                <a:prstGeom prst="can">
                  <a:avLst/>
                </a:prstGeom>
                <a:solidFill>
                  <a:srgbClr val="7FB2E5"/>
                </a:solidFill>
                <a:ln w="12700" cap="flat" cmpd="sng" algn="ctr">
                  <a:solidFill>
                    <a:srgbClr val="408CD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sp>
              <p:nvSpPr>
                <p:cNvPr id="141" name="Cylinder 140">
                  <a:extLst>
                    <a:ext uri="{FF2B5EF4-FFF2-40B4-BE49-F238E27FC236}">
                      <a16:creationId xmlns:a16="http://schemas.microsoft.com/office/drawing/2014/main" id="{0A07A8F4-2987-4228-B2B1-3558A21C3C6A}"/>
                    </a:ext>
                  </a:extLst>
                </p:cNvPr>
                <p:cNvSpPr/>
                <p:nvPr/>
              </p:nvSpPr>
              <p:spPr>
                <a:xfrm>
                  <a:off x="484110" y="4555336"/>
                  <a:ext cx="836587" cy="771525"/>
                </a:xfrm>
                <a:prstGeom prst="can">
                  <a:avLst/>
                </a:prstGeom>
                <a:solidFill>
                  <a:srgbClr val="408CD8">
                    <a:alpha val="80000"/>
                  </a:srgbClr>
                </a:solidFill>
                <a:ln w="12700" cap="flat" cmpd="sng" algn="ctr">
                  <a:solidFill>
                    <a:srgbClr val="408CD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grpSp>
            <p:nvGrpSpPr>
              <p:cNvPr id="134" name="Group 133">
                <a:extLst>
                  <a:ext uri="{FF2B5EF4-FFF2-40B4-BE49-F238E27FC236}">
                    <a16:creationId xmlns:a16="http://schemas.microsoft.com/office/drawing/2014/main" id="{91102620-17E2-4588-9098-4739F0A5C3C4}"/>
                  </a:ext>
                </a:extLst>
              </p:cNvPr>
              <p:cNvGrpSpPr/>
              <p:nvPr/>
            </p:nvGrpSpPr>
            <p:grpSpPr>
              <a:xfrm>
                <a:off x="-528024" y="3229071"/>
                <a:ext cx="842742" cy="1264915"/>
                <a:chOff x="64953" y="4133850"/>
                <a:chExt cx="904875" cy="1228725"/>
              </a:xfrm>
            </p:grpSpPr>
            <p:sp>
              <p:nvSpPr>
                <p:cNvPr id="138" name="Cylinder 137">
                  <a:extLst>
                    <a:ext uri="{FF2B5EF4-FFF2-40B4-BE49-F238E27FC236}">
                      <a16:creationId xmlns:a16="http://schemas.microsoft.com/office/drawing/2014/main" id="{29944DF0-E38A-4C6D-A12C-253F4139B9D6}"/>
                    </a:ext>
                  </a:extLst>
                </p:cNvPr>
                <p:cNvSpPr/>
                <p:nvPr/>
              </p:nvSpPr>
              <p:spPr>
                <a:xfrm>
                  <a:off x="64953" y="4133850"/>
                  <a:ext cx="904875" cy="1228725"/>
                </a:xfrm>
                <a:prstGeom prst="can">
                  <a:avLst/>
                </a:prstGeom>
                <a:solidFill>
                  <a:srgbClr val="E38C8C"/>
                </a:solidFill>
                <a:ln w="12700" cap="flat" cmpd="sng" algn="ctr">
                  <a:solidFill>
                    <a:srgbClr val="D75B5B"/>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dirty="0">
                    <a:ln>
                      <a:noFill/>
                    </a:ln>
                    <a:solidFill>
                      <a:prstClr val="white"/>
                    </a:solidFill>
                    <a:effectLst/>
                    <a:uLnTx/>
                    <a:uFillTx/>
                    <a:latin typeface="+mj-lt"/>
                    <a:cs typeface="Times New Roman" panose="02020603050405020304" pitchFamily="18" charset="0"/>
                  </a:endParaRPr>
                </a:p>
              </p:txBody>
            </p:sp>
            <p:sp>
              <p:nvSpPr>
                <p:cNvPr id="139" name="Cylinder 138">
                  <a:extLst>
                    <a:ext uri="{FF2B5EF4-FFF2-40B4-BE49-F238E27FC236}">
                      <a16:creationId xmlns:a16="http://schemas.microsoft.com/office/drawing/2014/main" id="{4D2696E2-A52E-490F-AC3C-495660025417}"/>
                    </a:ext>
                  </a:extLst>
                </p:cNvPr>
                <p:cNvSpPr/>
                <p:nvPr/>
              </p:nvSpPr>
              <p:spPr>
                <a:xfrm>
                  <a:off x="101023" y="4555336"/>
                  <a:ext cx="836589" cy="771525"/>
                </a:xfrm>
                <a:prstGeom prst="can">
                  <a:avLst/>
                </a:prstGeom>
                <a:solidFill>
                  <a:srgbClr val="D75B5B">
                    <a:alpha val="80000"/>
                  </a:srgbClr>
                </a:solidFill>
                <a:ln w="12700" cap="flat" cmpd="sng" algn="ctr">
                  <a:solidFill>
                    <a:srgbClr val="D75B5B"/>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sp>
            <p:nvSpPr>
              <p:cNvPr id="135" name="TextBox 134">
                <a:extLst>
                  <a:ext uri="{FF2B5EF4-FFF2-40B4-BE49-F238E27FC236}">
                    <a16:creationId xmlns:a16="http://schemas.microsoft.com/office/drawing/2014/main" id="{2072F772-8659-40D9-8CAC-5099242932D9}"/>
                  </a:ext>
                </a:extLst>
              </p:cNvPr>
              <p:cNvSpPr txBox="1"/>
              <p:nvPr/>
            </p:nvSpPr>
            <p:spPr>
              <a:xfrm>
                <a:off x="4668726" y="3985216"/>
                <a:ext cx="921769" cy="274929"/>
              </a:xfrm>
              <a:prstGeom prst="rect">
                <a:avLst/>
              </a:prstGeom>
              <a:noFill/>
            </p:spPr>
            <p:txBody>
              <a:bodyPr wrap="none" t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cs typeface="Times New Roman" panose="02020603050405020304" pitchFamily="18" charset="0"/>
                  </a:rPr>
                  <a:t>Catholyte</a:t>
                </a:r>
                <a:endParaRPr kumimoji="0" lang="en-NL" sz="14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37" name="TextBox 136">
                <a:extLst>
                  <a:ext uri="{FF2B5EF4-FFF2-40B4-BE49-F238E27FC236}">
                    <a16:creationId xmlns:a16="http://schemas.microsoft.com/office/drawing/2014/main" id="{BA88703D-1498-4390-8956-7E10E1944B0C}"/>
                  </a:ext>
                </a:extLst>
              </p:cNvPr>
              <p:cNvSpPr txBox="1"/>
              <p:nvPr/>
            </p:nvSpPr>
            <p:spPr>
              <a:xfrm>
                <a:off x="-492771" y="3985216"/>
                <a:ext cx="775340" cy="274929"/>
              </a:xfrm>
              <a:prstGeom prst="rect">
                <a:avLst/>
              </a:prstGeom>
              <a:noFill/>
            </p:spPr>
            <p:txBody>
              <a:bodyPr wrap="none" t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cs typeface="Times New Roman" panose="02020603050405020304" pitchFamily="18" charset="0"/>
                  </a:rPr>
                  <a:t>Anolyte</a:t>
                </a:r>
                <a:endParaRPr kumimoji="0" lang="en-NL" sz="14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grpSp>
        <p:grpSp>
          <p:nvGrpSpPr>
            <p:cNvPr id="142" name="Group 141">
              <a:extLst>
                <a:ext uri="{FF2B5EF4-FFF2-40B4-BE49-F238E27FC236}">
                  <a16:creationId xmlns:a16="http://schemas.microsoft.com/office/drawing/2014/main" id="{F503D942-B976-4C4A-A36C-9E8030B32E92}"/>
                </a:ext>
              </a:extLst>
            </p:cNvPr>
            <p:cNvGrpSpPr/>
            <p:nvPr/>
          </p:nvGrpSpPr>
          <p:grpSpPr>
            <a:xfrm>
              <a:off x="653506" y="2445477"/>
              <a:ext cx="5256410" cy="2334867"/>
              <a:chOff x="653506" y="2445477"/>
              <a:chExt cx="5256410" cy="2334867"/>
            </a:xfrm>
          </p:grpSpPr>
          <p:cxnSp>
            <p:nvCxnSpPr>
              <p:cNvPr id="143" name="Connector: Elbow 142">
                <a:extLst>
                  <a:ext uri="{FF2B5EF4-FFF2-40B4-BE49-F238E27FC236}">
                    <a16:creationId xmlns:a16="http://schemas.microsoft.com/office/drawing/2014/main" id="{31FC0032-A57F-4CB3-9F40-03BED73CC805}"/>
                  </a:ext>
                </a:extLst>
              </p:cNvPr>
              <p:cNvCxnSpPr>
                <a:stCxn id="100" idx="0"/>
                <a:endCxn id="138" idx="1"/>
              </p:cNvCxnSpPr>
              <p:nvPr/>
            </p:nvCxnSpPr>
            <p:spPr>
              <a:xfrm rot="16200000" flipH="1" flipV="1">
                <a:off x="1265143" y="1833840"/>
                <a:ext cx="478508" cy="1701781"/>
              </a:xfrm>
              <a:prstGeom prst="bentConnector3">
                <a:avLst>
                  <a:gd name="adj1" fmla="val -5509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F0F0BC55-7D48-4C62-9B6A-E78115452422}"/>
                  </a:ext>
                </a:extLst>
              </p:cNvPr>
              <p:cNvCxnSpPr>
                <a:cxnSpLocks/>
                <a:stCxn id="138" idx="3"/>
                <a:endCxn id="100" idx="2"/>
              </p:cNvCxnSpPr>
              <p:nvPr/>
            </p:nvCxnSpPr>
            <p:spPr>
              <a:xfrm rot="16200000" flipH="1">
                <a:off x="1261661" y="3686715"/>
                <a:ext cx="485472" cy="1701781"/>
              </a:xfrm>
              <a:prstGeom prst="bentConnector3">
                <a:avLst>
                  <a:gd name="adj1" fmla="val 15811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78588487-6DB9-472C-8F10-A1394E714F45}"/>
                  </a:ext>
                </a:extLst>
              </p:cNvPr>
              <p:cNvCxnSpPr>
                <a:cxnSpLocks/>
                <a:stCxn id="101" idx="0"/>
                <a:endCxn id="140" idx="1"/>
              </p:cNvCxnSpPr>
              <p:nvPr/>
            </p:nvCxnSpPr>
            <p:spPr>
              <a:xfrm rot="16200000" flipH="1">
                <a:off x="4793604" y="1807674"/>
                <a:ext cx="478508" cy="1754116"/>
              </a:xfrm>
              <a:prstGeom prst="bentConnector3">
                <a:avLst>
                  <a:gd name="adj1" fmla="val -55092"/>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B349426C-3EF0-4BFB-A0A8-FC7A4CADE744}"/>
                  </a:ext>
                </a:extLst>
              </p:cNvPr>
              <p:cNvCxnSpPr>
                <a:cxnSpLocks/>
                <a:stCxn id="140" idx="3"/>
                <a:endCxn id="101" idx="2"/>
              </p:cNvCxnSpPr>
              <p:nvPr/>
            </p:nvCxnSpPr>
            <p:spPr>
              <a:xfrm rot="5400000">
                <a:off x="4790122" y="3660550"/>
                <a:ext cx="485472" cy="1754116"/>
              </a:xfrm>
              <a:prstGeom prst="bentConnector3">
                <a:avLst>
                  <a:gd name="adj1" fmla="val 158168"/>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F1840B3F-D596-4B17-B463-8B69B5240B36}"/>
                </a:ext>
              </a:extLst>
            </p:cNvPr>
            <p:cNvSpPr txBox="1"/>
            <p:nvPr/>
          </p:nvSpPr>
          <p:spPr>
            <a:xfrm>
              <a:off x="1184898" y="5270726"/>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73" name="Isosceles Triangle 172">
              <a:extLst>
                <a:ext uri="{FF2B5EF4-FFF2-40B4-BE49-F238E27FC236}">
                  <a16:creationId xmlns:a16="http://schemas.microsoft.com/office/drawing/2014/main" id="{DC69B0B5-73FD-4C1E-9E07-1C8FFDBAAD14}"/>
                </a:ext>
              </a:extLst>
            </p:cNvPr>
            <p:cNvSpPr/>
            <p:nvPr/>
          </p:nvSpPr>
          <p:spPr>
            <a:xfrm>
              <a:off x="1320983" y="4940628"/>
              <a:ext cx="306206" cy="345205"/>
            </a:xfrm>
            <a:prstGeom prst="triangle">
              <a:avLst/>
            </a:prstGeom>
            <a:solidFill>
              <a:srgbClr val="E38C8C"/>
            </a:solidFill>
            <a:ln>
              <a:solidFill>
                <a:srgbClr val="D7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4" name="Oval 173">
              <a:extLst>
                <a:ext uri="{FF2B5EF4-FFF2-40B4-BE49-F238E27FC236}">
                  <a16:creationId xmlns:a16="http://schemas.microsoft.com/office/drawing/2014/main" id="{DC515B92-0786-4073-8A26-77DCFBF9DE85}"/>
                </a:ext>
              </a:extLst>
            </p:cNvPr>
            <p:cNvSpPr/>
            <p:nvPr/>
          </p:nvSpPr>
          <p:spPr>
            <a:xfrm>
              <a:off x="1321290" y="4919248"/>
              <a:ext cx="300708" cy="288008"/>
            </a:xfrm>
            <a:prstGeom prst="ellipse">
              <a:avLst/>
            </a:prstGeom>
            <a:solidFill>
              <a:srgbClr val="E38C8C"/>
            </a:solidFill>
            <a:ln>
              <a:solidFill>
                <a:srgbClr val="D7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5" name="TextBox 174">
              <a:extLst>
                <a:ext uri="{FF2B5EF4-FFF2-40B4-BE49-F238E27FC236}">
                  <a16:creationId xmlns:a16="http://schemas.microsoft.com/office/drawing/2014/main" id="{056BC908-1212-4A57-BEA4-254311719C99}"/>
                </a:ext>
              </a:extLst>
            </p:cNvPr>
            <p:cNvSpPr txBox="1"/>
            <p:nvPr/>
          </p:nvSpPr>
          <p:spPr>
            <a:xfrm>
              <a:off x="4763866" y="5271983"/>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76" name="Isosceles Triangle 175">
              <a:extLst>
                <a:ext uri="{FF2B5EF4-FFF2-40B4-BE49-F238E27FC236}">
                  <a16:creationId xmlns:a16="http://schemas.microsoft.com/office/drawing/2014/main" id="{A80D991B-79EF-4AE9-9128-E6ED2E3A32B9}"/>
                </a:ext>
              </a:extLst>
            </p:cNvPr>
            <p:cNvSpPr/>
            <p:nvPr/>
          </p:nvSpPr>
          <p:spPr>
            <a:xfrm>
              <a:off x="4899949" y="4941885"/>
              <a:ext cx="306206" cy="345205"/>
            </a:xfrm>
            <a:prstGeom prst="triangle">
              <a:avLst/>
            </a:prstGeom>
            <a:solidFill>
              <a:srgbClr val="7FB2E5"/>
            </a:solidFill>
            <a:ln>
              <a:solidFill>
                <a:srgbClr val="408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8" name="Oval 177">
              <a:extLst>
                <a:ext uri="{FF2B5EF4-FFF2-40B4-BE49-F238E27FC236}">
                  <a16:creationId xmlns:a16="http://schemas.microsoft.com/office/drawing/2014/main" id="{6888AD20-B3F0-4993-BB3D-D5AF5392236F}"/>
                </a:ext>
              </a:extLst>
            </p:cNvPr>
            <p:cNvSpPr/>
            <p:nvPr/>
          </p:nvSpPr>
          <p:spPr>
            <a:xfrm>
              <a:off x="4900265" y="4920505"/>
              <a:ext cx="300708" cy="288008"/>
            </a:xfrm>
            <a:prstGeom prst="ellipse">
              <a:avLst/>
            </a:prstGeom>
            <a:solidFill>
              <a:srgbClr val="7FB2E5"/>
            </a:solidFill>
            <a:ln>
              <a:solidFill>
                <a:srgbClr val="408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grpSp>
      <p:sp>
        <p:nvSpPr>
          <p:cNvPr id="238" name="Text Placeholder 4">
            <a:extLst>
              <a:ext uri="{FF2B5EF4-FFF2-40B4-BE49-F238E27FC236}">
                <a16:creationId xmlns:a16="http://schemas.microsoft.com/office/drawing/2014/main" id="{5BF3D1B9-D5EF-497C-AC53-592C409E2D72}"/>
              </a:ext>
            </a:extLst>
          </p:cNvPr>
          <p:cNvSpPr>
            <a:spLocks noGrp="1"/>
          </p:cNvSpPr>
          <p:nvPr>
            <p:ph type="body" sz="quarter" idx="11"/>
          </p:nvPr>
        </p:nvSpPr>
        <p:spPr>
          <a:xfrm>
            <a:off x="810000" y="1698600"/>
            <a:ext cx="4744942" cy="4401944"/>
          </a:xfrm>
        </p:spPr>
        <p:txBody>
          <a:bodyPr>
            <a:normAutofit lnSpcReduction="10000"/>
          </a:bodyPr>
          <a:lstStyle/>
          <a:p>
            <a:pPr marL="0" indent="0">
              <a:buNone/>
            </a:pPr>
            <a:r>
              <a:rPr lang="en-US" sz="2400" b="1" dirty="0"/>
              <a:t>Key properties:</a:t>
            </a:r>
          </a:p>
          <a:p>
            <a:pPr marL="360000" indent="-571500">
              <a:spcAft>
                <a:spcPts val="400"/>
              </a:spcAft>
            </a:pPr>
            <a:r>
              <a:rPr lang="en-US" sz="2400" dirty="0">
                <a:solidFill>
                  <a:scrgbClr r="0" g="0" b="0"/>
                </a:solidFill>
                <a:latin typeface="Arial" panose="020B0604020202020204" pitchFamily="34" charset="0"/>
                <a:cs typeface="Arial" panose="020B0604020202020204" pitchFamily="34" charset="0"/>
              </a:rPr>
              <a:t>Surface area ↑</a:t>
            </a:r>
          </a:p>
          <a:p>
            <a:pPr marL="360000" indent="-571500">
              <a:spcAft>
                <a:spcPts val="400"/>
              </a:spcAft>
            </a:pPr>
            <a:r>
              <a:rPr lang="en-US" sz="2400" dirty="0">
                <a:solidFill>
                  <a:scrgbClr r="0" g="0" b="0"/>
                </a:solidFill>
                <a:latin typeface="Arial" panose="020B0604020202020204" pitchFamily="34" charset="0"/>
                <a:cs typeface="Arial" panose="020B0604020202020204" pitchFamily="34" charset="0"/>
              </a:rPr>
              <a:t>Mass transport </a:t>
            </a:r>
            <a:r>
              <a:rPr lang="en-US" sz="2400" b="1" dirty="0">
                <a:solidFill>
                  <a:scrgbClr r="0" g="0" b="0"/>
                </a:solidFill>
                <a:latin typeface="Arial" panose="020B0604020202020204" pitchFamily="34" charset="0"/>
                <a:cs typeface="Arial" panose="020B0604020202020204" pitchFamily="34" charset="0"/>
              </a:rPr>
              <a:t>↑</a:t>
            </a:r>
          </a:p>
          <a:p>
            <a:pPr marL="360000" indent="-571500">
              <a:spcAft>
                <a:spcPts val="400"/>
              </a:spcAft>
            </a:pPr>
            <a:r>
              <a:rPr lang="en-US" sz="2400" dirty="0">
                <a:solidFill>
                  <a:scrgbClr r="0" g="0" b="0"/>
                </a:solidFill>
                <a:latin typeface="Arial" panose="020B0604020202020204" pitchFamily="34" charset="0"/>
                <a:cs typeface="Arial" panose="020B0604020202020204" pitchFamily="34" charset="0"/>
              </a:rPr>
              <a:t>Pressure drop ↓</a:t>
            </a:r>
          </a:p>
          <a:p>
            <a:pPr marL="360000" indent="-571500">
              <a:spcAft>
                <a:spcPts val="400"/>
              </a:spcAft>
            </a:pPr>
            <a:r>
              <a:rPr lang="en-US" sz="2400" dirty="0">
                <a:solidFill>
                  <a:schemeClr val="bg1">
                    <a:lumMod val="50000"/>
                  </a:schemeClr>
                </a:solidFill>
                <a:latin typeface="Arial" panose="020B0604020202020204" pitchFamily="34" charset="0"/>
                <a:cs typeface="Arial" panose="020B0604020202020204" pitchFamily="34" charset="0"/>
              </a:rPr>
              <a:t>Mechanical properties ↑</a:t>
            </a:r>
          </a:p>
          <a:p>
            <a:pPr marL="360000" indent="-571500">
              <a:spcAft>
                <a:spcPts val="400"/>
              </a:spcAft>
            </a:pPr>
            <a:r>
              <a:rPr lang="en-US" sz="2400" dirty="0">
                <a:solidFill>
                  <a:schemeClr val="bg1">
                    <a:lumMod val="50000"/>
                  </a:schemeClr>
                </a:solidFill>
                <a:latin typeface="Arial" panose="020B0604020202020204" pitchFamily="34" charset="0"/>
                <a:cs typeface="Arial" panose="020B0604020202020204" pitchFamily="34" charset="0"/>
              </a:rPr>
              <a:t>Electrochemical activity ↑</a:t>
            </a:r>
          </a:p>
          <a:p>
            <a:pPr marL="360000" indent="-571500">
              <a:spcAft>
                <a:spcPts val="400"/>
              </a:spcAft>
            </a:pPr>
            <a:r>
              <a:rPr lang="en-US" sz="2400" dirty="0">
                <a:solidFill>
                  <a:schemeClr val="bg1">
                    <a:lumMod val="50000"/>
                  </a:schemeClr>
                </a:solidFill>
                <a:latin typeface="Arial" panose="020B0604020202020204" pitchFamily="34" charset="0"/>
                <a:cs typeface="Arial" panose="020B0604020202020204" pitchFamily="34" charset="0"/>
              </a:rPr>
              <a:t>(Electro)chemical stability ↑</a:t>
            </a:r>
          </a:p>
          <a:p>
            <a:pPr marL="360000"/>
            <a:endParaRPr lang="en-NL" sz="2400" dirty="0"/>
          </a:p>
        </p:txBody>
      </p:sp>
      <p:grpSp>
        <p:nvGrpSpPr>
          <p:cNvPr id="52" name="Group 51">
            <a:extLst>
              <a:ext uri="{FF2B5EF4-FFF2-40B4-BE49-F238E27FC236}">
                <a16:creationId xmlns:a16="http://schemas.microsoft.com/office/drawing/2014/main" id="{A38653AB-250C-4680-99B8-6F9176D17B67}"/>
              </a:ext>
            </a:extLst>
          </p:cNvPr>
          <p:cNvGrpSpPr/>
          <p:nvPr/>
        </p:nvGrpSpPr>
        <p:grpSpPr>
          <a:xfrm>
            <a:off x="4122038" y="2774735"/>
            <a:ext cx="7583858" cy="2382524"/>
            <a:chOff x="4010132" y="2467618"/>
            <a:chExt cx="8290194" cy="2604425"/>
          </a:xfrm>
        </p:grpSpPr>
        <p:sp>
          <p:nvSpPr>
            <p:cNvPr id="48" name="Rectangle 47">
              <a:extLst>
                <a:ext uri="{FF2B5EF4-FFF2-40B4-BE49-F238E27FC236}">
                  <a16:creationId xmlns:a16="http://schemas.microsoft.com/office/drawing/2014/main" id="{F1ECD2A3-9E02-495A-923A-7F6A60AFFF8C}"/>
                </a:ext>
              </a:extLst>
            </p:cNvPr>
            <p:cNvSpPr/>
            <p:nvPr/>
          </p:nvSpPr>
          <p:spPr>
            <a:xfrm>
              <a:off x="7217461" y="2467618"/>
              <a:ext cx="5082865" cy="2604425"/>
            </a:xfrm>
            <a:prstGeom prst="rect">
              <a:avLst/>
            </a:prstGeom>
            <a:noFill/>
            <a:ln w="381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8F163983-B4F1-46AE-85C8-D12D294123E9}"/>
                </a:ext>
              </a:extLst>
            </p:cNvPr>
            <p:cNvSpPr/>
            <p:nvPr/>
          </p:nvSpPr>
          <p:spPr>
            <a:xfrm>
              <a:off x="4010132" y="2600008"/>
              <a:ext cx="1176623" cy="1758353"/>
            </a:xfrm>
            <a:prstGeom prst="rect">
              <a:avLst/>
            </a:prstGeom>
            <a:noFill/>
            <a:ln w="381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8" name="Straight Connector 7">
              <a:extLst>
                <a:ext uri="{FF2B5EF4-FFF2-40B4-BE49-F238E27FC236}">
                  <a16:creationId xmlns:a16="http://schemas.microsoft.com/office/drawing/2014/main" id="{8A6206C0-EF8C-4D80-AA88-5D22B1B8719F}"/>
                </a:ext>
              </a:extLst>
            </p:cNvPr>
            <p:cNvCxnSpPr>
              <a:cxnSpLocks/>
            </p:cNvCxnSpPr>
            <p:nvPr/>
          </p:nvCxnSpPr>
          <p:spPr>
            <a:xfrm flipV="1">
              <a:off x="5186755" y="2469029"/>
              <a:ext cx="2030706" cy="13098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DC68E0F-C7BF-4533-BFB7-76A5F44284DB}"/>
                </a:ext>
              </a:extLst>
            </p:cNvPr>
            <p:cNvCxnSpPr>
              <a:cxnSpLocks/>
            </p:cNvCxnSpPr>
            <p:nvPr/>
          </p:nvCxnSpPr>
          <p:spPr>
            <a:xfrm>
              <a:off x="5186755" y="4365675"/>
              <a:ext cx="2030706" cy="706368"/>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 name="Footer Placeholder 3">
            <a:extLst>
              <a:ext uri="{FF2B5EF4-FFF2-40B4-BE49-F238E27FC236}">
                <a16:creationId xmlns:a16="http://schemas.microsoft.com/office/drawing/2014/main" id="{E3D6A959-E56D-00C5-1C87-762D4E1415B3}"/>
              </a:ext>
            </a:extLst>
          </p:cNvPr>
          <p:cNvSpPr>
            <a:spLocks noGrp="1"/>
          </p:cNvSpPr>
          <p:nvPr>
            <p:ph type="ftr" sz="quarter" idx="10"/>
          </p:nvPr>
        </p:nvSpPr>
        <p:spPr>
          <a:xfrm>
            <a:off x="1380068" y="6170920"/>
            <a:ext cx="9486491" cy="612000"/>
          </a:xfrm>
        </p:spPr>
        <p:txBody>
          <a:bodyPr/>
          <a:lstStyle/>
          <a:p>
            <a:endParaRPr lang="en-GB" dirty="0"/>
          </a:p>
          <a:p>
            <a:r>
              <a:rPr lang="en-US" dirty="0"/>
              <a:t>Forner-Cuenca, A. </a:t>
            </a:r>
            <a:r>
              <a:rPr lang="en-US" i="1" dirty="0"/>
              <a:t>et al., J. </a:t>
            </a:r>
            <a:r>
              <a:rPr lang="en-US" i="1" dirty="0" err="1"/>
              <a:t>Electrochem</a:t>
            </a:r>
            <a:r>
              <a:rPr lang="en-US" i="1" dirty="0"/>
              <a:t>. Soc.</a:t>
            </a:r>
            <a:r>
              <a:rPr lang="en-US" dirty="0"/>
              <a:t>, 166(10) A2230-A2241 (2019)</a:t>
            </a:r>
          </a:p>
          <a:p>
            <a:r>
              <a:rPr lang="en-US" dirty="0"/>
              <a:t> </a:t>
            </a:r>
          </a:p>
          <a:p>
            <a:endParaRPr lang="en-GB" dirty="0"/>
          </a:p>
        </p:txBody>
      </p:sp>
    </p:spTree>
    <p:extLst>
      <p:ext uri="{BB962C8B-B14F-4D97-AF65-F5344CB8AC3E}">
        <p14:creationId xmlns:p14="http://schemas.microsoft.com/office/powerpoint/2010/main" val="229591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3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8">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8">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uiExpand="1"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2094-7DD0-B545-91D7-91197551ED56}"/>
              </a:ext>
            </a:extLst>
          </p:cNvPr>
          <p:cNvSpPr>
            <a:spLocks noGrp="1"/>
          </p:cNvSpPr>
          <p:nvPr>
            <p:ph type="title"/>
          </p:nvPr>
        </p:nvSpPr>
        <p:spPr/>
        <p:txBody>
          <a:bodyPr/>
          <a:lstStyle/>
          <a:p>
            <a:r>
              <a:rPr lang="en-US" dirty="0"/>
              <a:t>The influence of flow field induced flow pathways in the electrode</a:t>
            </a:r>
            <a:endParaRPr lang="en-NL" dirty="0"/>
          </a:p>
        </p:txBody>
      </p:sp>
      <p:sp>
        <p:nvSpPr>
          <p:cNvPr id="3" name="Slide Number Placeholder 2">
            <a:extLst>
              <a:ext uri="{FF2B5EF4-FFF2-40B4-BE49-F238E27FC236}">
                <a16:creationId xmlns:a16="http://schemas.microsoft.com/office/drawing/2014/main" id="{74893E3B-D9B3-3C2C-EC39-87C3BC81F6B6}"/>
              </a:ext>
            </a:extLst>
          </p:cNvPr>
          <p:cNvSpPr>
            <a:spLocks noGrp="1"/>
          </p:cNvSpPr>
          <p:nvPr>
            <p:ph type="sldNum" sz="quarter" idx="4"/>
          </p:nvPr>
        </p:nvSpPr>
        <p:spPr/>
        <p:txBody>
          <a:bodyPr/>
          <a:lstStyle/>
          <a:p>
            <a:fld id="{B7CEC10D-CD46-426F-915E-6C78530279CB}" type="slidenum">
              <a:rPr lang="en-US" smtClean="0"/>
              <a:pPr/>
              <a:t>19</a:t>
            </a:fld>
            <a:endParaRPr lang="en-US" dirty="0"/>
          </a:p>
        </p:txBody>
      </p:sp>
      <p:sp>
        <p:nvSpPr>
          <p:cNvPr id="13" name="TextBox 12">
            <a:extLst>
              <a:ext uri="{FF2B5EF4-FFF2-40B4-BE49-F238E27FC236}">
                <a16:creationId xmlns:a16="http://schemas.microsoft.com/office/drawing/2014/main" id="{505240A4-E0B6-6317-9674-07166A19769A}"/>
              </a:ext>
            </a:extLst>
          </p:cNvPr>
          <p:cNvSpPr txBox="1"/>
          <p:nvPr/>
        </p:nvSpPr>
        <p:spPr>
          <a:xfrm>
            <a:off x="822215" y="1495203"/>
            <a:ext cx="2986715"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Flow-through flow field</a:t>
            </a:r>
            <a:endParaRPr lang="en-NL" sz="20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0F9C8CD-FB8D-D3B0-7DAB-528735C5A9EA}"/>
              </a:ext>
            </a:extLst>
          </p:cNvPr>
          <p:cNvSpPr txBox="1"/>
          <p:nvPr/>
        </p:nvSpPr>
        <p:spPr>
          <a:xfrm>
            <a:off x="8125123" y="1495203"/>
            <a:ext cx="2985113"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Interdigitated flow field</a:t>
            </a:r>
            <a:endParaRPr lang="en-NL" sz="2000" b="1"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565C5D5-F615-E873-4F07-9882E900F53D}"/>
              </a:ext>
            </a:extLst>
          </p:cNvPr>
          <p:cNvGrpSpPr/>
          <p:nvPr/>
        </p:nvGrpSpPr>
        <p:grpSpPr>
          <a:xfrm>
            <a:off x="8542626" y="2758118"/>
            <a:ext cx="2421185" cy="1565839"/>
            <a:chOff x="2139941" y="836433"/>
            <a:chExt cx="2421185" cy="1565839"/>
          </a:xfrm>
        </p:grpSpPr>
        <p:sp>
          <p:nvSpPr>
            <p:cNvPr id="26" name="Rectangle 17">
              <a:extLst>
                <a:ext uri="{FF2B5EF4-FFF2-40B4-BE49-F238E27FC236}">
                  <a16:creationId xmlns:a16="http://schemas.microsoft.com/office/drawing/2014/main" id="{6E58D2AD-6461-5E2E-0EB8-3B0F58112005}"/>
                </a:ext>
              </a:extLst>
            </p:cNvPr>
            <p:cNvSpPr/>
            <p:nvPr/>
          </p:nvSpPr>
          <p:spPr>
            <a:xfrm rot="19449482">
              <a:off x="2139941" y="836433"/>
              <a:ext cx="2421185" cy="1565839"/>
            </a:xfrm>
            <a:custGeom>
              <a:avLst/>
              <a:gdLst>
                <a:gd name="connsiteX0" fmla="*/ 0 w 1281829"/>
                <a:gd name="connsiteY0" fmla="*/ 0 h 1212842"/>
                <a:gd name="connsiteX1" fmla="*/ 1281829 w 1281829"/>
                <a:gd name="connsiteY1" fmla="*/ 0 h 1212842"/>
                <a:gd name="connsiteX2" fmla="*/ 1281829 w 1281829"/>
                <a:gd name="connsiteY2" fmla="*/ 1212842 h 1212842"/>
                <a:gd name="connsiteX3" fmla="*/ 0 w 1281829"/>
                <a:gd name="connsiteY3" fmla="*/ 1212842 h 1212842"/>
                <a:gd name="connsiteX4" fmla="*/ 0 w 1281829"/>
                <a:gd name="connsiteY4" fmla="*/ 0 h 1212842"/>
                <a:gd name="connsiteX0" fmla="*/ 0 w 2032208"/>
                <a:gd name="connsiteY0" fmla="*/ 0 h 1974203"/>
                <a:gd name="connsiteX1" fmla="*/ 2032208 w 2032208"/>
                <a:gd name="connsiteY1" fmla="*/ 761361 h 1974203"/>
                <a:gd name="connsiteX2" fmla="*/ 2032208 w 2032208"/>
                <a:gd name="connsiteY2" fmla="*/ 1974203 h 1974203"/>
                <a:gd name="connsiteX3" fmla="*/ 750379 w 2032208"/>
                <a:gd name="connsiteY3" fmla="*/ 1974203 h 1974203"/>
                <a:gd name="connsiteX4" fmla="*/ 0 w 2032208"/>
                <a:gd name="connsiteY4" fmla="*/ 0 h 1974203"/>
                <a:gd name="connsiteX0" fmla="*/ 0 w 2032208"/>
                <a:gd name="connsiteY0" fmla="*/ 0 h 1974203"/>
                <a:gd name="connsiteX1" fmla="*/ 2032208 w 2032208"/>
                <a:gd name="connsiteY1" fmla="*/ 761361 h 1974203"/>
                <a:gd name="connsiteX2" fmla="*/ 2032208 w 2032208"/>
                <a:gd name="connsiteY2" fmla="*/ 1974203 h 1974203"/>
                <a:gd name="connsiteX3" fmla="*/ 149455 w 2032208"/>
                <a:gd name="connsiteY3" fmla="*/ 870381 h 1974203"/>
                <a:gd name="connsiteX4" fmla="*/ 0 w 2032208"/>
                <a:gd name="connsiteY4" fmla="*/ 0 h 1974203"/>
                <a:gd name="connsiteX0" fmla="*/ 0 w 2425333"/>
                <a:gd name="connsiteY0" fmla="*/ 0 h 1549252"/>
                <a:gd name="connsiteX1" fmla="*/ 2032208 w 2425333"/>
                <a:gd name="connsiteY1" fmla="*/ 761361 h 1549252"/>
                <a:gd name="connsiteX2" fmla="*/ 2425333 w 2425333"/>
                <a:gd name="connsiteY2" fmla="*/ 1549252 h 1549252"/>
                <a:gd name="connsiteX3" fmla="*/ 149455 w 2425333"/>
                <a:gd name="connsiteY3" fmla="*/ 870381 h 1549252"/>
                <a:gd name="connsiteX4" fmla="*/ 0 w 2425333"/>
                <a:gd name="connsiteY4" fmla="*/ 0 h 1549252"/>
                <a:gd name="connsiteX0" fmla="*/ 0 w 2421185"/>
                <a:gd name="connsiteY0" fmla="*/ 0 h 1565839"/>
                <a:gd name="connsiteX1" fmla="*/ 2028060 w 2421185"/>
                <a:gd name="connsiteY1" fmla="*/ 777948 h 1565839"/>
                <a:gd name="connsiteX2" fmla="*/ 2421185 w 2421185"/>
                <a:gd name="connsiteY2" fmla="*/ 1565839 h 1565839"/>
                <a:gd name="connsiteX3" fmla="*/ 145307 w 2421185"/>
                <a:gd name="connsiteY3" fmla="*/ 886968 h 1565839"/>
                <a:gd name="connsiteX4" fmla="*/ 0 w 2421185"/>
                <a:gd name="connsiteY4" fmla="*/ 0 h 156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185" h="1565839">
                  <a:moveTo>
                    <a:pt x="0" y="0"/>
                  </a:moveTo>
                  <a:lnTo>
                    <a:pt x="2028060" y="777948"/>
                  </a:lnTo>
                  <a:lnTo>
                    <a:pt x="2421185" y="1565839"/>
                  </a:lnTo>
                  <a:lnTo>
                    <a:pt x="145307" y="886968"/>
                  </a:lnTo>
                  <a:lnTo>
                    <a:pt x="0" y="0"/>
                  </a:lnTo>
                  <a:close/>
                </a:path>
              </a:pathLst>
            </a:cu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Rectangle 17">
              <a:extLst>
                <a:ext uri="{FF2B5EF4-FFF2-40B4-BE49-F238E27FC236}">
                  <a16:creationId xmlns:a16="http://schemas.microsoft.com/office/drawing/2014/main" id="{F89CC3DE-BFC9-DFE0-DDE9-A2E65A0550E8}"/>
                </a:ext>
              </a:extLst>
            </p:cNvPr>
            <p:cNvSpPr/>
            <p:nvPr/>
          </p:nvSpPr>
          <p:spPr>
            <a:xfrm rot="19449482">
              <a:off x="2746843" y="1052596"/>
              <a:ext cx="1259443" cy="1168330"/>
            </a:xfrm>
            <a:custGeom>
              <a:avLst/>
              <a:gdLst>
                <a:gd name="connsiteX0" fmla="*/ 0 w 1281829"/>
                <a:gd name="connsiteY0" fmla="*/ 0 h 1212842"/>
                <a:gd name="connsiteX1" fmla="*/ 1281829 w 1281829"/>
                <a:gd name="connsiteY1" fmla="*/ 0 h 1212842"/>
                <a:gd name="connsiteX2" fmla="*/ 1281829 w 1281829"/>
                <a:gd name="connsiteY2" fmla="*/ 1212842 h 1212842"/>
                <a:gd name="connsiteX3" fmla="*/ 0 w 1281829"/>
                <a:gd name="connsiteY3" fmla="*/ 1212842 h 1212842"/>
                <a:gd name="connsiteX4" fmla="*/ 0 w 1281829"/>
                <a:gd name="connsiteY4" fmla="*/ 0 h 1212842"/>
                <a:gd name="connsiteX0" fmla="*/ 0 w 2032208"/>
                <a:gd name="connsiteY0" fmla="*/ 0 h 1974203"/>
                <a:gd name="connsiteX1" fmla="*/ 2032208 w 2032208"/>
                <a:gd name="connsiteY1" fmla="*/ 761361 h 1974203"/>
                <a:gd name="connsiteX2" fmla="*/ 2032208 w 2032208"/>
                <a:gd name="connsiteY2" fmla="*/ 1974203 h 1974203"/>
                <a:gd name="connsiteX3" fmla="*/ 750379 w 2032208"/>
                <a:gd name="connsiteY3" fmla="*/ 1974203 h 1974203"/>
                <a:gd name="connsiteX4" fmla="*/ 0 w 2032208"/>
                <a:gd name="connsiteY4" fmla="*/ 0 h 1974203"/>
                <a:gd name="connsiteX0" fmla="*/ 0 w 2032208"/>
                <a:gd name="connsiteY0" fmla="*/ 0 h 1974203"/>
                <a:gd name="connsiteX1" fmla="*/ 2032208 w 2032208"/>
                <a:gd name="connsiteY1" fmla="*/ 761361 h 1974203"/>
                <a:gd name="connsiteX2" fmla="*/ 2032208 w 2032208"/>
                <a:gd name="connsiteY2" fmla="*/ 1974203 h 1974203"/>
                <a:gd name="connsiteX3" fmla="*/ 149455 w 2032208"/>
                <a:gd name="connsiteY3" fmla="*/ 870381 h 1974203"/>
                <a:gd name="connsiteX4" fmla="*/ 0 w 2032208"/>
                <a:gd name="connsiteY4" fmla="*/ 0 h 1974203"/>
                <a:gd name="connsiteX0" fmla="*/ 0 w 2425333"/>
                <a:gd name="connsiteY0" fmla="*/ 0 h 1549252"/>
                <a:gd name="connsiteX1" fmla="*/ 2032208 w 2425333"/>
                <a:gd name="connsiteY1" fmla="*/ 761361 h 1549252"/>
                <a:gd name="connsiteX2" fmla="*/ 2425333 w 2425333"/>
                <a:gd name="connsiteY2" fmla="*/ 1549252 h 1549252"/>
                <a:gd name="connsiteX3" fmla="*/ 149455 w 2425333"/>
                <a:gd name="connsiteY3" fmla="*/ 870381 h 1549252"/>
                <a:gd name="connsiteX4" fmla="*/ 0 w 2425333"/>
                <a:gd name="connsiteY4" fmla="*/ 0 h 1549252"/>
                <a:gd name="connsiteX0" fmla="*/ 0 w 2421185"/>
                <a:gd name="connsiteY0" fmla="*/ 0 h 1565839"/>
                <a:gd name="connsiteX1" fmla="*/ 2028060 w 2421185"/>
                <a:gd name="connsiteY1" fmla="*/ 777948 h 1565839"/>
                <a:gd name="connsiteX2" fmla="*/ 2421185 w 2421185"/>
                <a:gd name="connsiteY2" fmla="*/ 1565839 h 1565839"/>
                <a:gd name="connsiteX3" fmla="*/ 145307 w 2421185"/>
                <a:gd name="connsiteY3" fmla="*/ 886968 h 1565839"/>
                <a:gd name="connsiteX4" fmla="*/ 0 w 2421185"/>
                <a:gd name="connsiteY4" fmla="*/ 0 h 1565839"/>
                <a:gd name="connsiteX0" fmla="*/ 545339 w 2275878"/>
                <a:gd name="connsiteY0" fmla="*/ 0 h 1301962"/>
                <a:gd name="connsiteX1" fmla="*/ 1882753 w 2275878"/>
                <a:gd name="connsiteY1" fmla="*/ 514071 h 1301962"/>
                <a:gd name="connsiteX2" fmla="*/ 2275878 w 2275878"/>
                <a:gd name="connsiteY2" fmla="*/ 1301962 h 1301962"/>
                <a:gd name="connsiteX3" fmla="*/ 0 w 2275878"/>
                <a:gd name="connsiteY3" fmla="*/ 623091 h 1301962"/>
                <a:gd name="connsiteX4" fmla="*/ 545339 w 2275878"/>
                <a:gd name="connsiteY4" fmla="*/ 0 h 1301962"/>
                <a:gd name="connsiteX0" fmla="*/ 439239 w 2275878"/>
                <a:gd name="connsiteY0" fmla="*/ 0 h 1339435"/>
                <a:gd name="connsiteX1" fmla="*/ 1882753 w 2275878"/>
                <a:gd name="connsiteY1" fmla="*/ 551544 h 1339435"/>
                <a:gd name="connsiteX2" fmla="*/ 2275878 w 2275878"/>
                <a:gd name="connsiteY2" fmla="*/ 1339435 h 1339435"/>
                <a:gd name="connsiteX3" fmla="*/ 0 w 2275878"/>
                <a:gd name="connsiteY3" fmla="*/ 660564 h 1339435"/>
                <a:gd name="connsiteX4" fmla="*/ 439239 w 2275878"/>
                <a:gd name="connsiteY4" fmla="*/ 0 h 1339435"/>
                <a:gd name="connsiteX0" fmla="*/ 439239 w 2275878"/>
                <a:gd name="connsiteY0" fmla="*/ 0 h 1339435"/>
                <a:gd name="connsiteX1" fmla="*/ 1303209 w 2275878"/>
                <a:gd name="connsiteY1" fmla="*/ 356170 h 1339435"/>
                <a:gd name="connsiteX2" fmla="*/ 2275878 w 2275878"/>
                <a:gd name="connsiteY2" fmla="*/ 1339435 h 1339435"/>
                <a:gd name="connsiteX3" fmla="*/ 0 w 2275878"/>
                <a:gd name="connsiteY3" fmla="*/ 660564 h 1339435"/>
                <a:gd name="connsiteX4" fmla="*/ 439239 w 2275878"/>
                <a:gd name="connsiteY4" fmla="*/ 0 h 1339435"/>
                <a:gd name="connsiteX0" fmla="*/ 439239 w 2275878"/>
                <a:gd name="connsiteY0" fmla="*/ 0 h 1339435"/>
                <a:gd name="connsiteX1" fmla="*/ 1399872 w 2275878"/>
                <a:gd name="connsiteY1" fmla="*/ 363327 h 1339435"/>
                <a:gd name="connsiteX2" fmla="*/ 2275878 w 2275878"/>
                <a:gd name="connsiteY2" fmla="*/ 1339435 h 1339435"/>
                <a:gd name="connsiteX3" fmla="*/ 0 w 2275878"/>
                <a:gd name="connsiteY3" fmla="*/ 660564 h 1339435"/>
                <a:gd name="connsiteX4" fmla="*/ 439239 w 2275878"/>
                <a:gd name="connsiteY4" fmla="*/ 0 h 1339435"/>
                <a:gd name="connsiteX0" fmla="*/ 0 w 1836639"/>
                <a:gd name="connsiteY0" fmla="*/ 0 h 1339435"/>
                <a:gd name="connsiteX1" fmla="*/ 960633 w 1836639"/>
                <a:gd name="connsiteY1" fmla="*/ 363327 h 1339435"/>
                <a:gd name="connsiteX2" fmla="*/ 1836639 w 1836639"/>
                <a:gd name="connsiteY2" fmla="*/ 1339435 h 1339435"/>
                <a:gd name="connsiteX3" fmla="*/ 171188 w 1836639"/>
                <a:gd name="connsiteY3" fmla="*/ 878248 h 1339435"/>
                <a:gd name="connsiteX4" fmla="*/ 0 w 1836639"/>
                <a:gd name="connsiteY4" fmla="*/ 0 h 1339435"/>
                <a:gd name="connsiteX0" fmla="*/ 0 w 1836639"/>
                <a:gd name="connsiteY0" fmla="*/ 0 h 1339435"/>
                <a:gd name="connsiteX1" fmla="*/ 960633 w 1836639"/>
                <a:gd name="connsiteY1" fmla="*/ 363327 h 1339435"/>
                <a:gd name="connsiteX2" fmla="*/ 1836639 w 1836639"/>
                <a:gd name="connsiteY2" fmla="*/ 1339435 h 1339435"/>
                <a:gd name="connsiteX3" fmla="*/ 161607 w 1836639"/>
                <a:gd name="connsiteY3" fmla="*/ 875246 h 1339435"/>
                <a:gd name="connsiteX4" fmla="*/ 0 w 1836639"/>
                <a:gd name="connsiteY4" fmla="*/ 0 h 1339435"/>
                <a:gd name="connsiteX0" fmla="*/ 0 w 1293268"/>
                <a:gd name="connsiteY0" fmla="*/ 0 h 1213273"/>
                <a:gd name="connsiteX1" fmla="*/ 960633 w 1293268"/>
                <a:gd name="connsiteY1" fmla="*/ 363327 h 1213273"/>
                <a:gd name="connsiteX2" fmla="*/ 1293268 w 1293268"/>
                <a:gd name="connsiteY2" fmla="*/ 1213273 h 1213273"/>
                <a:gd name="connsiteX3" fmla="*/ 161607 w 1293268"/>
                <a:gd name="connsiteY3" fmla="*/ 875246 h 1213273"/>
                <a:gd name="connsiteX4" fmla="*/ 0 w 1293268"/>
                <a:gd name="connsiteY4" fmla="*/ 0 h 1213273"/>
                <a:gd name="connsiteX0" fmla="*/ 0 w 1293268"/>
                <a:gd name="connsiteY0" fmla="*/ 0 h 1213273"/>
                <a:gd name="connsiteX1" fmla="*/ 961681 w 1293268"/>
                <a:gd name="connsiteY1" fmla="*/ 368682 h 1213273"/>
                <a:gd name="connsiteX2" fmla="*/ 1293268 w 1293268"/>
                <a:gd name="connsiteY2" fmla="*/ 1213273 h 1213273"/>
                <a:gd name="connsiteX3" fmla="*/ 161607 w 1293268"/>
                <a:gd name="connsiteY3" fmla="*/ 875246 h 1213273"/>
                <a:gd name="connsiteX4" fmla="*/ 0 w 1293268"/>
                <a:gd name="connsiteY4" fmla="*/ 0 h 1213273"/>
                <a:gd name="connsiteX0" fmla="*/ 0 w 1293268"/>
                <a:gd name="connsiteY0" fmla="*/ 0 h 1213273"/>
                <a:gd name="connsiteX1" fmla="*/ 961681 w 1293268"/>
                <a:gd name="connsiteY1" fmla="*/ 368682 h 1213273"/>
                <a:gd name="connsiteX2" fmla="*/ 1293268 w 1293268"/>
                <a:gd name="connsiteY2" fmla="*/ 1213273 h 1213273"/>
                <a:gd name="connsiteX3" fmla="*/ 159445 w 1293268"/>
                <a:gd name="connsiteY3" fmla="*/ 840826 h 1213273"/>
                <a:gd name="connsiteX4" fmla="*/ 0 w 1293268"/>
                <a:gd name="connsiteY4" fmla="*/ 0 h 1213273"/>
                <a:gd name="connsiteX0" fmla="*/ 0 w 1265233"/>
                <a:gd name="connsiteY0" fmla="*/ 0 h 1172514"/>
                <a:gd name="connsiteX1" fmla="*/ 961681 w 1265233"/>
                <a:gd name="connsiteY1" fmla="*/ 368682 h 1172514"/>
                <a:gd name="connsiteX2" fmla="*/ 1265233 w 1265233"/>
                <a:gd name="connsiteY2" fmla="*/ 1172514 h 1172514"/>
                <a:gd name="connsiteX3" fmla="*/ 159445 w 1265233"/>
                <a:gd name="connsiteY3" fmla="*/ 840826 h 1172514"/>
                <a:gd name="connsiteX4" fmla="*/ 0 w 1265233"/>
                <a:gd name="connsiteY4" fmla="*/ 0 h 1172514"/>
                <a:gd name="connsiteX0" fmla="*/ 0 w 1259443"/>
                <a:gd name="connsiteY0" fmla="*/ 0 h 1168330"/>
                <a:gd name="connsiteX1" fmla="*/ 961681 w 1259443"/>
                <a:gd name="connsiteY1" fmla="*/ 368682 h 1168330"/>
                <a:gd name="connsiteX2" fmla="*/ 1259443 w 1259443"/>
                <a:gd name="connsiteY2" fmla="*/ 1168330 h 1168330"/>
                <a:gd name="connsiteX3" fmla="*/ 159445 w 1259443"/>
                <a:gd name="connsiteY3" fmla="*/ 840826 h 1168330"/>
                <a:gd name="connsiteX4" fmla="*/ 0 w 1259443"/>
                <a:gd name="connsiteY4" fmla="*/ 0 h 1168330"/>
                <a:gd name="connsiteX0" fmla="*/ 0 w 1259443"/>
                <a:gd name="connsiteY0" fmla="*/ 0 h 1168330"/>
                <a:gd name="connsiteX1" fmla="*/ 961681 w 1259443"/>
                <a:gd name="connsiteY1" fmla="*/ 368682 h 1168330"/>
                <a:gd name="connsiteX2" fmla="*/ 1259443 w 1259443"/>
                <a:gd name="connsiteY2" fmla="*/ 1168330 h 1168330"/>
                <a:gd name="connsiteX3" fmla="*/ 159445 w 1259443"/>
                <a:gd name="connsiteY3" fmla="*/ 840826 h 1168330"/>
                <a:gd name="connsiteX4" fmla="*/ 0 w 1259443"/>
                <a:gd name="connsiteY4" fmla="*/ 0 h 116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443" h="1168330">
                  <a:moveTo>
                    <a:pt x="0" y="0"/>
                  </a:moveTo>
                  <a:lnTo>
                    <a:pt x="961681" y="368682"/>
                  </a:lnTo>
                  <a:lnTo>
                    <a:pt x="1259443" y="1168330"/>
                  </a:lnTo>
                  <a:lnTo>
                    <a:pt x="159445" y="840826"/>
                  </a:lnTo>
                  <a:lnTo>
                    <a:pt x="0" y="0"/>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9" name="TextBox 28">
            <a:extLst>
              <a:ext uri="{FF2B5EF4-FFF2-40B4-BE49-F238E27FC236}">
                <a16:creationId xmlns:a16="http://schemas.microsoft.com/office/drawing/2014/main" id="{F72FB2A8-9FEF-3F4B-7051-F7B8CC629FA7}"/>
              </a:ext>
            </a:extLst>
          </p:cNvPr>
          <p:cNvSpPr txBox="1"/>
          <p:nvPr/>
        </p:nvSpPr>
        <p:spPr>
          <a:xfrm rot="20428216">
            <a:off x="10527771" y="3315524"/>
            <a:ext cx="57259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Inlet</a:t>
            </a:r>
            <a:endParaRPr lang="en-NL" sz="16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6CA9C3-C1BF-5BE1-68B1-FCDE8D570E36}"/>
              </a:ext>
            </a:extLst>
          </p:cNvPr>
          <p:cNvSpPr txBox="1"/>
          <p:nvPr/>
        </p:nvSpPr>
        <p:spPr>
          <a:xfrm rot="20447801">
            <a:off x="8810255" y="3892851"/>
            <a:ext cx="73289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Outlet</a:t>
            </a:r>
            <a:endParaRPr lang="en-NL" sz="16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CD8EDDA-08CD-991C-EF3F-4CAF6962042F}"/>
              </a:ext>
            </a:extLst>
          </p:cNvPr>
          <p:cNvSpPr txBox="1"/>
          <p:nvPr/>
        </p:nvSpPr>
        <p:spPr>
          <a:xfrm rot="20360648">
            <a:off x="9797846" y="3605399"/>
            <a:ext cx="49084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Rib</a:t>
            </a:r>
            <a:endParaRPr lang="en-NL" sz="16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8617FCD1-DF52-4CB2-7873-F98B0A5A0EDE}"/>
              </a:ext>
            </a:extLst>
          </p:cNvPr>
          <p:cNvGrpSpPr/>
          <p:nvPr/>
        </p:nvGrpSpPr>
        <p:grpSpPr>
          <a:xfrm>
            <a:off x="235088" y="3322675"/>
            <a:ext cx="927015" cy="941418"/>
            <a:chOff x="2485165" y="2910933"/>
            <a:chExt cx="927015" cy="941418"/>
          </a:xfrm>
        </p:grpSpPr>
        <p:cxnSp>
          <p:nvCxnSpPr>
            <p:cNvPr id="34" name="Straight Arrow Connector 33">
              <a:extLst>
                <a:ext uri="{FF2B5EF4-FFF2-40B4-BE49-F238E27FC236}">
                  <a16:creationId xmlns:a16="http://schemas.microsoft.com/office/drawing/2014/main" id="{FD887A4C-A5A2-5C4E-8F66-C93B5168B296}"/>
                </a:ext>
              </a:extLst>
            </p:cNvPr>
            <p:cNvCxnSpPr>
              <a:cxnSpLocks/>
            </p:cNvCxnSpPr>
            <p:nvPr/>
          </p:nvCxnSpPr>
          <p:spPr>
            <a:xfrm flipH="1">
              <a:off x="2703210" y="3564556"/>
              <a:ext cx="353927" cy="10348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B304D71-1FB8-8414-B9E0-97562981F6EA}"/>
                </a:ext>
              </a:extLst>
            </p:cNvPr>
            <p:cNvCxnSpPr>
              <a:cxnSpLocks/>
            </p:cNvCxnSpPr>
            <p:nvPr/>
          </p:nvCxnSpPr>
          <p:spPr>
            <a:xfrm>
              <a:off x="3050085" y="3558802"/>
              <a:ext cx="202113" cy="1271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493B9D4-600B-143F-0AB9-8673C40E681C}"/>
                </a:ext>
              </a:extLst>
            </p:cNvPr>
            <p:cNvCxnSpPr>
              <a:cxnSpLocks/>
            </p:cNvCxnSpPr>
            <p:nvPr/>
          </p:nvCxnSpPr>
          <p:spPr>
            <a:xfrm flipV="1">
              <a:off x="3057137" y="3175012"/>
              <a:ext cx="0" cy="38631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5999332-9CEF-EC3A-CB70-B437DC96CDA7}"/>
                </a:ext>
              </a:extLst>
            </p:cNvPr>
            <p:cNvSpPr txBox="1"/>
            <p:nvPr/>
          </p:nvSpPr>
          <p:spPr>
            <a:xfrm>
              <a:off x="3204303" y="3544574"/>
              <a:ext cx="207877" cy="307777"/>
            </a:xfrm>
            <a:prstGeom prst="rect">
              <a:avLst/>
            </a:prstGeom>
            <a:noFill/>
            <a:ln w="19050">
              <a:noFill/>
            </a:ln>
          </p:spPr>
          <p:txBody>
            <a:bodyPr wrap="square" rtlCol="0">
              <a:spAutoFit/>
            </a:bodyPr>
            <a:lstStyle/>
            <a:p>
              <a:r>
                <a:rPr lang="en-US" sz="1400" dirty="0">
                  <a:latin typeface="Arial" panose="020B0604020202020204" pitchFamily="34" charset="0"/>
                  <a:cs typeface="Arial" panose="020B0604020202020204" pitchFamily="34" charset="0"/>
                </a:rPr>
                <a:t>x</a:t>
              </a:r>
              <a:endParaRPr lang="en-NL" sz="1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414D05FE-DD1E-F476-7BF8-17EDD13526F5}"/>
                </a:ext>
              </a:extLst>
            </p:cNvPr>
            <p:cNvSpPr txBox="1"/>
            <p:nvPr/>
          </p:nvSpPr>
          <p:spPr>
            <a:xfrm>
              <a:off x="2485165" y="3513759"/>
              <a:ext cx="274434" cy="307777"/>
            </a:xfrm>
            <a:prstGeom prst="rect">
              <a:avLst/>
            </a:prstGeom>
            <a:noFill/>
            <a:ln w="19050">
              <a:noFill/>
            </a:ln>
          </p:spPr>
          <p:txBody>
            <a:bodyPr wrap="none" rtlCol="0">
              <a:spAutoFit/>
            </a:bodyPr>
            <a:lstStyle/>
            <a:p>
              <a:r>
                <a:rPr lang="en-US" sz="1400" dirty="0">
                  <a:latin typeface="Arial" panose="020B0604020202020204" pitchFamily="34" charset="0"/>
                  <a:cs typeface="Arial" panose="020B0604020202020204" pitchFamily="34" charset="0"/>
                </a:rPr>
                <a:t>y</a:t>
              </a:r>
              <a:endParaRPr lang="en-NL" sz="1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97AD86D-7FBC-6823-09DC-BF7AF56563C8}"/>
                </a:ext>
              </a:extLst>
            </p:cNvPr>
            <p:cNvSpPr txBox="1"/>
            <p:nvPr/>
          </p:nvSpPr>
          <p:spPr>
            <a:xfrm>
              <a:off x="2926245" y="2910933"/>
              <a:ext cx="274434" cy="307777"/>
            </a:xfrm>
            <a:prstGeom prst="rect">
              <a:avLst/>
            </a:prstGeom>
            <a:noFill/>
            <a:ln w="19050">
              <a:noFill/>
            </a:ln>
          </p:spPr>
          <p:txBody>
            <a:bodyPr wrap="none" rtlCol="0">
              <a:spAutoFit/>
            </a:bodyPr>
            <a:lstStyle/>
            <a:p>
              <a:r>
                <a:rPr lang="en-US" sz="1400" dirty="0">
                  <a:latin typeface="Arial" panose="020B0604020202020204" pitchFamily="34" charset="0"/>
                  <a:cs typeface="Arial" panose="020B0604020202020204" pitchFamily="34" charset="0"/>
                </a:rPr>
                <a:t>z</a:t>
              </a:r>
              <a:endParaRPr lang="en-NL" sz="1400" dirty="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E7942A8-64AA-3A92-EFAF-5587BF34341E}"/>
              </a:ext>
            </a:extLst>
          </p:cNvPr>
          <p:cNvGrpSpPr/>
          <p:nvPr/>
        </p:nvGrpSpPr>
        <p:grpSpPr>
          <a:xfrm>
            <a:off x="2289802" y="3669873"/>
            <a:ext cx="785793" cy="307777"/>
            <a:chOff x="3009889" y="2646794"/>
            <a:chExt cx="785793" cy="307777"/>
          </a:xfrm>
        </p:grpSpPr>
        <p:cxnSp>
          <p:nvCxnSpPr>
            <p:cNvPr id="41" name="Straight Connector 40">
              <a:extLst>
                <a:ext uri="{FF2B5EF4-FFF2-40B4-BE49-F238E27FC236}">
                  <a16:creationId xmlns:a16="http://schemas.microsoft.com/office/drawing/2014/main" id="{256C87AD-A056-153D-0EEC-9037EB03E7A3}"/>
                </a:ext>
              </a:extLst>
            </p:cNvPr>
            <p:cNvCxnSpPr>
              <a:cxnSpLocks/>
            </p:cNvCxnSpPr>
            <p:nvPr/>
          </p:nvCxnSpPr>
          <p:spPr>
            <a:xfrm>
              <a:off x="3072135" y="2646794"/>
              <a:ext cx="63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5A7A652-13E0-E952-CA43-478A715E27C9}"/>
                </a:ext>
              </a:extLst>
            </p:cNvPr>
            <p:cNvSpPr txBox="1"/>
            <p:nvPr/>
          </p:nvSpPr>
          <p:spPr>
            <a:xfrm>
              <a:off x="3009889"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500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67111466-CD4D-D3C8-FE81-FFB6B0A70925}"/>
              </a:ext>
            </a:extLst>
          </p:cNvPr>
          <p:cNvGrpSpPr/>
          <p:nvPr/>
        </p:nvGrpSpPr>
        <p:grpSpPr>
          <a:xfrm>
            <a:off x="4357156" y="3438593"/>
            <a:ext cx="2566336" cy="820174"/>
            <a:chOff x="1321333" y="5696104"/>
            <a:chExt cx="2566336" cy="820174"/>
          </a:xfrm>
        </p:grpSpPr>
        <p:pic>
          <p:nvPicPr>
            <p:cNvPr id="44" name="Picture 43" descr="A picture containing text&#10;&#10;Description automatically generated">
              <a:extLst>
                <a:ext uri="{FF2B5EF4-FFF2-40B4-BE49-F238E27FC236}">
                  <a16:creationId xmlns:a16="http://schemas.microsoft.com/office/drawing/2014/main" id="{1C91E508-EE88-3AFE-8B65-332034D5AACA}"/>
                </a:ext>
              </a:extLst>
            </p:cNvPr>
            <p:cNvPicPr>
              <a:picLocks noChangeAspect="1"/>
            </p:cNvPicPr>
            <p:nvPr/>
          </p:nvPicPr>
          <p:blipFill rotWithShape="1">
            <a:blip r:embed="rId3">
              <a:extLst>
                <a:ext uri="{28A0092B-C50C-407E-A947-70E740481C1C}">
                  <a14:useLocalDpi xmlns:a14="http://schemas.microsoft.com/office/drawing/2010/main" val="0"/>
                </a:ext>
              </a:extLst>
            </a:blip>
            <a:srcRect l="8317" t="7637" r="52252" b="86914"/>
            <a:stretch/>
          </p:blipFill>
          <p:spPr>
            <a:xfrm>
              <a:off x="1352893" y="5696104"/>
              <a:ext cx="2534776" cy="354177"/>
            </a:xfrm>
            <a:prstGeom prst="rect">
              <a:avLst/>
            </a:prstGeom>
          </p:spPr>
        </p:pic>
        <p:sp>
          <p:nvSpPr>
            <p:cNvPr id="45" name="TextBox 44">
              <a:extLst>
                <a:ext uri="{FF2B5EF4-FFF2-40B4-BE49-F238E27FC236}">
                  <a16:creationId xmlns:a16="http://schemas.microsoft.com/office/drawing/2014/main" id="{FCC5BB42-2A78-DA4B-FF44-CDC58B7A42BD}"/>
                </a:ext>
              </a:extLst>
            </p:cNvPr>
            <p:cNvSpPr txBox="1"/>
            <p:nvPr/>
          </p:nvSpPr>
          <p:spPr>
            <a:xfrm>
              <a:off x="1321333" y="6011605"/>
              <a:ext cx="3545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80</a:t>
              </a:r>
              <a:endParaRPr lang="en-NL" sz="1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7686DD4-43B4-AB95-86EA-75145D03E53D}"/>
                </a:ext>
              </a:extLst>
            </p:cNvPr>
            <p:cNvSpPr txBox="1"/>
            <p:nvPr/>
          </p:nvSpPr>
          <p:spPr>
            <a:xfrm>
              <a:off x="2387104" y="6011605"/>
              <a:ext cx="35458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90</a:t>
              </a:r>
              <a:endParaRPr lang="en-NL" sz="12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118D75C5-C2D7-EDAE-50BE-F493AAFDD812}"/>
                </a:ext>
              </a:extLst>
            </p:cNvPr>
            <p:cNvSpPr txBox="1"/>
            <p:nvPr/>
          </p:nvSpPr>
          <p:spPr>
            <a:xfrm>
              <a:off x="3404048" y="6011605"/>
              <a:ext cx="439544"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100</a:t>
              </a:r>
              <a:endParaRPr lang="en-NL" sz="12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A714D700-3673-9EAC-ED57-3AAE8AC74722}"/>
                </a:ext>
              </a:extLst>
            </p:cNvPr>
            <p:cNvSpPr txBox="1"/>
            <p:nvPr/>
          </p:nvSpPr>
          <p:spPr>
            <a:xfrm>
              <a:off x="1536616" y="6208501"/>
              <a:ext cx="2042547"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Concentration [mol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endParaRPr lang="en-NL" sz="1400" dirty="0">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4E213E2-F2A5-7129-E89B-B4238200A6D9}"/>
              </a:ext>
            </a:extLst>
          </p:cNvPr>
          <p:cNvSpPr txBox="1"/>
          <p:nvPr/>
        </p:nvSpPr>
        <p:spPr>
          <a:xfrm rot="20775890">
            <a:off x="8692275" y="2393278"/>
            <a:ext cx="116570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Membrane</a:t>
            </a:r>
            <a:endParaRPr lang="en-NL" sz="16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0AAFE40D-71C5-9FED-AC1E-133B8736C474}"/>
              </a:ext>
            </a:extLst>
          </p:cNvPr>
          <p:cNvSpPr txBox="1"/>
          <p:nvPr/>
        </p:nvSpPr>
        <p:spPr>
          <a:xfrm rot="2979898">
            <a:off x="1046527" y="3325521"/>
            <a:ext cx="57259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Inlet</a:t>
            </a:r>
            <a:endParaRPr lang="en-NL" sz="16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81B8163-2F71-9972-FACA-6ECD6D45F85A}"/>
              </a:ext>
            </a:extLst>
          </p:cNvPr>
          <p:cNvSpPr txBox="1"/>
          <p:nvPr/>
        </p:nvSpPr>
        <p:spPr>
          <a:xfrm rot="1278463">
            <a:off x="2621001" y="2487291"/>
            <a:ext cx="73289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Outlet</a:t>
            </a:r>
            <a:endParaRPr lang="en-NL" sz="16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24292D1-5C30-7759-3BDC-FAC9ED0944D0}"/>
              </a:ext>
            </a:extLst>
          </p:cNvPr>
          <p:cNvSpPr txBox="1"/>
          <p:nvPr/>
        </p:nvSpPr>
        <p:spPr>
          <a:xfrm rot="20845425">
            <a:off x="1184977" y="2414736"/>
            <a:ext cx="116570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Membrane</a:t>
            </a:r>
            <a:endParaRPr lang="en-NL" sz="1600" dirty="0">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099F88D4-7A14-2811-448D-BC63778AB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596" b="25908"/>
          <a:stretch/>
        </p:blipFill>
        <p:spPr>
          <a:xfrm>
            <a:off x="1060832" y="2584013"/>
            <a:ext cx="2471059" cy="1118000"/>
          </a:xfrm>
          <a:prstGeom prst="rect">
            <a:avLst/>
          </a:prstGeom>
        </p:spPr>
      </p:pic>
      <p:pic>
        <p:nvPicPr>
          <p:cNvPr id="57" name="Picture 56" descr="A picture containing graphical user interface&#10;&#10;Description automatically generated">
            <a:extLst>
              <a:ext uri="{FF2B5EF4-FFF2-40B4-BE49-F238E27FC236}">
                <a16:creationId xmlns:a16="http://schemas.microsoft.com/office/drawing/2014/main" id="{857FC6E2-5BBB-DF46-E9EC-1C1E7054E0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741" b="8559"/>
          <a:stretch/>
        </p:blipFill>
        <p:spPr>
          <a:xfrm>
            <a:off x="7887657" y="2353474"/>
            <a:ext cx="3600000" cy="1663366"/>
          </a:xfrm>
          <a:prstGeom prst="rect">
            <a:avLst/>
          </a:prstGeom>
        </p:spPr>
      </p:pic>
      <p:pic>
        <p:nvPicPr>
          <p:cNvPr id="58" name="Picture 57" descr="Arrow&#10;&#10;Description automatically generated with low confidence">
            <a:extLst>
              <a:ext uri="{FF2B5EF4-FFF2-40B4-BE49-F238E27FC236}">
                <a16:creationId xmlns:a16="http://schemas.microsoft.com/office/drawing/2014/main" id="{86E703D8-B51E-8E40-A666-36C9FD3EC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26" t="53219" r="7923" b="35607"/>
          <a:stretch/>
        </p:blipFill>
        <p:spPr>
          <a:xfrm>
            <a:off x="8114620" y="5102088"/>
            <a:ext cx="3267994" cy="380247"/>
          </a:xfrm>
          <a:prstGeom prst="rect">
            <a:avLst/>
          </a:prstGeom>
        </p:spPr>
      </p:pic>
      <p:pic>
        <p:nvPicPr>
          <p:cNvPr id="59" name="Picture 58" descr="Shape&#10;&#10;Description automatically generated with low confidence">
            <a:extLst>
              <a:ext uri="{FF2B5EF4-FFF2-40B4-BE49-F238E27FC236}">
                <a16:creationId xmlns:a16="http://schemas.microsoft.com/office/drawing/2014/main" id="{AA2BFF1B-6A29-A781-8B8B-C5F5AF812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939" t="52251" r="7922" b="35607"/>
          <a:stretch/>
        </p:blipFill>
        <p:spPr>
          <a:xfrm>
            <a:off x="1433224" y="5085624"/>
            <a:ext cx="1679273" cy="413175"/>
          </a:xfrm>
          <a:prstGeom prst="rect">
            <a:avLst/>
          </a:prstGeom>
        </p:spPr>
      </p:pic>
      <p:grpSp>
        <p:nvGrpSpPr>
          <p:cNvPr id="60" name="Group 59">
            <a:extLst>
              <a:ext uri="{FF2B5EF4-FFF2-40B4-BE49-F238E27FC236}">
                <a16:creationId xmlns:a16="http://schemas.microsoft.com/office/drawing/2014/main" id="{9AB458F1-48A6-7D0E-EAF5-64B7ECDB3ADE}"/>
              </a:ext>
            </a:extLst>
          </p:cNvPr>
          <p:cNvGrpSpPr/>
          <p:nvPr/>
        </p:nvGrpSpPr>
        <p:grpSpPr>
          <a:xfrm>
            <a:off x="4383368" y="5151880"/>
            <a:ext cx="2537376" cy="803834"/>
            <a:chOff x="3969555" y="982426"/>
            <a:chExt cx="2116102" cy="670376"/>
          </a:xfrm>
        </p:grpSpPr>
        <p:grpSp>
          <p:nvGrpSpPr>
            <p:cNvPr id="61" name="Group 60">
              <a:extLst>
                <a:ext uri="{FF2B5EF4-FFF2-40B4-BE49-F238E27FC236}">
                  <a16:creationId xmlns:a16="http://schemas.microsoft.com/office/drawing/2014/main" id="{8D7D59F9-482A-DAFB-8AA0-0B51F8EFEA66}"/>
                </a:ext>
              </a:extLst>
            </p:cNvPr>
            <p:cNvGrpSpPr/>
            <p:nvPr/>
          </p:nvGrpSpPr>
          <p:grpSpPr>
            <a:xfrm>
              <a:off x="3969555" y="982426"/>
              <a:ext cx="2116102" cy="670376"/>
              <a:chOff x="3969555" y="982426"/>
              <a:chExt cx="2116102" cy="670376"/>
            </a:xfrm>
          </p:grpSpPr>
          <p:pic>
            <p:nvPicPr>
              <p:cNvPr id="64" name="Picture 63" descr="Timeline&#10;&#10;Description automatically generated">
                <a:extLst>
                  <a:ext uri="{FF2B5EF4-FFF2-40B4-BE49-F238E27FC236}">
                    <a16:creationId xmlns:a16="http://schemas.microsoft.com/office/drawing/2014/main" id="{28BE0788-B808-CF1D-0A55-68349CE307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723" t="70148" r="27693" b="23987"/>
              <a:stretch/>
            </p:blipFill>
            <p:spPr>
              <a:xfrm>
                <a:off x="4011566" y="982426"/>
                <a:ext cx="1956402" cy="281882"/>
              </a:xfrm>
              <a:prstGeom prst="rect">
                <a:avLst/>
              </a:prstGeom>
            </p:spPr>
          </p:pic>
          <p:grpSp>
            <p:nvGrpSpPr>
              <p:cNvPr id="65" name="Group 64">
                <a:extLst>
                  <a:ext uri="{FF2B5EF4-FFF2-40B4-BE49-F238E27FC236}">
                    <a16:creationId xmlns:a16="http://schemas.microsoft.com/office/drawing/2014/main" id="{33C19510-035E-0882-C321-23361B988C1D}"/>
                  </a:ext>
                </a:extLst>
              </p:cNvPr>
              <p:cNvGrpSpPr/>
              <p:nvPr/>
            </p:nvGrpSpPr>
            <p:grpSpPr>
              <a:xfrm>
                <a:off x="3969555" y="1225857"/>
                <a:ext cx="2116102" cy="426945"/>
                <a:chOff x="1368610" y="6011604"/>
                <a:chExt cx="2447059" cy="493719"/>
              </a:xfrm>
            </p:grpSpPr>
            <p:sp>
              <p:nvSpPr>
                <p:cNvPr id="66" name="TextBox 65">
                  <a:extLst>
                    <a:ext uri="{FF2B5EF4-FFF2-40B4-BE49-F238E27FC236}">
                      <a16:creationId xmlns:a16="http://schemas.microsoft.com/office/drawing/2014/main" id="{E1E609A1-B617-DE83-5D75-1DC203B05BF3}"/>
                    </a:ext>
                  </a:extLst>
                </p:cNvPr>
                <p:cNvSpPr txBox="1"/>
                <p:nvPr/>
              </p:nvSpPr>
              <p:spPr>
                <a:xfrm>
                  <a:off x="1368610" y="6011604"/>
                  <a:ext cx="260028" cy="26713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a:t>
                  </a:r>
                  <a:endParaRPr lang="en-NL" sz="12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F6D8F77F-8722-5013-A1B6-A5985D683384}"/>
                    </a:ext>
                  </a:extLst>
                </p:cNvPr>
                <p:cNvSpPr txBox="1"/>
                <p:nvPr/>
              </p:nvSpPr>
              <p:spPr>
                <a:xfrm>
                  <a:off x="2372544" y="6011604"/>
                  <a:ext cx="383703" cy="26713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0.1</a:t>
                  </a:r>
                  <a:endParaRPr lang="en-NL"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C09C2C05-6C7C-8AE3-CF21-74394BE0409C}"/>
                    </a:ext>
                  </a:extLst>
                </p:cNvPr>
                <p:cNvSpPr txBox="1"/>
                <p:nvPr/>
              </p:nvSpPr>
              <p:spPr>
                <a:xfrm>
                  <a:off x="3431966" y="6011604"/>
                  <a:ext cx="383703" cy="26713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0.2</a:t>
                  </a:r>
                  <a:endParaRPr lang="en-NL"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7A9F9647-DB23-1FAF-51B1-4CDA2321DE59}"/>
                    </a:ext>
                  </a:extLst>
                </p:cNvPr>
                <p:cNvSpPr txBox="1"/>
                <p:nvPr/>
              </p:nvSpPr>
              <p:spPr>
                <a:xfrm>
                  <a:off x="1514226" y="6208501"/>
                  <a:ext cx="2087334" cy="296822"/>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Absolute velocity [cm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a:t>
                  </a:r>
                  <a:endParaRPr lang="en-NL" sz="1400" dirty="0">
                    <a:latin typeface="Arial" panose="020B0604020202020204" pitchFamily="34" charset="0"/>
                    <a:cs typeface="Arial" panose="020B0604020202020204" pitchFamily="34" charset="0"/>
                  </a:endParaRPr>
                </a:p>
              </p:txBody>
            </p:sp>
          </p:grpSp>
        </p:grpSp>
        <p:sp>
          <p:nvSpPr>
            <p:cNvPr id="62" name="TextBox 61">
              <a:extLst>
                <a:ext uri="{FF2B5EF4-FFF2-40B4-BE49-F238E27FC236}">
                  <a16:creationId xmlns:a16="http://schemas.microsoft.com/office/drawing/2014/main" id="{784827A8-95FB-111E-234B-1C3D738635D9}"/>
                </a:ext>
              </a:extLst>
            </p:cNvPr>
            <p:cNvSpPr txBox="1"/>
            <p:nvPr/>
          </p:nvSpPr>
          <p:spPr>
            <a:xfrm>
              <a:off x="4344214" y="1225861"/>
              <a:ext cx="402662" cy="231010"/>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0.05</a:t>
              </a:r>
              <a:endParaRPr lang="en-NL" sz="12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3726D4E3-F631-AA4F-2CD4-B8F8AB3D2FB5}"/>
                </a:ext>
              </a:extLst>
            </p:cNvPr>
            <p:cNvSpPr txBox="1"/>
            <p:nvPr/>
          </p:nvSpPr>
          <p:spPr>
            <a:xfrm>
              <a:off x="5268322" y="1225861"/>
              <a:ext cx="402662" cy="231010"/>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0.15</a:t>
              </a:r>
              <a:endParaRPr lang="en-NL" sz="1200" dirty="0">
                <a:latin typeface="Arial" panose="020B0604020202020204" pitchFamily="34" charset="0"/>
                <a:cs typeface="Arial" panose="020B0604020202020204" pitchFamily="34" charset="0"/>
              </a:endParaRPr>
            </a:p>
          </p:txBody>
        </p:sp>
      </p:grpSp>
      <p:sp>
        <p:nvSpPr>
          <p:cNvPr id="70" name="TextBox 69">
            <a:extLst>
              <a:ext uri="{FF2B5EF4-FFF2-40B4-BE49-F238E27FC236}">
                <a16:creationId xmlns:a16="http://schemas.microsoft.com/office/drawing/2014/main" id="{D4374337-9FBD-66F7-1D97-20A31177DECC}"/>
              </a:ext>
            </a:extLst>
          </p:cNvPr>
          <p:cNvSpPr txBox="1"/>
          <p:nvPr/>
        </p:nvSpPr>
        <p:spPr>
          <a:xfrm>
            <a:off x="9178324" y="4765660"/>
            <a:ext cx="124592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Membrane</a:t>
            </a:r>
            <a:endParaRPr lang="en-NL" sz="1600" dirty="0">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C9C7F771-2CC7-D42A-F957-0042C564EBA5}"/>
              </a:ext>
            </a:extLst>
          </p:cNvPr>
          <p:cNvGrpSpPr/>
          <p:nvPr/>
        </p:nvGrpSpPr>
        <p:grpSpPr>
          <a:xfrm>
            <a:off x="661369" y="5339438"/>
            <a:ext cx="867034" cy="959211"/>
            <a:chOff x="2938955" y="2910933"/>
            <a:chExt cx="723082" cy="799956"/>
          </a:xfrm>
        </p:grpSpPr>
        <p:cxnSp>
          <p:nvCxnSpPr>
            <p:cNvPr id="72" name="Straight Arrow Connector 71">
              <a:extLst>
                <a:ext uri="{FF2B5EF4-FFF2-40B4-BE49-F238E27FC236}">
                  <a16:creationId xmlns:a16="http://schemas.microsoft.com/office/drawing/2014/main" id="{BDD711AA-83D7-DFF4-C434-993D9A356F0E}"/>
                </a:ext>
              </a:extLst>
            </p:cNvPr>
            <p:cNvCxnSpPr>
              <a:cxnSpLocks/>
            </p:cNvCxnSpPr>
            <p:nvPr/>
          </p:nvCxnSpPr>
          <p:spPr>
            <a:xfrm flipV="1">
              <a:off x="3050787" y="3561323"/>
              <a:ext cx="3852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22E5857-BCAD-83E8-E19F-739F79D19277}"/>
                </a:ext>
              </a:extLst>
            </p:cNvPr>
            <p:cNvCxnSpPr>
              <a:cxnSpLocks/>
            </p:cNvCxnSpPr>
            <p:nvPr/>
          </p:nvCxnSpPr>
          <p:spPr>
            <a:xfrm flipV="1">
              <a:off x="3057137" y="3175012"/>
              <a:ext cx="0" cy="38631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C000899-6985-E914-8E57-6560BDD45BB0}"/>
                </a:ext>
              </a:extLst>
            </p:cNvPr>
            <p:cNvSpPr txBox="1"/>
            <p:nvPr/>
          </p:nvSpPr>
          <p:spPr>
            <a:xfrm>
              <a:off x="3387603" y="3403112"/>
              <a:ext cx="274434" cy="307777"/>
            </a:xfrm>
            <a:prstGeom prst="rect">
              <a:avLst/>
            </a:prstGeom>
            <a:noFill/>
            <a:ln w="19050">
              <a:noFill/>
            </a:ln>
          </p:spPr>
          <p:txBody>
            <a:bodyPr wrap="none" rtlCol="0">
              <a:spAutoFit/>
            </a:bodyPr>
            <a:lstStyle/>
            <a:p>
              <a:r>
                <a:rPr lang="en-US" sz="1400" dirty="0">
                  <a:latin typeface="Arial" panose="020B0604020202020204" pitchFamily="34" charset="0"/>
                  <a:cs typeface="Arial" panose="020B0604020202020204" pitchFamily="34" charset="0"/>
                </a:rPr>
                <a:t>y</a:t>
              </a:r>
              <a:endParaRPr lang="en-NL" sz="14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C718F599-F391-0CC6-D91F-BEF45FA566D1}"/>
                </a:ext>
              </a:extLst>
            </p:cNvPr>
            <p:cNvSpPr txBox="1"/>
            <p:nvPr/>
          </p:nvSpPr>
          <p:spPr>
            <a:xfrm>
              <a:off x="2938955" y="2910933"/>
              <a:ext cx="228870" cy="256678"/>
            </a:xfrm>
            <a:prstGeom prst="rect">
              <a:avLst/>
            </a:prstGeom>
            <a:noFill/>
            <a:ln w="19050">
              <a:noFill/>
            </a:ln>
          </p:spPr>
          <p:txBody>
            <a:bodyPr wrap="none" rtlCol="0">
              <a:spAutoFit/>
            </a:bodyPr>
            <a:lstStyle/>
            <a:p>
              <a:r>
                <a:rPr lang="en-US" sz="1400" dirty="0">
                  <a:latin typeface="Arial" panose="020B0604020202020204" pitchFamily="34" charset="0"/>
                  <a:cs typeface="Arial" panose="020B0604020202020204" pitchFamily="34" charset="0"/>
                </a:rPr>
                <a:t>z</a:t>
              </a:r>
              <a:endParaRPr lang="en-NL" sz="1400" dirty="0">
                <a:latin typeface="Arial" panose="020B0604020202020204" pitchFamily="34" charset="0"/>
                <a:cs typeface="Arial" panose="020B0604020202020204" pitchFamily="34" charset="0"/>
              </a:endParaRPr>
            </a:p>
          </p:txBody>
        </p:sp>
      </p:grpSp>
      <p:sp>
        <p:nvSpPr>
          <p:cNvPr id="76" name="Rectangle 75">
            <a:extLst>
              <a:ext uri="{FF2B5EF4-FFF2-40B4-BE49-F238E27FC236}">
                <a16:creationId xmlns:a16="http://schemas.microsoft.com/office/drawing/2014/main" id="{98E2CE77-0444-C61A-5E70-2E3E8BF62699}"/>
              </a:ext>
            </a:extLst>
          </p:cNvPr>
          <p:cNvSpPr/>
          <p:nvPr/>
        </p:nvSpPr>
        <p:spPr>
          <a:xfrm>
            <a:off x="8186082" y="5516541"/>
            <a:ext cx="3067883" cy="107555"/>
          </a:xfrm>
          <a:prstGeom prst="rect">
            <a:avLst/>
          </a:prstGeom>
          <a:solidFill>
            <a:srgbClr val="D9D9D9"/>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a:p>
        </p:txBody>
      </p:sp>
      <p:sp>
        <p:nvSpPr>
          <p:cNvPr id="77" name="TextBox 76">
            <a:extLst>
              <a:ext uri="{FF2B5EF4-FFF2-40B4-BE49-F238E27FC236}">
                <a16:creationId xmlns:a16="http://schemas.microsoft.com/office/drawing/2014/main" id="{F79FD955-01C9-3603-639C-E7D934DE444C}"/>
              </a:ext>
            </a:extLst>
          </p:cNvPr>
          <p:cNvSpPr txBox="1"/>
          <p:nvPr/>
        </p:nvSpPr>
        <p:spPr>
          <a:xfrm>
            <a:off x="8209041" y="5594790"/>
            <a:ext cx="79422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Outlet</a:t>
            </a:r>
            <a:endParaRPr lang="en-NL" sz="16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387BF855-3BFC-4D7B-C43D-FEA2268E9542}"/>
              </a:ext>
            </a:extLst>
          </p:cNvPr>
          <p:cNvSpPr txBox="1"/>
          <p:nvPr/>
        </p:nvSpPr>
        <p:spPr>
          <a:xfrm>
            <a:off x="10561710" y="5594790"/>
            <a:ext cx="62699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Inlet</a:t>
            </a:r>
            <a:endParaRPr lang="en-NL" sz="16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53EB8C19-4DAD-E9CA-6733-A4DA5F738165}"/>
              </a:ext>
            </a:extLst>
          </p:cNvPr>
          <p:cNvSpPr txBox="1"/>
          <p:nvPr/>
        </p:nvSpPr>
        <p:spPr>
          <a:xfrm>
            <a:off x="9499750" y="5594790"/>
            <a:ext cx="54434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Rib</a:t>
            </a:r>
            <a:endParaRPr lang="en-NL" sz="1600" dirty="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F86C1090-6313-8ED2-FF3D-D48421B27171}"/>
              </a:ext>
            </a:extLst>
          </p:cNvPr>
          <p:cNvSpPr txBox="1"/>
          <p:nvPr/>
        </p:nvSpPr>
        <p:spPr>
          <a:xfrm>
            <a:off x="1686651" y="4765660"/>
            <a:ext cx="124592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Membrane</a:t>
            </a:r>
            <a:endParaRPr lang="en-NL" sz="1600" dirty="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8B2BECAF-53BA-140F-5FCC-0CE2398EBA6E}"/>
              </a:ext>
            </a:extLst>
          </p:cNvPr>
          <p:cNvSpPr txBox="1"/>
          <p:nvPr/>
        </p:nvSpPr>
        <p:spPr>
          <a:xfrm rot="5400000">
            <a:off x="2829730" y="5133264"/>
            <a:ext cx="79422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Outlet</a:t>
            </a:r>
            <a:endParaRPr lang="en-NL" sz="1600" dirty="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E2C36699-54D5-05B8-047D-795EDE1D6804}"/>
              </a:ext>
            </a:extLst>
          </p:cNvPr>
          <p:cNvSpPr txBox="1"/>
          <p:nvPr/>
        </p:nvSpPr>
        <p:spPr>
          <a:xfrm rot="16200000">
            <a:off x="953769" y="5133264"/>
            <a:ext cx="62699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Inlet</a:t>
            </a:r>
            <a:endParaRPr lang="en-NL" sz="1600" dirty="0">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F4758CB0-2048-05DA-4D55-580D408EA332}"/>
              </a:ext>
            </a:extLst>
          </p:cNvPr>
          <p:cNvSpPr/>
          <p:nvPr/>
        </p:nvSpPr>
        <p:spPr>
          <a:xfrm>
            <a:off x="8957974" y="5516540"/>
            <a:ext cx="1530000" cy="107555"/>
          </a:xfrm>
          <a:prstGeom prst="rect">
            <a:avLst/>
          </a:prstGeom>
          <a:solidFill>
            <a:srgbClr val="A6A6A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96" name="Group 95">
            <a:extLst>
              <a:ext uri="{FF2B5EF4-FFF2-40B4-BE49-F238E27FC236}">
                <a16:creationId xmlns:a16="http://schemas.microsoft.com/office/drawing/2014/main" id="{DC44D5AD-7AF2-01C3-F796-5FD1B42D1458}"/>
              </a:ext>
            </a:extLst>
          </p:cNvPr>
          <p:cNvGrpSpPr/>
          <p:nvPr/>
        </p:nvGrpSpPr>
        <p:grpSpPr>
          <a:xfrm>
            <a:off x="4317697" y="1876274"/>
            <a:ext cx="1080000" cy="1224000"/>
            <a:chOff x="4686924" y="1413377"/>
            <a:chExt cx="1080000" cy="1224000"/>
          </a:xfrm>
        </p:grpSpPr>
        <p:sp>
          <p:nvSpPr>
            <p:cNvPr id="4" name="Rectangle 3">
              <a:extLst>
                <a:ext uri="{FF2B5EF4-FFF2-40B4-BE49-F238E27FC236}">
                  <a16:creationId xmlns:a16="http://schemas.microsoft.com/office/drawing/2014/main" id="{77829DF1-FC7D-23B2-EBDA-CA8980C261B0}"/>
                </a:ext>
              </a:extLst>
            </p:cNvPr>
            <p:cNvSpPr/>
            <p:nvPr/>
          </p:nvSpPr>
          <p:spPr>
            <a:xfrm>
              <a:off x="4686924" y="1413377"/>
              <a:ext cx="1080000" cy="1224000"/>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699B9E09-BB51-1397-A526-9F8C4EF96197}"/>
                </a:ext>
              </a:extLst>
            </p:cNvPr>
            <p:cNvCxnSpPr>
              <a:cxnSpLocks/>
            </p:cNvCxnSpPr>
            <p:nvPr/>
          </p:nvCxnSpPr>
          <p:spPr>
            <a:xfrm>
              <a:off x="4876789" y="1601470"/>
              <a:ext cx="7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3262C7-EBE9-1188-99B0-462DF9E2D704}"/>
                </a:ext>
              </a:extLst>
            </p:cNvPr>
            <p:cNvCxnSpPr>
              <a:cxnSpLocks/>
            </p:cNvCxnSpPr>
            <p:nvPr/>
          </p:nvCxnSpPr>
          <p:spPr>
            <a:xfrm>
              <a:off x="4876789" y="2423160"/>
              <a:ext cx="72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72064CDD-B3E7-A97C-FF8C-C96F22A3BFC7}"/>
                </a:ext>
              </a:extLst>
            </p:cNvPr>
            <p:cNvSpPr/>
            <p:nvPr/>
          </p:nvSpPr>
          <p:spPr>
            <a:xfrm rot="16200000">
              <a:off x="5005080" y="2252978"/>
              <a:ext cx="443689" cy="225468"/>
            </a:xfrm>
            <a:prstGeom prst="rightArrow">
              <a:avLst>
                <a:gd name="adj1" fmla="val 50000"/>
                <a:gd name="adj2" fmla="val 663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95" name="Group 94">
            <a:extLst>
              <a:ext uri="{FF2B5EF4-FFF2-40B4-BE49-F238E27FC236}">
                <a16:creationId xmlns:a16="http://schemas.microsoft.com/office/drawing/2014/main" id="{CF5474CF-3BFA-7430-7453-89BF028452D1}"/>
              </a:ext>
            </a:extLst>
          </p:cNvPr>
          <p:cNvGrpSpPr/>
          <p:nvPr/>
        </p:nvGrpSpPr>
        <p:grpSpPr>
          <a:xfrm>
            <a:off x="5902917" y="1876274"/>
            <a:ext cx="1080000" cy="1224000"/>
            <a:chOff x="6167129" y="1413377"/>
            <a:chExt cx="1080000" cy="1224000"/>
          </a:xfrm>
        </p:grpSpPr>
        <p:sp>
          <p:nvSpPr>
            <p:cNvPr id="11" name="Rectangle 10">
              <a:extLst>
                <a:ext uri="{FF2B5EF4-FFF2-40B4-BE49-F238E27FC236}">
                  <a16:creationId xmlns:a16="http://schemas.microsoft.com/office/drawing/2014/main" id="{0E7F91A1-C0E1-7143-3850-83E77C7232BC}"/>
                </a:ext>
              </a:extLst>
            </p:cNvPr>
            <p:cNvSpPr/>
            <p:nvPr/>
          </p:nvSpPr>
          <p:spPr>
            <a:xfrm>
              <a:off x="6167129" y="1413377"/>
              <a:ext cx="1080000" cy="1224000"/>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Straight Connector 15">
              <a:extLst>
                <a:ext uri="{FF2B5EF4-FFF2-40B4-BE49-F238E27FC236}">
                  <a16:creationId xmlns:a16="http://schemas.microsoft.com/office/drawing/2014/main" id="{B0D07844-3CF8-3C6D-59EA-BD531D38B776}"/>
                </a:ext>
              </a:extLst>
            </p:cNvPr>
            <p:cNvCxnSpPr>
              <a:cxnSpLocks/>
            </p:cNvCxnSpPr>
            <p:nvPr/>
          </p:nvCxnSpPr>
          <p:spPr>
            <a:xfrm>
              <a:off x="6370338"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08DF3F-42A3-F6EF-9EA1-5D5FFFB47D49}"/>
                </a:ext>
              </a:extLst>
            </p:cNvPr>
            <p:cNvCxnSpPr>
              <a:cxnSpLocks/>
            </p:cNvCxnSpPr>
            <p:nvPr/>
          </p:nvCxnSpPr>
          <p:spPr>
            <a:xfrm>
              <a:off x="6485411"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BF7DAF-D703-0A2F-F1CB-10FEE4257C18}"/>
                </a:ext>
              </a:extLst>
            </p:cNvPr>
            <p:cNvCxnSpPr>
              <a:cxnSpLocks/>
            </p:cNvCxnSpPr>
            <p:nvPr/>
          </p:nvCxnSpPr>
          <p:spPr>
            <a:xfrm>
              <a:off x="6600484"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49B3FF-C709-937F-943F-9B26917A021F}"/>
                </a:ext>
              </a:extLst>
            </p:cNvPr>
            <p:cNvCxnSpPr>
              <a:cxnSpLocks/>
            </p:cNvCxnSpPr>
            <p:nvPr/>
          </p:nvCxnSpPr>
          <p:spPr>
            <a:xfrm>
              <a:off x="6715557"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19CBB8-ADCE-D127-08A2-E61BD3926D70}"/>
                </a:ext>
              </a:extLst>
            </p:cNvPr>
            <p:cNvCxnSpPr>
              <a:cxnSpLocks/>
            </p:cNvCxnSpPr>
            <p:nvPr/>
          </p:nvCxnSpPr>
          <p:spPr>
            <a:xfrm>
              <a:off x="6830630"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D47745-F0BF-9DBB-7FD6-B11FD30F9A44}"/>
                </a:ext>
              </a:extLst>
            </p:cNvPr>
            <p:cNvCxnSpPr>
              <a:cxnSpLocks/>
            </p:cNvCxnSpPr>
            <p:nvPr/>
          </p:nvCxnSpPr>
          <p:spPr>
            <a:xfrm>
              <a:off x="7060777"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95B2CC-2349-E96E-092E-39B5C599553A}"/>
                </a:ext>
              </a:extLst>
            </p:cNvPr>
            <p:cNvCxnSpPr>
              <a:cxnSpLocks/>
            </p:cNvCxnSpPr>
            <p:nvPr/>
          </p:nvCxnSpPr>
          <p:spPr>
            <a:xfrm>
              <a:off x="6945703"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05A1145A-9769-A725-D7D0-3405623D13DF}"/>
                </a:ext>
              </a:extLst>
            </p:cNvPr>
            <p:cNvSpPr/>
            <p:nvPr/>
          </p:nvSpPr>
          <p:spPr>
            <a:xfrm>
              <a:off x="6333848"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2" name="Oval 51">
              <a:extLst>
                <a:ext uri="{FF2B5EF4-FFF2-40B4-BE49-F238E27FC236}">
                  <a16:creationId xmlns:a16="http://schemas.microsoft.com/office/drawing/2014/main" id="{46778B83-305A-D410-7589-35017A5A01BE}"/>
                </a:ext>
              </a:extLst>
            </p:cNvPr>
            <p:cNvSpPr/>
            <p:nvPr/>
          </p:nvSpPr>
          <p:spPr>
            <a:xfrm>
              <a:off x="6565103"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 name="Oval 83">
              <a:extLst>
                <a:ext uri="{FF2B5EF4-FFF2-40B4-BE49-F238E27FC236}">
                  <a16:creationId xmlns:a16="http://schemas.microsoft.com/office/drawing/2014/main" id="{370CAAC1-47F1-C466-4EC4-E6D577C8A712}"/>
                </a:ext>
              </a:extLst>
            </p:cNvPr>
            <p:cNvSpPr/>
            <p:nvPr/>
          </p:nvSpPr>
          <p:spPr>
            <a:xfrm>
              <a:off x="6797870"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 name="Oval 84">
              <a:extLst>
                <a:ext uri="{FF2B5EF4-FFF2-40B4-BE49-F238E27FC236}">
                  <a16:creationId xmlns:a16="http://schemas.microsoft.com/office/drawing/2014/main" id="{C8139C01-F282-DF9B-82D7-707DC91C60B0}"/>
                </a:ext>
              </a:extLst>
            </p:cNvPr>
            <p:cNvSpPr/>
            <p:nvPr/>
          </p:nvSpPr>
          <p:spPr>
            <a:xfrm>
              <a:off x="7023479"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6" name="Oval 85">
              <a:extLst>
                <a:ext uri="{FF2B5EF4-FFF2-40B4-BE49-F238E27FC236}">
                  <a16:creationId xmlns:a16="http://schemas.microsoft.com/office/drawing/2014/main" id="{9C2D06FE-BD00-F16F-69EF-C8337BDBB4C7}"/>
                </a:ext>
              </a:extLst>
            </p:cNvPr>
            <p:cNvSpPr/>
            <p:nvPr/>
          </p:nvSpPr>
          <p:spPr>
            <a:xfrm>
              <a:off x="6449170" y="1570446"/>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7" name="Oval 86">
              <a:extLst>
                <a:ext uri="{FF2B5EF4-FFF2-40B4-BE49-F238E27FC236}">
                  <a16:creationId xmlns:a16="http://schemas.microsoft.com/office/drawing/2014/main" id="{126B14AF-CB62-6A55-9341-604352109E90}"/>
                </a:ext>
              </a:extLst>
            </p:cNvPr>
            <p:cNvSpPr/>
            <p:nvPr/>
          </p:nvSpPr>
          <p:spPr>
            <a:xfrm>
              <a:off x="6680425" y="1570446"/>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8" name="Oval 87">
              <a:extLst>
                <a:ext uri="{FF2B5EF4-FFF2-40B4-BE49-F238E27FC236}">
                  <a16:creationId xmlns:a16="http://schemas.microsoft.com/office/drawing/2014/main" id="{BA4981D8-96BA-A052-BFA7-64382F80107E}"/>
                </a:ext>
              </a:extLst>
            </p:cNvPr>
            <p:cNvSpPr/>
            <p:nvPr/>
          </p:nvSpPr>
          <p:spPr>
            <a:xfrm>
              <a:off x="6913192" y="1570446"/>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Arrow: Right 14">
              <a:extLst>
                <a:ext uri="{FF2B5EF4-FFF2-40B4-BE49-F238E27FC236}">
                  <a16:creationId xmlns:a16="http://schemas.microsoft.com/office/drawing/2014/main" id="{1F3C650A-6BC1-E4BB-1E8B-0314BC49DFA7}"/>
                </a:ext>
              </a:extLst>
            </p:cNvPr>
            <p:cNvSpPr/>
            <p:nvPr/>
          </p:nvSpPr>
          <p:spPr>
            <a:xfrm>
              <a:off x="6369658"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0" name="Arrow: Right 89">
              <a:extLst>
                <a:ext uri="{FF2B5EF4-FFF2-40B4-BE49-F238E27FC236}">
                  <a16:creationId xmlns:a16="http://schemas.microsoft.com/office/drawing/2014/main" id="{D25EE333-ECD5-2E56-0E5B-16C34B144F6D}"/>
                </a:ext>
              </a:extLst>
            </p:cNvPr>
            <p:cNvSpPr/>
            <p:nvPr/>
          </p:nvSpPr>
          <p:spPr>
            <a:xfrm>
              <a:off x="6607228"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1" name="Arrow: Right 90">
              <a:extLst>
                <a:ext uri="{FF2B5EF4-FFF2-40B4-BE49-F238E27FC236}">
                  <a16:creationId xmlns:a16="http://schemas.microsoft.com/office/drawing/2014/main" id="{BD079B90-4E92-147E-09BE-587F8625B51E}"/>
                </a:ext>
              </a:extLst>
            </p:cNvPr>
            <p:cNvSpPr/>
            <p:nvPr/>
          </p:nvSpPr>
          <p:spPr>
            <a:xfrm>
              <a:off x="6844798"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2" name="Arrow: Right 91">
              <a:extLst>
                <a:ext uri="{FF2B5EF4-FFF2-40B4-BE49-F238E27FC236}">
                  <a16:creationId xmlns:a16="http://schemas.microsoft.com/office/drawing/2014/main" id="{871850E1-DD23-9C6B-119D-2FAB9CCD88BE}"/>
                </a:ext>
              </a:extLst>
            </p:cNvPr>
            <p:cNvSpPr/>
            <p:nvPr/>
          </p:nvSpPr>
          <p:spPr>
            <a:xfrm rot="10800000">
              <a:off x="6963583"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3" name="Arrow: Right 92">
              <a:extLst>
                <a:ext uri="{FF2B5EF4-FFF2-40B4-BE49-F238E27FC236}">
                  <a16:creationId xmlns:a16="http://schemas.microsoft.com/office/drawing/2014/main" id="{E1EBE2B1-D595-E13D-98BB-7B1B4C08F670}"/>
                </a:ext>
              </a:extLst>
            </p:cNvPr>
            <p:cNvSpPr/>
            <p:nvPr/>
          </p:nvSpPr>
          <p:spPr>
            <a:xfrm rot="10800000">
              <a:off x="6726013"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4" name="Arrow: Right 93">
              <a:extLst>
                <a:ext uri="{FF2B5EF4-FFF2-40B4-BE49-F238E27FC236}">
                  <a16:creationId xmlns:a16="http://schemas.microsoft.com/office/drawing/2014/main" id="{C98B211D-E20B-39B1-1560-826EA7D08462}"/>
                </a:ext>
              </a:extLst>
            </p:cNvPr>
            <p:cNvSpPr/>
            <p:nvPr/>
          </p:nvSpPr>
          <p:spPr>
            <a:xfrm rot="10800000">
              <a:off x="6488443"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cxnSp>
        <p:nvCxnSpPr>
          <p:cNvPr id="5" name="Straight Arrow Connector 4">
            <a:extLst>
              <a:ext uri="{FF2B5EF4-FFF2-40B4-BE49-F238E27FC236}">
                <a16:creationId xmlns:a16="http://schemas.microsoft.com/office/drawing/2014/main" id="{D97832E1-20B7-F74B-BBE9-E98A984493A6}"/>
              </a:ext>
            </a:extLst>
          </p:cNvPr>
          <p:cNvCxnSpPr>
            <a:cxnSpLocks/>
          </p:cNvCxnSpPr>
          <p:nvPr/>
        </p:nvCxnSpPr>
        <p:spPr>
          <a:xfrm flipH="1">
            <a:off x="4063740" y="1774386"/>
            <a:ext cx="64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5CD350A-C36E-88A0-85FA-58F7CAD7FCB8}"/>
              </a:ext>
            </a:extLst>
          </p:cNvPr>
          <p:cNvCxnSpPr>
            <a:cxnSpLocks/>
          </p:cNvCxnSpPr>
          <p:nvPr/>
        </p:nvCxnSpPr>
        <p:spPr>
          <a:xfrm>
            <a:off x="6539013" y="1774386"/>
            <a:ext cx="64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90555C-47E9-5696-FE53-C5C751CB765A}"/>
              </a:ext>
            </a:extLst>
          </p:cNvPr>
          <p:cNvSpPr txBox="1"/>
          <p:nvPr/>
        </p:nvSpPr>
        <p:spPr>
          <a:xfrm>
            <a:off x="6120022" y="1807098"/>
            <a:ext cx="66236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Outlet</a:t>
            </a:r>
            <a:endParaRPr lang="en-NL"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04E924E-E964-1AEE-CBF0-B11E27033D96}"/>
              </a:ext>
            </a:extLst>
          </p:cNvPr>
          <p:cNvSpPr txBox="1"/>
          <p:nvPr/>
        </p:nvSpPr>
        <p:spPr>
          <a:xfrm>
            <a:off x="4534470" y="1807098"/>
            <a:ext cx="66236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Outlet</a:t>
            </a:r>
            <a:endParaRPr lang="en-NL"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9266257-1F09-8D7D-C3B8-F582302AAC6E}"/>
              </a:ext>
            </a:extLst>
          </p:cNvPr>
          <p:cNvSpPr txBox="1"/>
          <p:nvPr/>
        </p:nvSpPr>
        <p:spPr>
          <a:xfrm>
            <a:off x="4868237" y="2839863"/>
            <a:ext cx="52290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Inlet</a:t>
            </a:r>
            <a:endParaRPr lang="en-NL"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6ADB43-9BF3-FB60-B846-D6479B1C173A}"/>
              </a:ext>
            </a:extLst>
          </p:cNvPr>
          <p:cNvSpPr txBox="1"/>
          <p:nvPr/>
        </p:nvSpPr>
        <p:spPr>
          <a:xfrm>
            <a:off x="6200297" y="2847483"/>
            <a:ext cx="52290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Inlet</a:t>
            </a:r>
            <a:endParaRPr lang="en-NL" sz="14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7AAC2F3D-F7AF-2476-6C02-B4AA4A9BDAD5}"/>
              </a:ext>
            </a:extLst>
          </p:cNvPr>
          <p:cNvSpPr/>
          <p:nvPr/>
        </p:nvSpPr>
        <p:spPr>
          <a:xfrm>
            <a:off x="4534358" y="2064367"/>
            <a:ext cx="46863" cy="821086"/>
          </a:xfrm>
          <a:prstGeom prst="rect">
            <a:avLst/>
          </a:prstGeom>
          <a:noFill/>
          <a:ln w="28575">
            <a:solidFill>
              <a:srgbClr val="FFBD0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Rectangle 49">
            <a:extLst>
              <a:ext uri="{FF2B5EF4-FFF2-40B4-BE49-F238E27FC236}">
                <a16:creationId xmlns:a16="http://schemas.microsoft.com/office/drawing/2014/main" id="{D5F2A941-EC98-0D8B-1C8B-99F8008F1B41}"/>
              </a:ext>
            </a:extLst>
          </p:cNvPr>
          <p:cNvSpPr/>
          <p:nvPr/>
        </p:nvSpPr>
        <p:spPr>
          <a:xfrm>
            <a:off x="4534191" y="2839863"/>
            <a:ext cx="47030" cy="46800"/>
          </a:xfrm>
          <a:prstGeom prst="rect">
            <a:avLst/>
          </a:prstGeom>
          <a:noFill/>
          <a:ln w="28575">
            <a:solidFill>
              <a:srgbClr val="7F099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9" name="Rectangle 88">
            <a:extLst>
              <a:ext uri="{FF2B5EF4-FFF2-40B4-BE49-F238E27FC236}">
                <a16:creationId xmlns:a16="http://schemas.microsoft.com/office/drawing/2014/main" id="{377D9C6E-EA39-544F-F40D-EFFB4726CC8F}"/>
              </a:ext>
            </a:extLst>
          </p:cNvPr>
          <p:cNvSpPr/>
          <p:nvPr/>
        </p:nvSpPr>
        <p:spPr>
          <a:xfrm>
            <a:off x="6462454" y="2826805"/>
            <a:ext cx="93600" cy="46800"/>
          </a:xfrm>
          <a:prstGeom prst="rect">
            <a:avLst/>
          </a:prstGeom>
          <a:noFill/>
          <a:ln w="28575">
            <a:solidFill>
              <a:srgbClr val="7F099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7" name="Rectangle 96">
            <a:extLst>
              <a:ext uri="{FF2B5EF4-FFF2-40B4-BE49-F238E27FC236}">
                <a16:creationId xmlns:a16="http://schemas.microsoft.com/office/drawing/2014/main" id="{4184338A-18AA-6BE9-4FCD-8E2EA1BDF856}"/>
              </a:ext>
            </a:extLst>
          </p:cNvPr>
          <p:cNvSpPr/>
          <p:nvPr/>
        </p:nvSpPr>
        <p:spPr>
          <a:xfrm rot="20784662">
            <a:off x="1337375" y="2645246"/>
            <a:ext cx="1926745" cy="691726"/>
          </a:xfrm>
          <a:custGeom>
            <a:avLst/>
            <a:gdLst>
              <a:gd name="connsiteX0" fmla="*/ 0 w 1798047"/>
              <a:gd name="connsiteY0" fmla="*/ 0 h 644254"/>
              <a:gd name="connsiteX1" fmla="*/ 1798047 w 1798047"/>
              <a:gd name="connsiteY1" fmla="*/ 0 h 644254"/>
              <a:gd name="connsiteX2" fmla="*/ 1798047 w 1798047"/>
              <a:gd name="connsiteY2" fmla="*/ 644254 h 644254"/>
              <a:gd name="connsiteX3" fmla="*/ 0 w 1798047"/>
              <a:gd name="connsiteY3" fmla="*/ 644254 h 644254"/>
              <a:gd name="connsiteX4" fmla="*/ 0 w 1798047"/>
              <a:gd name="connsiteY4" fmla="*/ 0 h 644254"/>
              <a:gd name="connsiteX0" fmla="*/ 135212 w 1798047"/>
              <a:gd name="connsiteY0" fmla="*/ 8186 h 644254"/>
              <a:gd name="connsiteX1" fmla="*/ 1798047 w 1798047"/>
              <a:gd name="connsiteY1" fmla="*/ 0 h 644254"/>
              <a:gd name="connsiteX2" fmla="*/ 1798047 w 1798047"/>
              <a:gd name="connsiteY2" fmla="*/ 644254 h 644254"/>
              <a:gd name="connsiteX3" fmla="*/ 0 w 1798047"/>
              <a:gd name="connsiteY3" fmla="*/ 644254 h 644254"/>
              <a:gd name="connsiteX4" fmla="*/ 135212 w 1798047"/>
              <a:gd name="connsiteY4" fmla="*/ 8186 h 644254"/>
              <a:gd name="connsiteX0" fmla="*/ 135212 w 1798047"/>
              <a:gd name="connsiteY0" fmla="*/ 0 h 636068"/>
              <a:gd name="connsiteX1" fmla="*/ 1363824 w 1798047"/>
              <a:gd name="connsiteY1" fmla="*/ 4445 h 636068"/>
              <a:gd name="connsiteX2" fmla="*/ 1798047 w 1798047"/>
              <a:gd name="connsiteY2" fmla="*/ 636068 h 636068"/>
              <a:gd name="connsiteX3" fmla="*/ 0 w 1798047"/>
              <a:gd name="connsiteY3" fmla="*/ 636068 h 636068"/>
              <a:gd name="connsiteX4" fmla="*/ 135212 w 1798047"/>
              <a:gd name="connsiteY4" fmla="*/ 0 h 636068"/>
              <a:gd name="connsiteX0" fmla="*/ 135212 w 2069943"/>
              <a:gd name="connsiteY0" fmla="*/ 0 h 636068"/>
              <a:gd name="connsiteX1" fmla="*/ 1363824 w 2069943"/>
              <a:gd name="connsiteY1" fmla="*/ 4445 h 636068"/>
              <a:gd name="connsiteX2" fmla="*/ 2069943 w 2069943"/>
              <a:gd name="connsiteY2" fmla="*/ 545002 h 636068"/>
              <a:gd name="connsiteX3" fmla="*/ 0 w 2069943"/>
              <a:gd name="connsiteY3" fmla="*/ 636068 h 636068"/>
              <a:gd name="connsiteX4" fmla="*/ 135212 w 2069943"/>
              <a:gd name="connsiteY4" fmla="*/ 0 h 636068"/>
              <a:gd name="connsiteX0" fmla="*/ 0 w 1934731"/>
              <a:gd name="connsiteY0" fmla="*/ 0 h 684936"/>
              <a:gd name="connsiteX1" fmla="*/ 1228612 w 1934731"/>
              <a:gd name="connsiteY1" fmla="*/ 4445 h 684936"/>
              <a:gd name="connsiteX2" fmla="*/ 1934731 w 1934731"/>
              <a:gd name="connsiteY2" fmla="*/ 545002 h 684936"/>
              <a:gd name="connsiteX3" fmla="*/ 411537 w 1934731"/>
              <a:gd name="connsiteY3" fmla="*/ 684936 h 684936"/>
              <a:gd name="connsiteX4" fmla="*/ 0 w 1934731"/>
              <a:gd name="connsiteY4" fmla="*/ 0 h 684936"/>
              <a:gd name="connsiteX0" fmla="*/ 0 w 1926745"/>
              <a:gd name="connsiteY0" fmla="*/ 0 h 697704"/>
              <a:gd name="connsiteX1" fmla="*/ 1220626 w 1926745"/>
              <a:gd name="connsiteY1" fmla="*/ 17213 h 697704"/>
              <a:gd name="connsiteX2" fmla="*/ 1926745 w 1926745"/>
              <a:gd name="connsiteY2" fmla="*/ 557770 h 697704"/>
              <a:gd name="connsiteX3" fmla="*/ 403551 w 1926745"/>
              <a:gd name="connsiteY3" fmla="*/ 697704 h 697704"/>
              <a:gd name="connsiteX4" fmla="*/ 0 w 1926745"/>
              <a:gd name="connsiteY4" fmla="*/ 0 h 697704"/>
              <a:gd name="connsiteX0" fmla="*/ 0 w 1926745"/>
              <a:gd name="connsiteY0" fmla="*/ 0 h 691726"/>
              <a:gd name="connsiteX1" fmla="*/ 1220626 w 1926745"/>
              <a:gd name="connsiteY1" fmla="*/ 17213 h 691726"/>
              <a:gd name="connsiteX2" fmla="*/ 1926745 w 1926745"/>
              <a:gd name="connsiteY2" fmla="*/ 557770 h 691726"/>
              <a:gd name="connsiteX3" fmla="*/ 429494 w 1926745"/>
              <a:gd name="connsiteY3" fmla="*/ 691726 h 691726"/>
              <a:gd name="connsiteX4" fmla="*/ 0 w 1926745"/>
              <a:gd name="connsiteY4" fmla="*/ 0 h 69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745" h="691726">
                <a:moveTo>
                  <a:pt x="0" y="0"/>
                </a:moveTo>
                <a:lnTo>
                  <a:pt x="1220626" y="17213"/>
                </a:lnTo>
                <a:lnTo>
                  <a:pt x="1926745" y="557770"/>
                </a:lnTo>
                <a:lnTo>
                  <a:pt x="429494" y="691726"/>
                </a:lnTo>
                <a:lnTo>
                  <a:pt x="0" y="0"/>
                </a:lnTo>
                <a:close/>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9" name="Straight Connector 98">
            <a:extLst>
              <a:ext uri="{FF2B5EF4-FFF2-40B4-BE49-F238E27FC236}">
                <a16:creationId xmlns:a16="http://schemas.microsoft.com/office/drawing/2014/main" id="{E2D10CBB-88FD-3246-62CF-0A5FCEA9775F}"/>
              </a:ext>
            </a:extLst>
          </p:cNvPr>
          <p:cNvCxnSpPr>
            <a:stCxn id="97" idx="3"/>
          </p:cNvCxnSpPr>
          <p:nvPr/>
        </p:nvCxnSpPr>
        <p:spPr>
          <a:xfrm flipH="1">
            <a:off x="1838325" y="3452727"/>
            <a:ext cx="24751" cy="217146"/>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954E9D8-8F89-2EBE-33DF-5C9C60ACA2D3}"/>
              </a:ext>
            </a:extLst>
          </p:cNvPr>
          <p:cNvCxnSpPr>
            <a:cxnSpLocks/>
          </p:cNvCxnSpPr>
          <p:nvPr/>
        </p:nvCxnSpPr>
        <p:spPr>
          <a:xfrm>
            <a:off x="3293414" y="2968674"/>
            <a:ext cx="0" cy="260881"/>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32EE192-481C-DD3F-E018-E57DA2D16CA7}"/>
              </a:ext>
            </a:extLst>
          </p:cNvPr>
          <p:cNvCxnSpPr/>
          <p:nvPr/>
        </p:nvCxnSpPr>
        <p:spPr>
          <a:xfrm flipH="1">
            <a:off x="1280993" y="2875573"/>
            <a:ext cx="939" cy="20524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3C02CBC-BB34-0BD2-1DBB-71F01706B2DE}"/>
              </a:ext>
            </a:extLst>
          </p:cNvPr>
          <p:cNvCxnSpPr>
            <a:cxnSpLocks/>
          </p:cNvCxnSpPr>
          <p:nvPr/>
        </p:nvCxnSpPr>
        <p:spPr>
          <a:xfrm>
            <a:off x="1280993" y="3094447"/>
            <a:ext cx="557332" cy="608788"/>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5FB74E4-812D-F38B-82DB-BDFF3B9A3589}"/>
              </a:ext>
            </a:extLst>
          </p:cNvPr>
          <p:cNvCxnSpPr>
            <a:cxnSpLocks/>
          </p:cNvCxnSpPr>
          <p:nvPr/>
        </p:nvCxnSpPr>
        <p:spPr>
          <a:xfrm flipV="1">
            <a:off x="1839264" y="3224347"/>
            <a:ext cx="1454150" cy="478888"/>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A41E93F9-FA57-18C2-F9A9-4A813809A3DF}"/>
              </a:ext>
            </a:extLst>
          </p:cNvPr>
          <p:cNvGrpSpPr/>
          <p:nvPr/>
        </p:nvGrpSpPr>
        <p:grpSpPr>
          <a:xfrm>
            <a:off x="8186082" y="2640667"/>
            <a:ext cx="2913953" cy="1221440"/>
            <a:chOff x="8186082" y="2640667"/>
            <a:chExt cx="2913953" cy="1221440"/>
          </a:xfrm>
        </p:grpSpPr>
        <p:sp>
          <p:nvSpPr>
            <p:cNvPr id="110" name="Rectangle 96">
              <a:extLst>
                <a:ext uri="{FF2B5EF4-FFF2-40B4-BE49-F238E27FC236}">
                  <a16:creationId xmlns:a16="http://schemas.microsoft.com/office/drawing/2014/main" id="{34628244-7778-43DA-9622-28547B3118C9}"/>
                </a:ext>
              </a:extLst>
            </p:cNvPr>
            <p:cNvSpPr/>
            <p:nvPr/>
          </p:nvSpPr>
          <p:spPr>
            <a:xfrm rot="20784662">
              <a:off x="8231941" y="2640667"/>
              <a:ext cx="2859846" cy="770636"/>
            </a:xfrm>
            <a:custGeom>
              <a:avLst/>
              <a:gdLst>
                <a:gd name="connsiteX0" fmla="*/ 0 w 1798047"/>
                <a:gd name="connsiteY0" fmla="*/ 0 h 644254"/>
                <a:gd name="connsiteX1" fmla="*/ 1798047 w 1798047"/>
                <a:gd name="connsiteY1" fmla="*/ 0 h 644254"/>
                <a:gd name="connsiteX2" fmla="*/ 1798047 w 1798047"/>
                <a:gd name="connsiteY2" fmla="*/ 644254 h 644254"/>
                <a:gd name="connsiteX3" fmla="*/ 0 w 1798047"/>
                <a:gd name="connsiteY3" fmla="*/ 644254 h 644254"/>
                <a:gd name="connsiteX4" fmla="*/ 0 w 1798047"/>
                <a:gd name="connsiteY4" fmla="*/ 0 h 644254"/>
                <a:gd name="connsiteX0" fmla="*/ 135212 w 1798047"/>
                <a:gd name="connsiteY0" fmla="*/ 8186 h 644254"/>
                <a:gd name="connsiteX1" fmla="*/ 1798047 w 1798047"/>
                <a:gd name="connsiteY1" fmla="*/ 0 h 644254"/>
                <a:gd name="connsiteX2" fmla="*/ 1798047 w 1798047"/>
                <a:gd name="connsiteY2" fmla="*/ 644254 h 644254"/>
                <a:gd name="connsiteX3" fmla="*/ 0 w 1798047"/>
                <a:gd name="connsiteY3" fmla="*/ 644254 h 644254"/>
                <a:gd name="connsiteX4" fmla="*/ 135212 w 1798047"/>
                <a:gd name="connsiteY4" fmla="*/ 8186 h 644254"/>
                <a:gd name="connsiteX0" fmla="*/ 135212 w 1798047"/>
                <a:gd name="connsiteY0" fmla="*/ 0 h 636068"/>
                <a:gd name="connsiteX1" fmla="*/ 1363824 w 1798047"/>
                <a:gd name="connsiteY1" fmla="*/ 4445 h 636068"/>
                <a:gd name="connsiteX2" fmla="*/ 1798047 w 1798047"/>
                <a:gd name="connsiteY2" fmla="*/ 636068 h 636068"/>
                <a:gd name="connsiteX3" fmla="*/ 0 w 1798047"/>
                <a:gd name="connsiteY3" fmla="*/ 636068 h 636068"/>
                <a:gd name="connsiteX4" fmla="*/ 135212 w 1798047"/>
                <a:gd name="connsiteY4" fmla="*/ 0 h 636068"/>
                <a:gd name="connsiteX0" fmla="*/ 135212 w 2069943"/>
                <a:gd name="connsiteY0" fmla="*/ 0 h 636068"/>
                <a:gd name="connsiteX1" fmla="*/ 1363824 w 2069943"/>
                <a:gd name="connsiteY1" fmla="*/ 4445 h 636068"/>
                <a:gd name="connsiteX2" fmla="*/ 2069943 w 2069943"/>
                <a:gd name="connsiteY2" fmla="*/ 545002 h 636068"/>
                <a:gd name="connsiteX3" fmla="*/ 0 w 2069943"/>
                <a:gd name="connsiteY3" fmla="*/ 636068 h 636068"/>
                <a:gd name="connsiteX4" fmla="*/ 135212 w 2069943"/>
                <a:gd name="connsiteY4" fmla="*/ 0 h 636068"/>
                <a:gd name="connsiteX0" fmla="*/ 0 w 1934731"/>
                <a:gd name="connsiteY0" fmla="*/ 0 h 684936"/>
                <a:gd name="connsiteX1" fmla="*/ 1228612 w 1934731"/>
                <a:gd name="connsiteY1" fmla="*/ 4445 h 684936"/>
                <a:gd name="connsiteX2" fmla="*/ 1934731 w 1934731"/>
                <a:gd name="connsiteY2" fmla="*/ 545002 h 684936"/>
                <a:gd name="connsiteX3" fmla="*/ 411537 w 1934731"/>
                <a:gd name="connsiteY3" fmla="*/ 684936 h 684936"/>
                <a:gd name="connsiteX4" fmla="*/ 0 w 1934731"/>
                <a:gd name="connsiteY4" fmla="*/ 0 h 684936"/>
                <a:gd name="connsiteX0" fmla="*/ 0 w 1926745"/>
                <a:gd name="connsiteY0" fmla="*/ 0 h 697704"/>
                <a:gd name="connsiteX1" fmla="*/ 1220626 w 1926745"/>
                <a:gd name="connsiteY1" fmla="*/ 17213 h 697704"/>
                <a:gd name="connsiteX2" fmla="*/ 1926745 w 1926745"/>
                <a:gd name="connsiteY2" fmla="*/ 557770 h 697704"/>
                <a:gd name="connsiteX3" fmla="*/ 403551 w 1926745"/>
                <a:gd name="connsiteY3" fmla="*/ 697704 h 697704"/>
                <a:gd name="connsiteX4" fmla="*/ 0 w 1926745"/>
                <a:gd name="connsiteY4" fmla="*/ 0 h 697704"/>
                <a:gd name="connsiteX0" fmla="*/ 0 w 1926745"/>
                <a:gd name="connsiteY0" fmla="*/ 0 h 691726"/>
                <a:gd name="connsiteX1" fmla="*/ 1220626 w 1926745"/>
                <a:gd name="connsiteY1" fmla="*/ 17213 h 691726"/>
                <a:gd name="connsiteX2" fmla="*/ 1926745 w 1926745"/>
                <a:gd name="connsiteY2" fmla="*/ 557770 h 691726"/>
                <a:gd name="connsiteX3" fmla="*/ 429494 w 1926745"/>
                <a:gd name="connsiteY3" fmla="*/ 691726 h 691726"/>
                <a:gd name="connsiteX4" fmla="*/ 0 w 1926745"/>
                <a:gd name="connsiteY4" fmla="*/ 0 h 691726"/>
                <a:gd name="connsiteX0" fmla="*/ 0 w 2160289"/>
                <a:gd name="connsiteY0" fmla="*/ 59429 h 751155"/>
                <a:gd name="connsiteX1" fmla="*/ 2160289 w 2160289"/>
                <a:gd name="connsiteY1" fmla="*/ 0 h 751155"/>
                <a:gd name="connsiteX2" fmla="*/ 1926745 w 2160289"/>
                <a:gd name="connsiteY2" fmla="*/ 617199 h 751155"/>
                <a:gd name="connsiteX3" fmla="*/ 429494 w 2160289"/>
                <a:gd name="connsiteY3" fmla="*/ 751155 h 751155"/>
                <a:gd name="connsiteX4" fmla="*/ 0 w 2160289"/>
                <a:gd name="connsiteY4" fmla="*/ 59429 h 751155"/>
                <a:gd name="connsiteX0" fmla="*/ 0 w 2200832"/>
                <a:gd name="connsiteY0" fmla="*/ 44729 h 751155"/>
                <a:gd name="connsiteX1" fmla="*/ 2200832 w 2200832"/>
                <a:gd name="connsiteY1" fmla="*/ 0 h 751155"/>
                <a:gd name="connsiteX2" fmla="*/ 1967288 w 2200832"/>
                <a:gd name="connsiteY2" fmla="*/ 617199 h 751155"/>
                <a:gd name="connsiteX3" fmla="*/ 470037 w 2200832"/>
                <a:gd name="connsiteY3" fmla="*/ 751155 h 751155"/>
                <a:gd name="connsiteX4" fmla="*/ 0 w 2200832"/>
                <a:gd name="connsiteY4" fmla="*/ 44729 h 751155"/>
                <a:gd name="connsiteX0" fmla="*/ 0 w 2200832"/>
                <a:gd name="connsiteY0" fmla="*/ 44729 h 770636"/>
                <a:gd name="connsiteX1" fmla="*/ 2200832 w 2200832"/>
                <a:gd name="connsiteY1" fmla="*/ 0 h 770636"/>
                <a:gd name="connsiteX2" fmla="*/ 1967288 w 2200832"/>
                <a:gd name="connsiteY2" fmla="*/ 617199 h 770636"/>
                <a:gd name="connsiteX3" fmla="*/ 489826 w 2200832"/>
                <a:gd name="connsiteY3" fmla="*/ 770636 h 770636"/>
                <a:gd name="connsiteX4" fmla="*/ 0 w 2200832"/>
                <a:gd name="connsiteY4" fmla="*/ 44729 h 770636"/>
                <a:gd name="connsiteX0" fmla="*/ 0 w 2859846"/>
                <a:gd name="connsiteY0" fmla="*/ 44729 h 770636"/>
                <a:gd name="connsiteX1" fmla="*/ 2200832 w 2859846"/>
                <a:gd name="connsiteY1" fmla="*/ 0 h 770636"/>
                <a:gd name="connsiteX2" fmla="*/ 2859846 w 2859846"/>
                <a:gd name="connsiteY2" fmla="*/ 573267 h 770636"/>
                <a:gd name="connsiteX3" fmla="*/ 489826 w 2859846"/>
                <a:gd name="connsiteY3" fmla="*/ 770636 h 770636"/>
                <a:gd name="connsiteX4" fmla="*/ 0 w 2859846"/>
                <a:gd name="connsiteY4" fmla="*/ 44729 h 770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846" h="770636">
                  <a:moveTo>
                    <a:pt x="0" y="44729"/>
                  </a:moveTo>
                  <a:lnTo>
                    <a:pt x="2200832" y="0"/>
                  </a:lnTo>
                  <a:lnTo>
                    <a:pt x="2859846" y="573267"/>
                  </a:lnTo>
                  <a:lnTo>
                    <a:pt x="489826" y="770636"/>
                  </a:lnTo>
                  <a:lnTo>
                    <a:pt x="0" y="44729"/>
                  </a:lnTo>
                  <a:close/>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1" name="Straight Connector 110">
              <a:extLst>
                <a:ext uri="{FF2B5EF4-FFF2-40B4-BE49-F238E27FC236}">
                  <a16:creationId xmlns:a16="http://schemas.microsoft.com/office/drawing/2014/main" id="{4E97EE2D-1E49-316A-5962-15C539024998}"/>
                </a:ext>
              </a:extLst>
            </p:cNvPr>
            <p:cNvCxnSpPr>
              <a:cxnSpLocks/>
            </p:cNvCxnSpPr>
            <p:nvPr/>
          </p:nvCxnSpPr>
          <p:spPr>
            <a:xfrm>
              <a:off x="11100035" y="2864621"/>
              <a:ext cx="0" cy="185833"/>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D2271D9-2324-0E45-ED9A-244496F34DBC}"/>
                </a:ext>
              </a:extLst>
            </p:cNvPr>
            <p:cNvCxnSpPr>
              <a:cxnSpLocks/>
            </p:cNvCxnSpPr>
            <p:nvPr/>
          </p:nvCxnSpPr>
          <p:spPr>
            <a:xfrm flipV="1">
              <a:off x="8836025" y="3053033"/>
              <a:ext cx="2264010" cy="801426"/>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7FD9D4-FA01-23DC-AE95-C0CE014AA4E1}"/>
                </a:ext>
              </a:extLst>
            </p:cNvPr>
            <p:cNvCxnSpPr>
              <a:cxnSpLocks/>
            </p:cNvCxnSpPr>
            <p:nvPr/>
          </p:nvCxnSpPr>
          <p:spPr>
            <a:xfrm flipH="1">
              <a:off x="8836025" y="3630452"/>
              <a:ext cx="3410" cy="224007"/>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807E31A-9EF0-5316-20AB-28967BCF8F17}"/>
                </a:ext>
              </a:extLst>
            </p:cNvPr>
            <p:cNvCxnSpPr>
              <a:cxnSpLocks/>
            </p:cNvCxnSpPr>
            <p:nvPr/>
          </p:nvCxnSpPr>
          <p:spPr>
            <a:xfrm>
              <a:off x="8186082" y="3224347"/>
              <a:ext cx="649943" cy="63776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3E59F2B-3D50-8365-5C93-4AF83551AD2D}"/>
                </a:ext>
              </a:extLst>
            </p:cNvPr>
            <p:cNvCxnSpPr>
              <a:cxnSpLocks/>
            </p:cNvCxnSpPr>
            <p:nvPr/>
          </p:nvCxnSpPr>
          <p:spPr>
            <a:xfrm flipH="1">
              <a:off x="8186082" y="3035453"/>
              <a:ext cx="6170" cy="202653"/>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585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32" grpId="0"/>
      <p:bldP spid="70" grpId="0"/>
      <p:bldP spid="76" grpId="0" animBg="1"/>
      <p:bldP spid="77" grpId="0"/>
      <p:bldP spid="78" grpId="0"/>
      <p:bldP spid="79" grpId="0"/>
      <p:bldP spid="83" grpId="0" animBg="1"/>
      <p:bldP spid="12" grpId="0"/>
      <p:bldP spid="18" grpId="0"/>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D879375-9B4D-FB88-C4B3-E9282CB9B2CD}"/>
              </a:ext>
            </a:extLst>
          </p:cNvPr>
          <p:cNvPicPr>
            <a:picLocks noChangeAspect="1"/>
          </p:cNvPicPr>
          <p:nvPr/>
        </p:nvPicPr>
        <p:blipFill>
          <a:blip r:embed="rId3"/>
          <a:stretch>
            <a:fillRect/>
          </a:stretch>
        </p:blipFill>
        <p:spPr>
          <a:xfrm>
            <a:off x="3839886" y="2721146"/>
            <a:ext cx="3755717" cy="2880000"/>
          </a:xfrm>
          <a:prstGeom prst="rect">
            <a:avLst/>
          </a:prstGeom>
        </p:spPr>
      </p:pic>
      <p:pic>
        <p:nvPicPr>
          <p:cNvPr id="45" name="Picture 44">
            <a:extLst>
              <a:ext uri="{FF2B5EF4-FFF2-40B4-BE49-F238E27FC236}">
                <a16:creationId xmlns:a16="http://schemas.microsoft.com/office/drawing/2014/main" id="{101A9559-FA2D-AFA4-7AC0-EF4009BC6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031" y="895303"/>
            <a:ext cx="4739048" cy="4477115"/>
          </a:xfrm>
          <a:prstGeom prst="rect">
            <a:avLst/>
          </a:prstGeom>
        </p:spPr>
      </p:pic>
      <p:pic>
        <p:nvPicPr>
          <p:cNvPr id="47" name="Picture 46">
            <a:extLst>
              <a:ext uri="{FF2B5EF4-FFF2-40B4-BE49-F238E27FC236}">
                <a16:creationId xmlns:a16="http://schemas.microsoft.com/office/drawing/2014/main" id="{B3D812B2-F797-14C9-085A-1D42A2C4E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907" y="3065432"/>
            <a:ext cx="4739048" cy="4477115"/>
          </a:xfrm>
          <a:prstGeom prst="rect">
            <a:avLst/>
          </a:prstGeom>
        </p:spPr>
      </p:pic>
      <p:sp>
        <p:nvSpPr>
          <p:cNvPr id="2" name="Title 1">
            <a:extLst>
              <a:ext uri="{FF2B5EF4-FFF2-40B4-BE49-F238E27FC236}">
                <a16:creationId xmlns:a16="http://schemas.microsoft.com/office/drawing/2014/main" id="{BC732094-7DD0-B545-91D7-91197551ED56}"/>
              </a:ext>
            </a:extLst>
          </p:cNvPr>
          <p:cNvSpPr>
            <a:spLocks noGrp="1"/>
          </p:cNvSpPr>
          <p:nvPr>
            <p:ph type="title"/>
          </p:nvPr>
        </p:nvSpPr>
        <p:spPr/>
        <p:txBody>
          <a:bodyPr/>
          <a:lstStyle/>
          <a:p>
            <a:r>
              <a:rPr lang="en-US" dirty="0"/>
              <a:t>The influence of flow field induced flow pathways on the evolution</a:t>
            </a:r>
            <a:endParaRPr lang="en-NL" dirty="0"/>
          </a:p>
        </p:txBody>
      </p:sp>
      <p:sp>
        <p:nvSpPr>
          <p:cNvPr id="3" name="Slide Number Placeholder 2">
            <a:extLst>
              <a:ext uri="{FF2B5EF4-FFF2-40B4-BE49-F238E27FC236}">
                <a16:creationId xmlns:a16="http://schemas.microsoft.com/office/drawing/2014/main" id="{74893E3B-D9B3-3C2C-EC39-87C3BC81F6B6}"/>
              </a:ext>
            </a:extLst>
          </p:cNvPr>
          <p:cNvSpPr>
            <a:spLocks noGrp="1"/>
          </p:cNvSpPr>
          <p:nvPr>
            <p:ph type="sldNum" sz="quarter" idx="4"/>
          </p:nvPr>
        </p:nvSpPr>
        <p:spPr/>
        <p:txBody>
          <a:bodyPr/>
          <a:lstStyle/>
          <a:p>
            <a:fld id="{B7CEC10D-CD46-426F-915E-6C78530279CB}" type="slidenum">
              <a:rPr lang="en-US" smtClean="0"/>
              <a:pPr/>
              <a:t>20</a:t>
            </a:fld>
            <a:endParaRPr lang="en-US" dirty="0"/>
          </a:p>
        </p:txBody>
      </p:sp>
      <p:pic>
        <p:nvPicPr>
          <p:cNvPr id="6" name="Picture 5" descr="A pile of green balls&#10;&#10;Description automatically generated with low confidence">
            <a:extLst>
              <a:ext uri="{FF2B5EF4-FFF2-40B4-BE49-F238E27FC236}">
                <a16:creationId xmlns:a16="http://schemas.microsoft.com/office/drawing/2014/main" id="{7A376097-0A62-466F-5355-1AF5425B1C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84" y="1904016"/>
            <a:ext cx="3237231" cy="2284267"/>
          </a:xfrm>
          <a:prstGeom prst="rect">
            <a:avLst/>
          </a:prstGeom>
        </p:spPr>
      </p:pic>
      <p:pic>
        <p:nvPicPr>
          <p:cNvPr id="7" name="Picture 6" descr="A picture containing indoor, colorful, lined, arranged&#10;&#10;Description automatically generated">
            <a:extLst>
              <a:ext uri="{FF2B5EF4-FFF2-40B4-BE49-F238E27FC236}">
                <a16:creationId xmlns:a16="http://schemas.microsoft.com/office/drawing/2014/main" id="{CE3F92CA-7610-5165-B87D-8B1508AD57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682" y="4110222"/>
            <a:ext cx="3237231" cy="2284267"/>
          </a:xfrm>
          <a:prstGeom prst="rect">
            <a:avLst/>
          </a:prstGeom>
        </p:spPr>
      </p:pic>
      <p:sp>
        <p:nvSpPr>
          <p:cNvPr id="8" name="TextBox 7">
            <a:extLst>
              <a:ext uri="{FF2B5EF4-FFF2-40B4-BE49-F238E27FC236}">
                <a16:creationId xmlns:a16="http://schemas.microsoft.com/office/drawing/2014/main" id="{2CBDBE26-71E9-FED3-2463-9BDC456EB1F7}"/>
              </a:ext>
            </a:extLst>
          </p:cNvPr>
          <p:cNvSpPr txBox="1"/>
          <p:nvPr/>
        </p:nvSpPr>
        <p:spPr>
          <a:xfrm>
            <a:off x="1505269" y="1976554"/>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73F1EE9-A995-AD92-65B6-463AE01E76C3}"/>
              </a:ext>
            </a:extLst>
          </p:cNvPr>
          <p:cNvSpPr txBox="1"/>
          <p:nvPr/>
        </p:nvSpPr>
        <p:spPr>
          <a:xfrm>
            <a:off x="1375272" y="4093785"/>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999</a:t>
            </a:r>
            <a:endParaRPr lang="en-NL" sz="1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5240A4-E0B6-6317-9674-07166A19769A}"/>
              </a:ext>
            </a:extLst>
          </p:cNvPr>
          <p:cNvSpPr txBox="1"/>
          <p:nvPr/>
        </p:nvSpPr>
        <p:spPr>
          <a:xfrm>
            <a:off x="822215" y="1495203"/>
            <a:ext cx="2986715"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Flow-through flow field</a:t>
            </a:r>
            <a:endParaRPr lang="en-NL" sz="20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346BBFF-0CD3-7902-482D-B2F369D7A6DE}"/>
              </a:ext>
            </a:extLst>
          </p:cNvPr>
          <p:cNvSpPr txBox="1"/>
          <p:nvPr/>
        </p:nvSpPr>
        <p:spPr>
          <a:xfrm>
            <a:off x="8807381" y="1976554"/>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B61AFCA-ED44-C1ED-72C5-F453D7B06263}"/>
              </a:ext>
            </a:extLst>
          </p:cNvPr>
          <p:cNvSpPr txBox="1"/>
          <p:nvPr/>
        </p:nvSpPr>
        <p:spPr>
          <a:xfrm>
            <a:off x="8677384" y="4093785"/>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486</a:t>
            </a:r>
            <a:endParaRPr lang="en-NL" sz="18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0F9C8CD-FB8D-D3B0-7DAB-528735C5A9EA}"/>
              </a:ext>
            </a:extLst>
          </p:cNvPr>
          <p:cNvSpPr txBox="1"/>
          <p:nvPr/>
        </p:nvSpPr>
        <p:spPr>
          <a:xfrm>
            <a:off x="8125123" y="1495203"/>
            <a:ext cx="2985113"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Interdigitated flow field</a:t>
            </a:r>
            <a:endParaRPr lang="en-NL" sz="2000" b="1"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0358BD5-8130-C304-94F6-F65942C7E6A4}"/>
              </a:ext>
            </a:extLst>
          </p:cNvPr>
          <p:cNvSpPr/>
          <p:nvPr/>
        </p:nvSpPr>
        <p:spPr>
          <a:xfrm>
            <a:off x="7516437" y="6190529"/>
            <a:ext cx="4202483" cy="147332"/>
          </a:xfrm>
          <a:prstGeom prst="rect">
            <a:avLst/>
          </a:prstGeom>
          <a:solidFill>
            <a:srgbClr val="D9D9D9"/>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a:p>
        </p:txBody>
      </p:sp>
      <p:sp>
        <p:nvSpPr>
          <p:cNvPr id="54" name="TextBox 53">
            <a:extLst>
              <a:ext uri="{FF2B5EF4-FFF2-40B4-BE49-F238E27FC236}">
                <a16:creationId xmlns:a16="http://schemas.microsoft.com/office/drawing/2014/main" id="{3FD99621-05B7-62D7-3A2C-3DFE387CF67C}"/>
              </a:ext>
            </a:extLst>
          </p:cNvPr>
          <p:cNvSpPr txBox="1"/>
          <p:nvPr/>
        </p:nvSpPr>
        <p:spPr>
          <a:xfrm>
            <a:off x="7469460" y="6294555"/>
            <a:ext cx="1087951"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Outlet</a:t>
            </a:r>
            <a:endParaRPr lang="en-NL" sz="1600"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2BB073C-50F3-A786-66F8-1B4149CADEEA}"/>
              </a:ext>
            </a:extLst>
          </p:cNvPr>
          <p:cNvSpPr/>
          <p:nvPr/>
        </p:nvSpPr>
        <p:spPr>
          <a:xfrm>
            <a:off x="8570178" y="6190529"/>
            <a:ext cx="2095843" cy="147332"/>
          </a:xfrm>
          <a:prstGeom prst="rect">
            <a:avLst/>
          </a:prstGeom>
          <a:solidFill>
            <a:srgbClr val="A6A6A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5" name="TextBox 54">
            <a:extLst>
              <a:ext uri="{FF2B5EF4-FFF2-40B4-BE49-F238E27FC236}">
                <a16:creationId xmlns:a16="http://schemas.microsoft.com/office/drawing/2014/main" id="{CC749888-95D7-28E7-0674-304D6315986E}"/>
              </a:ext>
            </a:extLst>
          </p:cNvPr>
          <p:cNvSpPr txBox="1"/>
          <p:nvPr/>
        </p:nvSpPr>
        <p:spPr>
          <a:xfrm>
            <a:off x="10750367" y="6294555"/>
            <a:ext cx="858883"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Inlet</a:t>
            </a:r>
            <a:endParaRPr lang="en-NL" sz="16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6DFC674E-073C-A496-F489-06A3328783D3}"/>
              </a:ext>
            </a:extLst>
          </p:cNvPr>
          <p:cNvSpPr txBox="1"/>
          <p:nvPr/>
        </p:nvSpPr>
        <p:spPr>
          <a:xfrm>
            <a:off x="9342597" y="6294555"/>
            <a:ext cx="745663"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Rib</a:t>
            </a:r>
            <a:endParaRPr lang="en-NL" sz="16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D2690263-62D0-22F8-6469-3C9D33C392CC}"/>
              </a:ext>
            </a:extLst>
          </p:cNvPr>
          <p:cNvSpPr txBox="1"/>
          <p:nvPr/>
        </p:nvSpPr>
        <p:spPr>
          <a:xfrm>
            <a:off x="1643058" y="6431715"/>
            <a:ext cx="1289135" cy="307777"/>
          </a:xfrm>
          <a:prstGeom prst="rect">
            <a:avLst/>
          </a:prstGeom>
          <a:noFill/>
        </p:spPr>
        <p:txBody>
          <a:bodyPr wrap="none" rtlCol="0">
            <a:spAutoFit/>
          </a:bodyPr>
          <a:lstStyle/>
          <a:p>
            <a:r>
              <a:rPr lang="en-US" sz="1400" dirty="0">
                <a:latin typeface="Arial" charset="0"/>
                <a:ea typeface="Arial" charset="0"/>
                <a:cs typeface="Arial" charset="0"/>
              </a:rPr>
              <a:t>Flow direction</a:t>
            </a:r>
            <a:endParaRPr lang="en-NL" sz="1400" dirty="0">
              <a:latin typeface="Arial" charset="0"/>
              <a:ea typeface="Arial" charset="0"/>
              <a:cs typeface="Arial" charset="0"/>
            </a:endParaRPr>
          </a:p>
        </p:txBody>
      </p:sp>
      <p:grpSp>
        <p:nvGrpSpPr>
          <p:cNvPr id="59" name="Group 58">
            <a:extLst>
              <a:ext uri="{FF2B5EF4-FFF2-40B4-BE49-F238E27FC236}">
                <a16:creationId xmlns:a16="http://schemas.microsoft.com/office/drawing/2014/main" id="{B2ACA14F-4A4A-F8FA-35CF-5157A4E755E9}"/>
              </a:ext>
            </a:extLst>
          </p:cNvPr>
          <p:cNvGrpSpPr/>
          <p:nvPr/>
        </p:nvGrpSpPr>
        <p:grpSpPr>
          <a:xfrm>
            <a:off x="2191204" y="6099009"/>
            <a:ext cx="190882" cy="304459"/>
            <a:chOff x="483394" y="4676776"/>
            <a:chExt cx="137433" cy="223560"/>
          </a:xfrm>
        </p:grpSpPr>
        <p:sp>
          <p:nvSpPr>
            <p:cNvPr id="60" name="Isosceles Triangle 59">
              <a:extLst>
                <a:ext uri="{FF2B5EF4-FFF2-40B4-BE49-F238E27FC236}">
                  <a16:creationId xmlns:a16="http://schemas.microsoft.com/office/drawing/2014/main" id="{BA58F8E5-9BB1-55E2-5A17-A928876993C4}"/>
                </a:ext>
              </a:extLst>
            </p:cNvPr>
            <p:cNvSpPr/>
            <p:nvPr/>
          </p:nvSpPr>
          <p:spPr>
            <a:xfrm>
              <a:off x="483394" y="4676776"/>
              <a:ext cx="137433" cy="473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1" name="Trapezoid 60">
              <a:extLst>
                <a:ext uri="{FF2B5EF4-FFF2-40B4-BE49-F238E27FC236}">
                  <a16:creationId xmlns:a16="http://schemas.microsoft.com/office/drawing/2014/main" id="{4834846C-8BBF-63D0-52D2-863D03182824}"/>
                </a:ext>
              </a:extLst>
            </p:cNvPr>
            <p:cNvSpPr/>
            <p:nvPr/>
          </p:nvSpPr>
          <p:spPr>
            <a:xfrm>
              <a:off x="495297" y="4724123"/>
              <a:ext cx="114791" cy="17621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 name="TextBox 3">
            <a:extLst>
              <a:ext uri="{FF2B5EF4-FFF2-40B4-BE49-F238E27FC236}">
                <a16:creationId xmlns:a16="http://schemas.microsoft.com/office/drawing/2014/main" id="{CA29B320-E10F-2F2C-4C47-C88BFC825D8B}"/>
              </a:ext>
            </a:extLst>
          </p:cNvPr>
          <p:cNvSpPr txBox="1"/>
          <p:nvPr/>
        </p:nvSpPr>
        <p:spPr>
          <a:xfrm>
            <a:off x="8762781" y="808300"/>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grpSp>
        <p:nvGrpSpPr>
          <p:cNvPr id="107" name="Group 106">
            <a:extLst>
              <a:ext uri="{FF2B5EF4-FFF2-40B4-BE49-F238E27FC236}">
                <a16:creationId xmlns:a16="http://schemas.microsoft.com/office/drawing/2014/main" id="{C0406509-5E47-D2F6-3EFC-484B5117E7DE}"/>
              </a:ext>
            </a:extLst>
          </p:cNvPr>
          <p:cNvGrpSpPr/>
          <p:nvPr/>
        </p:nvGrpSpPr>
        <p:grpSpPr>
          <a:xfrm>
            <a:off x="4317697" y="1876274"/>
            <a:ext cx="1080000" cy="1224000"/>
            <a:chOff x="4686924" y="1413377"/>
            <a:chExt cx="1080000" cy="1224000"/>
          </a:xfrm>
        </p:grpSpPr>
        <p:sp>
          <p:nvSpPr>
            <p:cNvPr id="108" name="Rectangle 107">
              <a:extLst>
                <a:ext uri="{FF2B5EF4-FFF2-40B4-BE49-F238E27FC236}">
                  <a16:creationId xmlns:a16="http://schemas.microsoft.com/office/drawing/2014/main" id="{1A84F5F9-1B1C-907C-1E83-A4D9E5B735BE}"/>
                </a:ext>
              </a:extLst>
            </p:cNvPr>
            <p:cNvSpPr/>
            <p:nvPr/>
          </p:nvSpPr>
          <p:spPr>
            <a:xfrm>
              <a:off x="4686924" y="1413377"/>
              <a:ext cx="1080000" cy="1224000"/>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9" name="Straight Connector 108">
              <a:extLst>
                <a:ext uri="{FF2B5EF4-FFF2-40B4-BE49-F238E27FC236}">
                  <a16:creationId xmlns:a16="http://schemas.microsoft.com/office/drawing/2014/main" id="{0378C476-6F20-DFF0-DD7F-2F893BA6B952}"/>
                </a:ext>
              </a:extLst>
            </p:cNvPr>
            <p:cNvCxnSpPr>
              <a:cxnSpLocks/>
            </p:cNvCxnSpPr>
            <p:nvPr/>
          </p:nvCxnSpPr>
          <p:spPr>
            <a:xfrm>
              <a:off x="4876789" y="1601470"/>
              <a:ext cx="7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C5A8376-AC13-3241-BEDE-19E3202935E7}"/>
                </a:ext>
              </a:extLst>
            </p:cNvPr>
            <p:cNvCxnSpPr>
              <a:cxnSpLocks/>
            </p:cNvCxnSpPr>
            <p:nvPr/>
          </p:nvCxnSpPr>
          <p:spPr>
            <a:xfrm>
              <a:off x="4876789" y="2423160"/>
              <a:ext cx="72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1" name="Arrow: Right 110">
              <a:extLst>
                <a:ext uri="{FF2B5EF4-FFF2-40B4-BE49-F238E27FC236}">
                  <a16:creationId xmlns:a16="http://schemas.microsoft.com/office/drawing/2014/main" id="{4FF74CB3-3EB9-86EC-5D7A-4605776D6784}"/>
                </a:ext>
              </a:extLst>
            </p:cNvPr>
            <p:cNvSpPr/>
            <p:nvPr/>
          </p:nvSpPr>
          <p:spPr>
            <a:xfrm rot="16200000">
              <a:off x="5005080" y="2252978"/>
              <a:ext cx="443689" cy="225468"/>
            </a:xfrm>
            <a:prstGeom prst="rightArrow">
              <a:avLst>
                <a:gd name="adj1" fmla="val 50000"/>
                <a:gd name="adj2" fmla="val 663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112" name="Group 111">
            <a:extLst>
              <a:ext uri="{FF2B5EF4-FFF2-40B4-BE49-F238E27FC236}">
                <a16:creationId xmlns:a16="http://schemas.microsoft.com/office/drawing/2014/main" id="{EB65E5F5-3798-42FC-7C3C-C559E1219052}"/>
              </a:ext>
            </a:extLst>
          </p:cNvPr>
          <p:cNvGrpSpPr/>
          <p:nvPr/>
        </p:nvGrpSpPr>
        <p:grpSpPr>
          <a:xfrm>
            <a:off x="5902917" y="1876274"/>
            <a:ext cx="1080000" cy="1224000"/>
            <a:chOff x="6167129" y="1413377"/>
            <a:chExt cx="1080000" cy="1224000"/>
          </a:xfrm>
        </p:grpSpPr>
        <p:sp>
          <p:nvSpPr>
            <p:cNvPr id="113" name="Rectangle 112">
              <a:extLst>
                <a:ext uri="{FF2B5EF4-FFF2-40B4-BE49-F238E27FC236}">
                  <a16:creationId xmlns:a16="http://schemas.microsoft.com/office/drawing/2014/main" id="{9A4A2657-4A58-C9A8-8154-71652DD246C9}"/>
                </a:ext>
              </a:extLst>
            </p:cNvPr>
            <p:cNvSpPr/>
            <p:nvPr/>
          </p:nvSpPr>
          <p:spPr>
            <a:xfrm>
              <a:off x="6167129" y="1413377"/>
              <a:ext cx="1080000" cy="1224000"/>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4" name="Straight Connector 113">
              <a:extLst>
                <a:ext uri="{FF2B5EF4-FFF2-40B4-BE49-F238E27FC236}">
                  <a16:creationId xmlns:a16="http://schemas.microsoft.com/office/drawing/2014/main" id="{22209F98-7D77-8406-D012-EBDED73AC923}"/>
                </a:ext>
              </a:extLst>
            </p:cNvPr>
            <p:cNvCxnSpPr>
              <a:cxnSpLocks/>
            </p:cNvCxnSpPr>
            <p:nvPr/>
          </p:nvCxnSpPr>
          <p:spPr>
            <a:xfrm>
              <a:off x="6370338"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D6D841E-4E9E-AE8B-C0C6-8E32A0AF1840}"/>
                </a:ext>
              </a:extLst>
            </p:cNvPr>
            <p:cNvCxnSpPr>
              <a:cxnSpLocks/>
            </p:cNvCxnSpPr>
            <p:nvPr/>
          </p:nvCxnSpPr>
          <p:spPr>
            <a:xfrm>
              <a:off x="6485411"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CF1955A-3B35-1435-E8D7-95376031E583}"/>
                </a:ext>
              </a:extLst>
            </p:cNvPr>
            <p:cNvCxnSpPr>
              <a:cxnSpLocks/>
            </p:cNvCxnSpPr>
            <p:nvPr/>
          </p:nvCxnSpPr>
          <p:spPr>
            <a:xfrm>
              <a:off x="6600484"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CE86B6D-3F5C-D76C-45B0-0FBDCC454E6A}"/>
                </a:ext>
              </a:extLst>
            </p:cNvPr>
            <p:cNvCxnSpPr>
              <a:cxnSpLocks/>
            </p:cNvCxnSpPr>
            <p:nvPr/>
          </p:nvCxnSpPr>
          <p:spPr>
            <a:xfrm>
              <a:off x="6715557"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CC8DF98-63FD-ACD7-8A96-5A6D3B204FCD}"/>
                </a:ext>
              </a:extLst>
            </p:cNvPr>
            <p:cNvCxnSpPr>
              <a:cxnSpLocks/>
            </p:cNvCxnSpPr>
            <p:nvPr/>
          </p:nvCxnSpPr>
          <p:spPr>
            <a:xfrm>
              <a:off x="6830630"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EDBB4A6-5FAC-33AF-2EA8-F1206F7B2FB0}"/>
                </a:ext>
              </a:extLst>
            </p:cNvPr>
            <p:cNvCxnSpPr>
              <a:cxnSpLocks/>
            </p:cNvCxnSpPr>
            <p:nvPr/>
          </p:nvCxnSpPr>
          <p:spPr>
            <a:xfrm>
              <a:off x="7060777"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AF540E4-3571-7AF3-86FC-FC64B58B7299}"/>
                </a:ext>
              </a:extLst>
            </p:cNvPr>
            <p:cNvCxnSpPr>
              <a:cxnSpLocks/>
            </p:cNvCxnSpPr>
            <p:nvPr/>
          </p:nvCxnSpPr>
          <p:spPr>
            <a:xfrm>
              <a:off x="6945703" y="1603157"/>
              <a:ext cx="0" cy="82169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2C91C7A3-17B5-EE4B-484B-E0AB5898A076}"/>
                </a:ext>
              </a:extLst>
            </p:cNvPr>
            <p:cNvSpPr/>
            <p:nvPr/>
          </p:nvSpPr>
          <p:spPr>
            <a:xfrm>
              <a:off x="6333848"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2" name="Oval 121">
              <a:extLst>
                <a:ext uri="{FF2B5EF4-FFF2-40B4-BE49-F238E27FC236}">
                  <a16:creationId xmlns:a16="http://schemas.microsoft.com/office/drawing/2014/main" id="{B9F3CAEC-B526-4978-C9CF-9CA0533AF0CD}"/>
                </a:ext>
              </a:extLst>
            </p:cNvPr>
            <p:cNvSpPr/>
            <p:nvPr/>
          </p:nvSpPr>
          <p:spPr>
            <a:xfrm>
              <a:off x="6565103"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3" name="Oval 122">
              <a:extLst>
                <a:ext uri="{FF2B5EF4-FFF2-40B4-BE49-F238E27FC236}">
                  <a16:creationId xmlns:a16="http://schemas.microsoft.com/office/drawing/2014/main" id="{EA70215E-7217-F21A-7B65-3D299FA0CCD4}"/>
                </a:ext>
              </a:extLst>
            </p:cNvPr>
            <p:cNvSpPr/>
            <p:nvPr/>
          </p:nvSpPr>
          <p:spPr>
            <a:xfrm>
              <a:off x="6797870"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4" name="Oval 123">
              <a:extLst>
                <a:ext uri="{FF2B5EF4-FFF2-40B4-BE49-F238E27FC236}">
                  <a16:creationId xmlns:a16="http://schemas.microsoft.com/office/drawing/2014/main" id="{54F21E7A-0796-683E-2616-DA9232102D98}"/>
                </a:ext>
              </a:extLst>
            </p:cNvPr>
            <p:cNvSpPr/>
            <p:nvPr/>
          </p:nvSpPr>
          <p:spPr>
            <a:xfrm>
              <a:off x="7023479" y="2384535"/>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5" name="Oval 124">
              <a:extLst>
                <a:ext uri="{FF2B5EF4-FFF2-40B4-BE49-F238E27FC236}">
                  <a16:creationId xmlns:a16="http://schemas.microsoft.com/office/drawing/2014/main" id="{C5C1037D-ED70-E4C0-E1A7-46CB068F4477}"/>
                </a:ext>
              </a:extLst>
            </p:cNvPr>
            <p:cNvSpPr/>
            <p:nvPr/>
          </p:nvSpPr>
          <p:spPr>
            <a:xfrm>
              <a:off x="6449170" y="1570446"/>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6" name="Oval 125">
              <a:extLst>
                <a:ext uri="{FF2B5EF4-FFF2-40B4-BE49-F238E27FC236}">
                  <a16:creationId xmlns:a16="http://schemas.microsoft.com/office/drawing/2014/main" id="{966AE650-483A-43C6-3104-DE7C41FEE117}"/>
                </a:ext>
              </a:extLst>
            </p:cNvPr>
            <p:cNvSpPr/>
            <p:nvPr/>
          </p:nvSpPr>
          <p:spPr>
            <a:xfrm>
              <a:off x="6680425" y="1570446"/>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7" name="Oval 126">
              <a:extLst>
                <a:ext uri="{FF2B5EF4-FFF2-40B4-BE49-F238E27FC236}">
                  <a16:creationId xmlns:a16="http://schemas.microsoft.com/office/drawing/2014/main" id="{AA20A2A8-DDF5-B79D-FD2B-F005C071C2DD}"/>
                </a:ext>
              </a:extLst>
            </p:cNvPr>
            <p:cNvSpPr/>
            <p:nvPr/>
          </p:nvSpPr>
          <p:spPr>
            <a:xfrm>
              <a:off x="6913192" y="1570446"/>
              <a:ext cx="72000" cy="7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8" name="Arrow: Right 127">
              <a:extLst>
                <a:ext uri="{FF2B5EF4-FFF2-40B4-BE49-F238E27FC236}">
                  <a16:creationId xmlns:a16="http://schemas.microsoft.com/office/drawing/2014/main" id="{CE792FE6-63D5-3C79-960E-FC73EFB824F1}"/>
                </a:ext>
              </a:extLst>
            </p:cNvPr>
            <p:cNvSpPr/>
            <p:nvPr/>
          </p:nvSpPr>
          <p:spPr>
            <a:xfrm>
              <a:off x="6369658"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9" name="Arrow: Right 128">
              <a:extLst>
                <a:ext uri="{FF2B5EF4-FFF2-40B4-BE49-F238E27FC236}">
                  <a16:creationId xmlns:a16="http://schemas.microsoft.com/office/drawing/2014/main" id="{15405CAD-2737-F9CB-27E1-7FCC5CF7B1D3}"/>
                </a:ext>
              </a:extLst>
            </p:cNvPr>
            <p:cNvSpPr/>
            <p:nvPr/>
          </p:nvSpPr>
          <p:spPr>
            <a:xfrm>
              <a:off x="6607228"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0" name="Arrow: Right 129">
              <a:extLst>
                <a:ext uri="{FF2B5EF4-FFF2-40B4-BE49-F238E27FC236}">
                  <a16:creationId xmlns:a16="http://schemas.microsoft.com/office/drawing/2014/main" id="{C9A25E56-0100-BACC-4FB6-AC957C8ED12F}"/>
                </a:ext>
              </a:extLst>
            </p:cNvPr>
            <p:cNvSpPr/>
            <p:nvPr/>
          </p:nvSpPr>
          <p:spPr>
            <a:xfrm>
              <a:off x="6844798"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1" name="Arrow: Right 130">
              <a:extLst>
                <a:ext uri="{FF2B5EF4-FFF2-40B4-BE49-F238E27FC236}">
                  <a16:creationId xmlns:a16="http://schemas.microsoft.com/office/drawing/2014/main" id="{A66EB869-5404-2F4E-DBD9-2FFD745F8AA0}"/>
                </a:ext>
              </a:extLst>
            </p:cNvPr>
            <p:cNvSpPr/>
            <p:nvPr/>
          </p:nvSpPr>
          <p:spPr>
            <a:xfrm rot="10800000">
              <a:off x="6963583"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2" name="Arrow: Right 131">
              <a:extLst>
                <a:ext uri="{FF2B5EF4-FFF2-40B4-BE49-F238E27FC236}">
                  <a16:creationId xmlns:a16="http://schemas.microsoft.com/office/drawing/2014/main" id="{C1CBB234-E977-548F-37BC-AE97008E2624}"/>
                </a:ext>
              </a:extLst>
            </p:cNvPr>
            <p:cNvSpPr/>
            <p:nvPr/>
          </p:nvSpPr>
          <p:spPr>
            <a:xfrm rot="10800000">
              <a:off x="6726013"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3" name="Arrow: Right 132">
              <a:extLst>
                <a:ext uri="{FF2B5EF4-FFF2-40B4-BE49-F238E27FC236}">
                  <a16:creationId xmlns:a16="http://schemas.microsoft.com/office/drawing/2014/main" id="{E461945E-A2DC-6E95-44A1-4E1F90CF846D}"/>
                </a:ext>
              </a:extLst>
            </p:cNvPr>
            <p:cNvSpPr/>
            <p:nvPr/>
          </p:nvSpPr>
          <p:spPr>
            <a:xfrm rot="10800000">
              <a:off x="6488443" y="1993333"/>
              <a:ext cx="95436" cy="45719"/>
            </a:xfrm>
            <a:prstGeom prst="rightArrow">
              <a:avLst>
                <a:gd name="adj1" fmla="val 16928"/>
                <a:gd name="adj2" fmla="val 729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cxnSp>
        <p:nvCxnSpPr>
          <p:cNvPr id="134" name="Straight Arrow Connector 133">
            <a:extLst>
              <a:ext uri="{FF2B5EF4-FFF2-40B4-BE49-F238E27FC236}">
                <a16:creationId xmlns:a16="http://schemas.microsoft.com/office/drawing/2014/main" id="{69296F99-A395-78F6-066C-5915C83E7C32}"/>
              </a:ext>
            </a:extLst>
          </p:cNvPr>
          <p:cNvCxnSpPr>
            <a:cxnSpLocks/>
          </p:cNvCxnSpPr>
          <p:nvPr/>
        </p:nvCxnSpPr>
        <p:spPr>
          <a:xfrm flipH="1">
            <a:off x="4063740" y="1774386"/>
            <a:ext cx="64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EE7FADF-AA4A-4B0E-CFEC-75894E051140}"/>
              </a:ext>
            </a:extLst>
          </p:cNvPr>
          <p:cNvCxnSpPr>
            <a:cxnSpLocks/>
          </p:cNvCxnSpPr>
          <p:nvPr/>
        </p:nvCxnSpPr>
        <p:spPr>
          <a:xfrm>
            <a:off x="6539013" y="1774386"/>
            <a:ext cx="64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B7035314-6701-7986-3B7B-081041AAA9E8}"/>
              </a:ext>
            </a:extLst>
          </p:cNvPr>
          <p:cNvSpPr/>
          <p:nvPr/>
        </p:nvSpPr>
        <p:spPr>
          <a:xfrm>
            <a:off x="4534358" y="2064367"/>
            <a:ext cx="46863" cy="821086"/>
          </a:xfrm>
          <a:prstGeom prst="rect">
            <a:avLst/>
          </a:prstGeom>
          <a:noFill/>
          <a:ln w="28575">
            <a:solidFill>
              <a:srgbClr val="FFBD0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6" name="Rectangle 135">
            <a:extLst>
              <a:ext uri="{FF2B5EF4-FFF2-40B4-BE49-F238E27FC236}">
                <a16:creationId xmlns:a16="http://schemas.microsoft.com/office/drawing/2014/main" id="{5E2039E4-EFE3-FC94-0BDD-E77E206CB010}"/>
              </a:ext>
            </a:extLst>
          </p:cNvPr>
          <p:cNvSpPr/>
          <p:nvPr/>
        </p:nvSpPr>
        <p:spPr>
          <a:xfrm>
            <a:off x="4534191" y="2839863"/>
            <a:ext cx="47030" cy="46800"/>
          </a:xfrm>
          <a:prstGeom prst="rect">
            <a:avLst/>
          </a:prstGeom>
          <a:noFill/>
          <a:ln w="28575">
            <a:solidFill>
              <a:srgbClr val="7F099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7" name="Rectangle 136">
            <a:extLst>
              <a:ext uri="{FF2B5EF4-FFF2-40B4-BE49-F238E27FC236}">
                <a16:creationId xmlns:a16="http://schemas.microsoft.com/office/drawing/2014/main" id="{D3065C1F-E162-2F35-B94D-8442FBA0C492}"/>
              </a:ext>
            </a:extLst>
          </p:cNvPr>
          <p:cNvSpPr/>
          <p:nvPr/>
        </p:nvSpPr>
        <p:spPr>
          <a:xfrm>
            <a:off x="6462454" y="2826805"/>
            <a:ext cx="93600" cy="46800"/>
          </a:xfrm>
          <a:prstGeom prst="rect">
            <a:avLst/>
          </a:prstGeom>
          <a:noFill/>
          <a:ln w="28575">
            <a:solidFill>
              <a:srgbClr val="7F099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4" name="Group 13">
            <a:extLst>
              <a:ext uri="{FF2B5EF4-FFF2-40B4-BE49-F238E27FC236}">
                <a16:creationId xmlns:a16="http://schemas.microsoft.com/office/drawing/2014/main" id="{6E6A8756-74DF-4C8F-A0F7-5337CEDCA6BE}"/>
              </a:ext>
            </a:extLst>
          </p:cNvPr>
          <p:cNvGrpSpPr/>
          <p:nvPr/>
        </p:nvGrpSpPr>
        <p:grpSpPr>
          <a:xfrm>
            <a:off x="3227513" y="3956333"/>
            <a:ext cx="785793" cy="307777"/>
            <a:chOff x="2961764" y="2646794"/>
            <a:chExt cx="785793" cy="307777"/>
          </a:xfrm>
        </p:grpSpPr>
        <p:sp>
          <p:nvSpPr>
            <p:cNvPr id="15" name="TextBox 14">
              <a:extLst>
                <a:ext uri="{FF2B5EF4-FFF2-40B4-BE49-F238E27FC236}">
                  <a16:creationId xmlns:a16="http://schemas.microsoft.com/office/drawing/2014/main" id="{762D680A-7B10-8B31-E7EA-EC922C5348BE}"/>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100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328205E-DC9D-DE0E-805C-A533F05EDC76}"/>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Arrow: U-Turn 16">
            <a:extLst>
              <a:ext uri="{FF2B5EF4-FFF2-40B4-BE49-F238E27FC236}">
                <a16:creationId xmlns:a16="http://schemas.microsoft.com/office/drawing/2014/main" id="{913595F4-AB1D-5FB7-9302-10240AED5A14}"/>
              </a:ext>
            </a:extLst>
          </p:cNvPr>
          <p:cNvSpPr/>
          <p:nvPr/>
        </p:nvSpPr>
        <p:spPr>
          <a:xfrm flipH="1">
            <a:off x="7906326" y="5560291"/>
            <a:ext cx="3346546" cy="626832"/>
          </a:xfrm>
          <a:prstGeom prst="uturnArrow">
            <a:avLst>
              <a:gd name="adj1" fmla="val 4473"/>
              <a:gd name="adj2" fmla="val 14737"/>
              <a:gd name="adj3" fmla="val 18586"/>
              <a:gd name="adj4" fmla="val 51447"/>
              <a:gd name="adj5" fmla="val 993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grpSp>
        <p:nvGrpSpPr>
          <p:cNvPr id="18" name="Group 17">
            <a:extLst>
              <a:ext uri="{FF2B5EF4-FFF2-40B4-BE49-F238E27FC236}">
                <a16:creationId xmlns:a16="http://schemas.microsoft.com/office/drawing/2014/main" id="{D19DB143-9086-EFE7-C5A2-875296FA8DEF}"/>
              </a:ext>
            </a:extLst>
          </p:cNvPr>
          <p:cNvGrpSpPr/>
          <p:nvPr/>
        </p:nvGrpSpPr>
        <p:grpSpPr>
          <a:xfrm rot="16200000">
            <a:off x="5309951" y="5120232"/>
            <a:ext cx="743614" cy="2161169"/>
            <a:chOff x="8913525" y="4507091"/>
            <a:chExt cx="648080" cy="1446884"/>
          </a:xfrm>
        </p:grpSpPr>
        <p:pic>
          <p:nvPicPr>
            <p:cNvPr id="22" name="Picture 21">
              <a:extLst>
                <a:ext uri="{FF2B5EF4-FFF2-40B4-BE49-F238E27FC236}">
                  <a16:creationId xmlns:a16="http://schemas.microsoft.com/office/drawing/2014/main" id="{28DB7BB1-44ED-DC53-C46B-590BBF92ED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23" name="Group 22">
              <a:extLst>
                <a:ext uri="{FF2B5EF4-FFF2-40B4-BE49-F238E27FC236}">
                  <a16:creationId xmlns:a16="http://schemas.microsoft.com/office/drawing/2014/main" id="{F5F0BC5A-CE40-F86B-7C52-AD61A504A5F6}"/>
                </a:ext>
              </a:extLst>
            </p:cNvPr>
            <p:cNvGrpSpPr/>
            <p:nvPr/>
          </p:nvGrpSpPr>
          <p:grpSpPr>
            <a:xfrm>
              <a:off x="8913525" y="4507091"/>
              <a:ext cx="636278" cy="1446884"/>
              <a:chOff x="6330890" y="584498"/>
              <a:chExt cx="636278" cy="1446884"/>
            </a:xfrm>
          </p:grpSpPr>
          <p:sp>
            <p:nvSpPr>
              <p:cNvPr id="24" name="TextBox 23">
                <a:extLst>
                  <a:ext uri="{FF2B5EF4-FFF2-40B4-BE49-F238E27FC236}">
                    <a16:creationId xmlns:a16="http://schemas.microsoft.com/office/drawing/2014/main" id="{34AFBFE0-422D-88DA-EDBA-C11DA1EFBA03}"/>
                  </a:ext>
                </a:extLst>
              </p:cNvPr>
              <p:cNvSpPr txBox="1"/>
              <p:nvPr/>
            </p:nvSpPr>
            <p:spPr>
              <a:xfrm rot="5400000">
                <a:off x="5688765" y="1226623"/>
                <a:ext cx="1446884" cy="162633"/>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0        10       20      30       40</a:t>
                </a:r>
              </a:p>
            </p:txBody>
          </p:sp>
          <p:sp>
            <p:nvSpPr>
              <p:cNvPr id="25" name="TextBox 24">
                <a:extLst>
                  <a:ext uri="{FF2B5EF4-FFF2-40B4-BE49-F238E27FC236}">
                    <a16:creationId xmlns:a16="http://schemas.microsoft.com/office/drawing/2014/main" id="{06373707-2680-6EC6-69BC-3CFB2BD96A3B}"/>
                  </a:ext>
                </a:extLst>
              </p:cNvPr>
              <p:cNvSpPr txBox="1"/>
              <p:nvPr/>
            </p:nvSpPr>
            <p:spPr>
              <a:xfrm rot="5400000">
                <a:off x="6285696" y="1204029"/>
                <a:ext cx="1155125" cy="207819"/>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Pore diameter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sp>
        <p:nvSpPr>
          <p:cNvPr id="32" name="TextBox 31">
            <a:extLst>
              <a:ext uri="{FF2B5EF4-FFF2-40B4-BE49-F238E27FC236}">
                <a16:creationId xmlns:a16="http://schemas.microsoft.com/office/drawing/2014/main" id="{59D66CD8-F827-7506-74A3-3D8287FE5122}"/>
              </a:ext>
            </a:extLst>
          </p:cNvPr>
          <p:cNvSpPr txBox="1"/>
          <p:nvPr/>
        </p:nvSpPr>
        <p:spPr>
          <a:xfrm>
            <a:off x="4824997" y="1565607"/>
            <a:ext cx="1814920" cy="1015663"/>
          </a:xfrm>
          <a:prstGeom prst="rect">
            <a:avLst/>
          </a:prstGeom>
          <a:noFill/>
          <a:ln w="38100">
            <a:solidFill>
              <a:schemeClr val="tx2"/>
            </a:solidFill>
          </a:ln>
        </p:spPr>
        <p:txBody>
          <a:bodyPr wrap="none" rtlCol="0">
            <a:spAutoFit/>
          </a:bodyPr>
          <a:lstStyle/>
          <a:p>
            <a:r>
              <a:rPr lang="en-US" sz="2000" dirty="0">
                <a:latin typeface="Arial" charset="0"/>
                <a:ea typeface="Arial" charset="0"/>
                <a:cs typeface="Arial" charset="0"/>
              </a:rPr>
              <a:t>+ 88% Fitness</a:t>
            </a:r>
          </a:p>
          <a:p>
            <a:r>
              <a:rPr lang="en-US" sz="2000" dirty="0">
                <a:latin typeface="Arial" charset="0"/>
                <a:ea typeface="Arial" charset="0"/>
                <a:cs typeface="Arial" charset="0"/>
              </a:rPr>
              <a:t>- 75% </a:t>
            </a:r>
            <a:r>
              <a:rPr lang="en-US" sz="2000" i="0" dirty="0">
                <a:latin typeface="+mj-lt"/>
                <a:cs typeface="Arial" charset="0"/>
              </a:rPr>
              <a:t>P</a:t>
            </a:r>
            <a:r>
              <a:rPr lang="en-US" sz="2000" i="0" baseline="-25000" dirty="0">
                <a:latin typeface="+mj-lt"/>
                <a:cs typeface="Arial" charset="0"/>
              </a:rPr>
              <a:t>pump</a:t>
            </a:r>
            <a:endParaRPr lang="en-NL" sz="2000" baseline="-25000" dirty="0">
              <a:latin typeface="Arial" panose="020B0604020202020204" pitchFamily="34" charset="0"/>
              <a:ea typeface="Arial" charset="0"/>
              <a:cs typeface="Arial" panose="020B0604020202020204" pitchFamily="34" charset="0"/>
            </a:endParaRPr>
          </a:p>
          <a:p>
            <a:r>
              <a:rPr lang="en-US" sz="2000" dirty="0">
                <a:latin typeface="Arial" charset="0"/>
                <a:ea typeface="Arial" charset="0"/>
                <a:cs typeface="Arial" charset="0"/>
              </a:rPr>
              <a:t>+ 24% </a:t>
            </a:r>
            <a:r>
              <a:rPr lang="en-US" sz="2000" i="0" dirty="0">
                <a:latin typeface="+mj-lt"/>
                <a:cs typeface="Arial" charset="0"/>
              </a:rPr>
              <a:t>P</a:t>
            </a:r>
            <a:r>
              <a:rPr lang="en-US" sz="2000" b="0" i="0" baseline="-25000" dirty="0">
                <a:latin typeface="+mj-lt"/>
                <a:cs typeface="Arial" charset="0"/>
              </a:rPr>
              <a:t>el</a:t>
            </a:r>
            <a:r>
              <a:rPr lang="en-US" sz="2000" i="0" dirty="0">
                <a:latin typeface="+mj-lt"/>
                <a:cs typeface="Arial" charset="0"/>
              </a:rPr>
              <a:t> </a:t>
            </a:r>
            <a:endParaRPr lang="en-US" sz="2000" i="1" dirty="0">
              <a:latin typeface="Cambria Math" panose="02040503050406030204" pitchFamily="18" charset="0"/>
              <a:cs typeface="Arial" charset="0"/>
            </a:endParaRPr>
          </a:p>
        </p:txBody>
      </p:sp>
    </p:spTree>
    <p:extLst>
      <p:ext uri="{BB962C8B-B14F-4D97-AF65-F5344CB8AC3E}">
        <p14:creationId xmlns:p14="http://schemas.microsoft.com/office/powerpoint/2010/main" val="15442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3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6" grpId="0" animBg="1"/>
      <p:bldP spid="137"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primate, mammal&#10;&#10;Description automatically generated">
            <a:extLst>
              <a:ext uri="{FF2B5EF4-FFF2-40B4-BE49-F238E27FC236}">
                <a16:creationId xmlns:a16="http://schemas.microsoft.com/office/drawing/2014/main" id="{4FF7E771-9841-00F8-27DF-DAF5FF1D3F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2" t="2840" r="7896" b="2840"/>
          <a:stretch/>
        </p:blipFill>
        <p:spPr>
          <a:xfrm>
            <a:off x="7368122" y="4308726"/>
            <a:ext cx="2063041" cy="1885801"/>
          </a:xfrm>
          <a:prstGeom prst="rect">
            <a:avLst/>
          </a:prstGeom>
          <a:ln w="38100">
            <a:noFill/>
          </a:ln>
        </p:spPr>
      </p:pic>
      <p:pic>
        <p:nvPicPr>
          <p:cNvPr id="18" name="Picture 17">
            <a:extLst>
              <a:ext uri="{FF2B5EF4-FFF2-40B4-BE49-F238E27FC236}">
                <a16:creationId xmlns:a16="http://schemas.microsoft.com/office/drawing/2014/main" id="{D31027E6-90A3-8D58-C3F5-D6E5A1D53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478" y="4345427"/>
            <a:ext cx="1704371" cy="1744758"/>
          </a:xfrm>
          <a:prstGeom prst="rect">
            <a:avLst/>
          </a:prstGeom>
          <a:ln w="28575">
            <a:solidFill>
              <a:schemeClr val="tx1"/>
            </a:solidFill>
          </a:ln>
        </p:spPr>
      </p:pic>
      <p:grpSp>
        <p:nvGrpSpPr>
          <p:cNvPr id="11" name="Group 10">
            <a:extLst>
              <a:ext uri="{FF2B5EF4-FFF2-40B4-BE49-F238E27FC236}">
                <a16:creationId xmlns:a16="http://schemas.microsoft.com/office/drawing/2014/main" id="{60E5C854-957B-D3EC-1453-DB6E16855CAB}"/>
              </a:ext>
            </a:extLst>
          </p:cNvPr>
          <p:cNvGrpSpPr/>
          <p:nvPr/>
        </p:nvGrpSpPr>
        <p:grpSpPr>
          <a:xfrm>
            <a:off x="2692740" y="4358490"/>
            <a:ext cx="1959251" cy="1721373"/>
            <a:chOff x="1959679" y="-573932"/>
            <a:chExt cx="7805714" cy="6858000"/>
          </a:xfrm>
        </p:grpSpPr>
        <p:pic>
          <p:nvPicPr>
            <p:cNvPr id="4" name="Picture 3" descr="A black and white drawing of a pinecone&#10;&#10;Description automatically generated with medium confidence">
              <a:extLst>
                <a:ext uri="{FF2B5EF4-FFF2-40B4-BE49-F238E27FC236}">
                  <a16:creationId xmlns:a16="http://schemas.microsoft.com/office/drawing/2014/main" id="{EFEB110E-DD1D-BF86-7FF4-F52E5AC3DB27}"/>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59679" y="-573932"/>
              <a:ext cx="7805714" cy="6858000"/>
            </a:xfrm>
            <a:prstGeom prst="rect">
              <a:avLst/>
            </a:prstGeom>
          </p:spPr>
        </p:pic>
        <p:pic>
          <p:nvPicPr>
            <p:cNvPr id="9" name="Picture 8" descr="A picture containing egg&#10;&#10;Description automatically generated">
              <a:extLst>
                <a:ext uri="{FF2B5EF4-FFF2-40B4-BE49-F238E27FC236}">
                  <a16:creationId xmlns:a16="http://schemas.microsoft.com/office/drawing/2014/main" id="{05AF01D5-84D6-D950-711A-269714FCBD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173"/>
            <a:stretch/>
          </p:blipFill>
          <p:spPr>
            <a:xfrm>
              <a:off x="5954159" y="-573932"/>
              <a:ext cx="3811234" cy="6858000"/>
            </a:xfrm>
            <a:prstGeom prst="rect">
              <a:avLst/>
            </a:prstGeom>
          </p:spPr>
        </p:pic>
      </p:grpSp>
      <p:sp>
        <p:nvSpPr>
          <p:cNvPr id="2" name="Title 1">
            <a:extLst>
              <a:ext uri="{FF2B5EF4-FFF2-40B4-BE49-F238E27FC236}">
                <a16:creationId xmlns:a16="http://schemas.microsoft.com/office/drawing/2014/main" id="{938E30EE-FD6F-4C01-A533-FD515025FB46}"/>
              </a:ext>
            </a:extLst>
          </p:cNvPr>
          <p:cNvSpPr>
            <a:spLocks noGrp="1"/>
          </p:cNvSpPr>
          <p:nvPr>
            <p:ph type="title"/>
          </p:nvPr>
        </p:nvSpPr>
        <p:spPr/>
        <p:txBody>
          <a:bodyPr/>
          <a:lstStyle/>
          <a:p>
            <a:r>
              <a:rPr lang="en-US" dirty="0"/>
              <a:t>The big picture</a:t>
            </a:r>
            <a:endParaRPr lang="en-NL" dirty="0"/>
          </a:p>
        </p:txBody>
      </p:sp>
      <p:sp>
        <p:nvSpPr>
          <p:cNvPr id="3" name="Slide Number Placeholder 2">
            <a:extLst>
              <a:ext uri="{FF2B5EF4-FFF2-40B4-BE49-F238E27FC236}">
                <a16:creationId xmlns:a16="http://schemas.microsoft.com/office/drawing/2014/main" id="{D760AD24-551E-408F-8DDA-CE8B67495B8B}"/>
              </a:ext>
            </a:extLst>
          </p:cNvPr>
          <p:cNvSpPr>
            <a:spLocks noGrp="1"/>
          </p:cNvSpPr>
          <p:nvPr>
            <p:ph type="sldNum" sz="quarter" idx="4"/>
          </p:nvPr>
        </p:nvSpPr>
        <p:spPr/>
        <p:txBody>
          <a:bodyPr/>
          <a:lstStyle/>
          <a:p>
            <a:fld id="{B7CEC10D-CD46-426F-915E-6C78530279CB}" type="slidenum">
              <a:rPr lang="en-US" smtClean="0"/>
              <a:pPr/>
              <a:t>21</a:t>
            </a:fld>
            <a:endParaRPr lang="en-US" dirty="0"/>
          </a:p>
        </p:txBody>
      </p:sp>
      <p:pic>
        <p:nvPicPr>
          <p:cNvPr id="6" name="Picture 5" descr="A close up of a logo&#10;&#10;Description automatically generated">
            <a:extLst>
              <a:ext uri="{FF2B5EF4-FFF2-40B4-BE49-F238E27FC236}">
                <a16:creationId xmlns:a16="http://schemas.microsoft.com/office/drawing/2014/main" id="{4979A424-C7C7-4012-A53B-385C18506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745" y="2390643"/>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365B441B-7792-4FC5-A08E-247A5E9FEE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8735" y="2556579"/>
            <a:ext cx="1316322" cy="1316322"/>
          </a:xfrm>
          <a:prstGeom prst="rect">
            <a:avLst/>
          </a:prstGeom>
        </p:spPr>
      </p:pic>
      <p:pic>
        <p:nvPicPr>
          <p:cNvPr id="8" name="Picture 7" descr="A close up of a logo&#10;&#10;Description automatically generated">
            <a:extLst>
              <a:ext uri="{FF2B5EF4-FFF2-40B4-BE49-F238E27FC236}">
                <a16:creationId xmlns:a16="http://schemas.microsoft.com/office/drawing/2014/main" id="{4F98B150-695E-438C-ABE5-AD40F8E67A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7815" y="2349586"/>
            <a:ext cx="1577902" cy="1577902"/>
          </a:xfrm>
          <a:prstGeom prst="rect">
            <a:avLst/>
          </a:prstGeom>
        </p:spPr>
      </p:pic>
      <p:pic>
        <p:nvPicPr>
          <p:cNvPr id="12" name="Picture 2" descr="Dna Helix Svg Png Icon Free Download (#493802) - OnlineWebFonts.COM">
            <a:extLst>
              <a:ext uri="{FF2B5EF4-FFF2-40B4-BE49-F238E27FC236}">
                <a16:creationId xmlns:a16="http://schemas.microsoft.com/office/drawing/2014/main" id="{BEB60BE5-DE09-4E01-B5CC-773830DB1B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07853" y="2467684"/>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D4E744-662B-4817-B1D8-97031137EE0C}"/>
              </a:ext>
            </a:extLst>
          </p:cNvPr>
          <p:cNvSpPr txBox="1"/>
          <p:nvPr/>
        </p:nvSpPr>
        <p:spPr>
          <a:xfrm>
            <a:off x="223802" y="1506881"/>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EEF14051-DB48-4987-AB44-A1B28970653E}"/>
              </a:ext>
            </a:extLst>
          </p:cNvPr>
          <p:cNvSpPr txBox="1"/>
          <p:nvPr/>
        </p:nvSpPr>
        <p:spPr>
          <a:xfrm>
            <a:off x="2717375" y="1506881"/>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5" name="TextBox 14">
            <a:extLst>
              <a:ext uri="{FF2B5EF4-FFF2-40B4-BE49-F238E27FC236}">
                <a16:creationId xmlns:a16="http://schemas.microsoft.com/office/drawing/2014/main" id="{F264C18D-D603-47F0-8D14-E2D27B822AE2}"/>
              </a:ext>
            </a:extLst>
          </p:cNvPr>
          <p:cNvSpPr txBox="1"/>
          <p:nvPr/>
        </p:nvSpPr>
        <p:spPr>
          <a:xfrm>
            <a:off x="5109890" y="1506881"/>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4B6E1ACB-B792-4A98-8216-1BBBFF84F268}"/>
              </a:ext>
            </a:extLst>
          </p:cNvPr>
          <p:cNvSpPr txBox="1"/>
          <p:nvPr/>
        </p:nvSpPr>
        <p:spPr>
          <a:xfrm>
            <a:off x="7403965" y="1506881"/>
            <a:ext cx="1965603"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Advanced</a:t>
            </a:r>
          </a:p>
          <a:p>
            <a:pPr algn="ctr"/>
            <a:r>
              <a:rPr lang="en-US" sz="2000" b="1" dirty="0">
                <a:solidFill>
                  <a:schemeClr val="tx2"/>
                </a:solidFill>
                <a:latin typeface="Arial" charset="0"/>
                <a:ea typeface="Arial" charset="0"/>
                <a:cs typeface="Arial" charset="0"/>
              </a:rPr>
              <a:t>manufacturing</a:t>
            </a:r>
            <a:endParaRPr lang="en-NL" sz="2000" b="1" dirty="0">
              <a:solidFill>
                <a:schemeClr val="tx2"/>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F138A148-BF25-4A1A-BB53-81D38CCE5DB4}"/>
              </a:ext>
            </a:extLst>
          </p:cNvPr>
          <p:cNvSpPr txBox="1"/>
          <p:nvPr/>
        </p:nvSpPr>
        <p:spPr>
          <a:xfrm>
            <a:off x="9875279" y="1506881"/>
            <a:ext cx="2077813"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Device</a:t>
            </a:r>
          </a:p>
          <a:p>
            <a:pPr algn="ctr"/>
            <a:r>
              <a:rPr lang="en-US" sz="2000" b="1" dirty="0">
                <a:solidFill>
                  <a:schemeClr val="tx2"/>
                </a:solidFill>
                <a:latin typeface="Arial" charset="0"/>
                <a:ea typeface="Arial" charset="0"/>
                <a:cs typeface="Arial" charset="0"/>
              </a:rPr>
              <a:t>implementation</a:t>
            </a:r>
            <a:endParaRPr lang="en-NL" sz="2000" b="1" dirty="0">
              <a:solidFill>
                <a:schemeClr val="tx2"/>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E99DE567-A438-4438-9FEC-2A692C9D7B4A}"/>
              </a:ext>
            </a:extLst>
          </p:cNvPr>
          <p:cNvCxnSpPr>
            <a:cxnSpLocks/>
          </p:cNvCxnSpPr>
          <p:nvPr/>
        </p:nvCxnSpPr>
        <p:spPr>
          <a:xfrm>
            <a:off x="1927227" y="3208859"/>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8B9AC2-1FCD-4CA6-82EE-A549F37DD049}"/>
              </a:ext>
            </a:extLst>
          </p:cNvPr>
          <p:cNvCxnSpPr>
            <a:cxnSpLocks/>
          </p:cNvCxnSpPr>
          <p:nvPr/>
        </p:nvCxnSpPr>
        <p:spPr>
          <a:xfrm>
            <a:off x="4315057" y="3208859"/>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65F300-3A3C-4534-8C7B-6F07B0C72307}"/>
              </a:ext>
            </a:extLst>
          </p:cNvPr>
          <p:cNvCxnSpPr>
            <a:cxnSpLocks/>
          </p:cNvCxnSpPr>
          <p:nvPr/>
        </p:nvCxnSpPr>
        <p:spPr>
          <a:xfrm>
            <a:off x="6643160" y="3211504"/>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BB58D9-B90F-4B76-B39D-B3C81A071FD0}"/>
              </a:ext>
            </a:extLst>
          </p:cNvPr>
          <p:cNvCxnSpPr>
            <a:cxnSpLocks/>
          </p:cNvCxnSpPr>
          <p:nvPr/>
        </p:nvCxnSpPr>
        <p:spPr>
          <a:xfrm>
            <a:off x="9021984" y="3211504"/>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DE5F5A8-46A2-49D1-8B2A-C12A4D78466D}"/>
              </a:ext>
            </a:extLst>
          </p:cNvPr>
          <p:cNvPicPr>
            <a:picLocks noChangeAspect="1"/>
          </p:cNvPicPr>
          <p:nvPr/>
        </p:nvPicPr>
        <p:blipFill>
          <a:blip r:embed="rId12"/>
          <a:stretch>
            <a:fillRect/>
          </a:stretch>
        </p:blipFill>
        <p:spPr>
          <a:xfrm>
            <a:off x="9995268" y="2676717"/>
            <a:ext cx="1883827" cy="1072989"/>
          </a:xfrm>
          <a:prstGeom prst="rect">
            <a:avLst/>
          </a:prstGeom>
        </p:spPr>
      </p:pic>
      <p:sp>
        <p:nvSpPr>
          <p:cNvPr id="5" name="TextBox 4">
            <a:extLst>
              <a:ext uri="{FF2B5EF4-FFF2-40B4-BE49-F238E27FC236}">
                <a16:creationId xmlns:a16="http://schemas.microsoft.com/office/drawing/2014/main" id="{F0803FE3-7206-4097-AB1E-42D01802E13C}"/>
              </a:ext>
            </a:extLst>
          </p:cNvPr>
          <p:cNvSpPr txBox="1"/>
          <p:nvPr/>
        </p:nvSpPr>
        <p:spPr>
          <a:xfrm>
            <a:off x="6717113" y="4873003"/>
            <a:ext cx="484428" cy="707886"/>
          </a:xfrm>
          <a:prstGeom prst="rect">
            <a:avLst/>
          </a:prstGeom>
          <a:noFill/>
        </p:spPr>
        <p:txBody>
          <a:bodyPr wrap="none" rtlCol="0">
            <a:spAutoFit/>
          </a:bodyPr>
          <a:lstStyle/>
          <a:p>
            <a:r>
              <a:rPr lang="en-US" sz="4000" dirty="0">
                <a:solidFill>
                  <a:srgbClr val="C00000"/>
                </a:solidFill>
                <a:latin typeface="Arial" charset="0"/>
                <a:ea typeface="Arial" charset="0"/>
                <a:cs typeface="Arial" charset="0"/>
              </a:rPr>
              <a:t>+</a:t>
            </a:r>
            <a:endParaRPr lang="en-NL" sz="4000" dirty="0">
              <a:solidFill>
                <a:srgbClr val="C00000"/>
              </a:solidFill>
              <a:latin typeface="Arial" charset="0"/>
              <a:ea typeface="Arial" charset="0"/>
              <a:cs typeface="Arial" charset="0"/>
            </a:endParaRPr>
          </a:p>
        </p:txBody>
      </p:sp>
      <p:sp>
        <p:nvSpPr>
          <p:cNvPr id="30" name="TextBox 29">
            <a:extLst>
              <a:ext uri="{FF2B5EF4-FFF2-40B4-BE49-F238E27FC236}">
                <a16:creationId xmlns:a16="http://schemas.microsoft.com/office/drawing/2014/main" id="{5EE62C40-2F8A-4837-8102-CC50903301EE}"/>
              </a:ext>
            </a:extLst>
          </p:cNvPr>
          <p:cNvSpPr txBox="1"/>
          <p:nvPr/>
        </p:nvSpPr>
        <p:spPr>
          <a:xfrm>
            <a:off x="4586717" y="4873003"/>
            <a:ext cx="484428" cy="707886"/>
          </a:xfrm>
          <a:prstGeom prst="rect">
            <a:avLst/>
          </a:prstGeom>
          <a:noFill/>
        </p:spPr>
        <p:txBody>
          <a:bodyPr wrap="none" rtlCol="0">
            <a:spAutoFit/>
          </a:bodyPr>
          <a:lstStyle/>
          <a:p>
            <a:r>
              <a:rPr lang="en-US" sz="4000" dirty="0">
                <a:solidFill>
                  <a:srgbClr val="C00000"/>
                </a:solidFill>
                <a:latin typeface="Arial" charset="0"/>
                <a:ea typeface="Arial" charset="0"/>
                <a:cs typeface="Arial" charset="0"/>
              </a:rPr>
              <a:t>+</a:t>
            </a:r>
            <a:endParaRPr lang="en-NL" sz="4000" dirty="0">
              <a:solidFill>
                <a:srgbClr val="C00000"/>
              </a:solidFill>
              <a:latin typeface="Arial" charset="0"/>
              <a:ea typeface="Arial" charset="0"/>
              <a:cs typeface="Arial" charset="0"/>
            </a:endParaRPr>
          </a:p>
        </p:txBody>
      </p:sp>
      <p:sp>
        <p:nvSpPr>
          <p:cNvPr id="31" name="TextBox 30">
            <a:extLst>
              <a:ext uri="{FF2B5EF4-FFF2-40B4-BE49-F238E27FC236}">
                <a16:creationId xmlns:a16="http://schemas.microsoft.com/office/drawing/2014/main" id="{1BAE48D3-3650-4018-8E35-B9181EF80C5B}"/>
              </a:ext>
            </a:extLst>
          </p:cNvPr>
          <p:cNvSpPr txBox="1"/>
          <p:nvPr/>
        </p:nvSpPr>
        <p:spPr>
          <a:xfrm>
            <a:off x="2295766" y="4873003"/>
            <a:ext cx="484428" cy="707886"/>
          </a:xfrm>
          <a:prstGeom prst="rect">
            <a:avLst/>
          </a:prstGeom>
          <a:noFill/>
        </p:spPr>
        <p:txBody>
          <a:bodyPr wrap="none" rtlCol="0">
            <a:spAutoFit/>
          </a:bodyPr>
          <a:lstStyle/>
          <a:p>
            <a:r>
              <a:rPr lang="en-US" sz="4000" dirty="0">
                <a:solidFill>
                  <a:srgbClr val="C00000"/>
                </a:solidFill>
                <a:latin typeface="Arial" charset="0"/>
                <a:ea typeface="Arial" charset="0"/>
                <a:cs typeface="Arial" charset="0"/>
              </a:rPr>
              <a:t>+</a:t>
            </a:r>
            <a:endParaRPr lang="en-NL" sz="4000" dirty="0">
              <a:solidFill>
                <a:srgbClr val="C00000"/>
              </a:solidFill>
              <a:latin typeface="Arial" charset="0"/>
              <a:ea typeface="Arial" charset="0"/>
              <a:cs typeface="Arial" charset="0"/>
            </a:endParaRPr>
          </a:p>
        </p:txBody>
      </p:sp>
      <p:cxnSp>
        <p:nvCxnSpPr>
          <p:cNvPr id="10" name="Connector: Elbow 9">
            <a:extLst>
              <a:ext uri="{FF2B5EF4-FFF2-40B4-BE49-F238E27FC236}">
                <a16:creationId xmlns:a16="http://schemas.microsoft.com/office/drawing/2014/main" id="{864AD4B8-A14D-475E-9FF5-E7BA3E2A2133}"/>
              </a:ext>
            </a:extLst>
          </p:cNvPr>
          <p:cNvCxnSpPr/>
          <p:nvPr/>
        </p:nvCxnSpPr>
        <p:spPr>
          <a:xfrm flipV="1">
            <a:off x="9677400" y="4199290"/>
            <a:ext cx="1259781" cy="1004464"/>
          </a:xfrm>
          <a:prstGeom prst="bentConnector3">
            <a:avLst>
              <a:gd name="adj1" fmla="val 100406"/>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le of green balls&#10;&#10;Description automatically generated with low confidence">
            <a:extLst>
              <a:ext uri="{FF2B5EF4-FFF2-40B4-BE49-F238E27FC236}">
                <a16:creationId xmlns:a16="http://schemas.microsoft.com/office/drawing/2014/main" id="{80C72A73-5E99-A7D5-3548-77F2CE43F3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5477" y="3926554"/>
            <a:ext cx="1909174" cy="1347158"/>
          </a:xfrm>
          <a:prstGeom prst="rect">
            <a:avLst/>
          </a:prstGeom>
        </p:spPr>
      </p:pic>
      <p:pic>
        <p:nvPicPr>
          <p:cNvPr id="25" name="Picture 24" descr="A picture containing indoor, colorful, lined, arranged&#10;&#10;Description automatically generated">
            <a:extLst>
              <a:ext uri="{FF2B5EF4-FFF2-40B4-BE49-F238E27FC236}">
                <a16:creationId xmlns:a16="http://schemas.microsoft.com/office/drawing/2014/main" id="{087EE4C7-B821-C0EA-BE2D-FD2F1C6078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05475" y="5216328"/>
            <a:ext cx="1909174" cy="1347158"/>
          </a:xfrm>
          <a:prstGeom prst="rect">
            <a:avLst/>
          </a:prstGeom>
        </p:spPr>
      </p:pic>
      <p:cxnSp>
        <p:nvCxnSpPr>
          <p:cNvPr id="26" name="Straight Arrow Connector 25">
            <a:extLst>
              <a:ext uri="{FF2B5EF4-FFF2-40B4-BE49-F238E27FC236}">
                <a16:creationId xmlns:a16="http://schemas.microsoft.com/office/drawing/2014/main" id="{86044CB0-A437-58F5-4E55-EAD555E6B0C4}"/>
              </a:ext>
            </a:extLst>
          </p:cNvPr>
          <p:cNvCxnSpPr>
            <a:cxnSpLocks/>
          </p:cNvCxnSpPr>
          <p:nvPr/>
        </p:nvCxnSpPr>
        <p:spPr>
          <a:xfrm>
            <a:off x="5858510" y="5128514"/>
            <a:ext cx="0" cy="3600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7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a photo outside a building&#10;&#10;Description automatically generated">
            <a:extLst>
              <a:ext uri="{FF2B5EF4-FFF2-40B4-BE49-F238E27FC236}">
                <a16:creationId xmlns:a16="http://schemas.microsoft.com/office/drawing/2014/main" id="{FEF64246-D77B-3FBA-B0B0-54550716D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80" t="23849" r="16395" b="306"/>
          <a:stretch/>
        </p:blipFill>
        <p:spPr>
          <a:xfrm>
            <a:off x="4906336" y="1302721"/>
            <a:ext cx="6471495" cy="4791692"/>
          </a:xfrm>
          <a:prstGeom prst="rect">
            <a:avLst/>
          </a:prstGeom>
        </p:spPr>
      </p:pic>
      <p:sp>
        <p:nvSpPr>
          <p:cNvPr id="2" name="Title 1">
            <a:extLst>
              <a:ext uri="{FF2B5EF4-FFF2-40B4-BE49-F238E27FC236}">
                <a16:creationId xmlns:a16="http://schemas.microsoft.com/office/drawing/2014/main" id="{7D2CC6AD-01FD-4EDF-913D-7433CD730867}"/>
              </a:ext>
            </a:extLst>
          </p:cNvPr>
          <p:cNvSpPr>
            <a:spLocks noGrp="1"/>
          </p:cNvSpPr>
          <p:nvPr>
            <p:ph type="title"/>
          </p:nvPr>
        </p:nvSpPr>
        <p:spPr/>
        <p:txBody>
          <a:bodyPr/>
          <a:lstStyle/>
          <a:p>
            <a:r>
              <a:rPr lang="en-US" dirty="0"/>
              <a:t>Acknowledgments</a:t>
            </a:r>
            <a:endParaRPr lang="en-NL" dirty="0"/>
          </a:p>
        </p:txBody>
      </p:sp>
      <p:sp>
        <p:nvSpPr>
          <p:cNvPr id="3" name="Slide Number Placeholder 2">
            <a:extLst>
              <a:ext uri="{FF2B5EF4-FFF2-40B4-BE49-F238E27FC236}">
                <a16:creationId xmlns:a16="http://schemas.microsoft.com/office/drawing/2014/main" id="{BE86AAE3-4E30-4339-B613-CA41D4A371CE}"/>
              </a:ext>
            </a:extLst>
          </p:cNvPr>
          <p:cNvSpPr>
            <a:spLocks noGrp="1"/>
          </p:cNvSpPr>
          <p:nvPr>
            <p:ph type="sldNum" sz="quarter" idx="4"/>
          </p:nvPr>
        </p:nvSpPr>
        <p:spPr/>
        <p:txBody>
          <a:bodyPr/>
          <a:lstStyle/>
          <a:p>
            <a:fld id="{B7CEC10D-CD46-426F-915E-6C78530279CB}" type="slidenum">
              <a:rPr lang="en-US" smtClean="0"/>
              <a:pPr/>
              <a:t>22</a:t>
            </a:fld>
            <a:endParaRPr lang="en-US" dirty="0"/>
          </a:p>
        </p:txBody>
      </p:sp>
      <p:sp>
        <p:nvSpPr>
          <p:cNvPr id="8" name="Text Placeholder 7">
            <a:extLst>
              <a:ext uri="{FF2B5EF4-FFF2-40B4-BE49-F238E27FC236}">
                <a16:creationId xmlns:a16="http://schemas.microsoft.com/office/drawing/2014/main" id="{327D3EC2-0A17-49D7-B47D-D238596C5B37}"/>
              </a:ext>
            </a:extLst>
          </p:cNvPr>
          <p:cNvSpPr>
            <a:spLocks noGrp="1"/>
          </p:cNvSpPr>
          <p:nvPr>
            <p:ph type="body" sz="quarter" idx="11"/>
          </p:nvPr>
        </p:nvSpPr>
        <p:spPr>
          <a:xfrm>
            <a:off x="690663" y="1415054"/>
            <a:ext cx="3628417" cy="5434777"/>
          </a:xfrm>
        </p:spPr>
        <p:txBody>
          <a:bodyPr>
            <a:normAutofit/>
          </a:bodyPr>
          <a:lstStyle/>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r>
              <a:rPr lang="en-US" sz="2400" dirty="0"/>
              <a:t>Contact:</a:t>
            </a:r>
          </a:p>
          <a:p>
            <a:pPr marL="0" indent="0" algn="ctr">
              <a:lnSpc>
                <a:spcPct val="100000"/>
              </a:lnSpc>
              <a:buNone/>
            </a:pPr>
            <a:r>
              <a:rPr lang="en-US" u="sng" dirty="0">
                <a:solidFill>
                  <a:srgbClr val="0066CC"/>
                </a:solidFill>
                <a:latin typeface="Arial" charset="0"/>
                <a:ea typeface="Arial" charset="0"/>
                <a:cs typeface="Arial" charset="0"/>
              </a:rPr>
              <a:t>m.v.d.heijden@tue.nl</a:t>
            </a:r>
          </a:p>
          <a:p>
            <a:pPr marL="0" indent="0" algn="ctr">
              <a:buNone/>
            </a:pPr>
            <a:endParaRPr lang="en-NL" dirty="0"/>
          </a:p>
        </p:txBody>
      </p:sp>
      <p:pic>
        <p:nvPicPr>
          <p:cNvPr id="6" name="Picture 5" descr="Logo, company name&#10;&#10;Description automatically generated">
            <a:extLst>
              <a:ext uri="{FF2B5EF4-FFF2-40B4-BE49-F238E27FC236}">
                <a16:creationId xmlns:a16="http://schemas.microsoft.com/office/drawing/2014/main" id="{227D9B20-2D5B-4FEB-B95B-FB71F5796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640" y="3766821"/>
            <a:ext cx="808825" cy="1309718"/>
          </a:xfrm>
          <a:prstGeom prst="rect">
            <a:avLst/>
          </a:prstGeom>
        </p:spPr>
      </p:pic>
      <p:pic>
        <p:nvPicPr>
          <p:cNvPr id="4" name="Picture 3" descr="Logo&#10;&#10;Description automatically generated">
            <a:extLst>
              <a:ext uri="{FF2B5EF4-FFF2-40B4-BE49-F238E27FC236}">
                <a16:creationId xmlns:a16="http://schemas.microsoft.com/office/drawing/2014/main" id="{97D525C8-D773-9710-43D3-D1F68CF21D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02" y="1993529"/>
            <a:ext cx="3558321" cy="1309718"/>
          </a:xfrm>
          <a:prstGeom prst="rect">
            <a:avLst/>
          </a:prstGeom>
        </p:spPr>
      </p:pic>
      <p:sp>
        <p:nvSpPr>
          <p:cNvPr id="5" name="TextBox 4">
            <a:extLst>
              <a:ext uri="{FF2B5EF4-FFF2-40B4-BE49-F238E27FC236}">
                <a16:creationId xmlns:a16="http://schemas.microsoft.com/office/drawing/2014/main" id="{143E2967-4A7C-2FBC-E36A-AD430DD2062B}"/>
              </a:ext>
            </a:extLst>
          </p:cNvPr>
          <p:cNvSpPr txBox="1"/>
          <p:nvPr/>
        </p:nvSpPr>
        <p:spPr>
          <a:xfrm>
            <a:off x="8316309" y="292950"/>
            <a:ext cx="3690241" cy="584775"/>
          </a:xfrm>
          <a:prstGeom prst="rect">
            <a:avLst/>
          </a:prstGeom>
          <a:noFill/>
        </p:spPr>
        <p:txBody>
          <a:bodyPr wrap="none" rtlCol="0">
            <a:spAutoFit/>
          </a:bodyPr>
          <a:lstStyle/>
          <a:p>
            <a:r>
              <a:rPr lang="en-US" sz="3200" b="1" dirty="0">
                <a:solidFill>
                  <a:srgbClr val="0050B5"/>
                </a:solidFill>
                <a:latin typeface="Arial" charset="0"/>
                <a:ea typeface="Arial" charset="0"/>
                <a:cs typeface="Arial" charset="0"/>
              </a:rPr>
              <a:t>ModVal 2023 - #19</a:t>
            </a:r>
            <a:endParaRPr lang="en-NL" sz="3200" b="1" dirty="0">
              <a:solidFill>
                <a:srgbClr val="0050B5"/>
              </a:solidFill>
              <a:latin typeface="Arial" charset="0"/>
              <a:ea typeface="Arial" charset="0"/>
              <a:cs typeface="Arial" charset="0"/>
            </a:endParaRPr>
          </a:p>
        </p:txBody>
      </p:sp>
    </p:spTree>
    <p:extLst>
      <p:ext uri="{BB962C8B-B14F-4D97-AF65-F5344CB8AC3E}">
        <p14:creationId xmlns:p14="http://schemas.microsoft.com/office/powerpoint/2010/main" val="127468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D1CF00-F6C1-47AA-9F79-D884303D70CD}"/>
              </a:ext>
            </a:extLst>
          </p:cNvPr>
          <p:cNvSpPr>
            <a:spLocks noGrp="1"/>
          </p:cNvSpPr>
          <p:nvPr>
            <p:ph type="sldNum" sz="quarter" idx="4"/>
          </p:nvPr>
        </p:nvSpPr>
        <p:spPr/>
        <p:txBody>
          <a:bodyPr/>
          <a:lstStyle/>
          <a:p>
            <a:fld id="{B7CEC10D-CD46-426F-915E-6C78530279CB}" type="slidenum">
              <a:rPr lang="en-US" smtClean="0"/>
              <a:pPr/>
              <a:t>2</a:t>
            </a:fld>
            <a:endParaRPr lang="en-US" dirty="0"/>
          </a:p>
        </p:txBody>
      </p:sp>
      <p:sp>
        <p:nvSpPr>
          <p:cNvPr id="46" name="Footer Placeholder 3">
            <a:extLst>
              <a:ext uri="{FF2B5EF4-FFF2-40B4-BE49-F238E27FC236}">
                <a16:creationId xmlns:a16="http://schemas.microsoft.com/office/drawing/2014/main" id="{7F4465A9-4658-47EB-823B-D48ED19913E0}"/>
              </a:ext>
            </a:extLst>
          </p:cNvPr>
          <p:cNvSpPr>
            <a:spLocks noGrp="1"/>
          </p:cNvSpPr>
          <p:nvPr>
            <p:ph type="ftr" sz="quarter" idx="10"/>
          </p:nvPr>
        </p:nvSpPr>
        <p:spPr>
          <a:xfrm>
            <a:off x="1380068" y="6170920"/>
            <a:ext cx="9486491" cy="612000"/>
          </a:xfrm>
        </p:spPr>
        <p:txBody>
          <a:bodyPr/>
          <a:lstStyle/>
          <a:p>
            <a:endParaRPr lang="en-GB" dirty="0"/>
          </a:p>
          <a:p>
            <a:r>
              <a:rPr lang="en-US" dirty="0"/>
              <a:t>Forner-Cuenca, A. </a:t>
            </a:r>
            <a:r>
              <a:rPr lang="en-US" i="1" dirty="0"/>
              <a:t>et al., J. </a:t>
            </a:r>
            <a:r>
              <a:rPr lang="en-US" i="1" dirty="0" err="1"/>
              <a:t>Electrochem</a:t>
            </a:r>
            <a:r>
              <a:rPr lang="en-US" i="1" dirty="0"/>
              <a:t>. Soc.</a:t>
            </a:r>
            <a:r>
              <a:rPr lang="en-US" dirty="0"/>
              <a:t>, 166(10) A2230-A2241 (2019)</a:t>
            </a:r>
          </a:p>
          <a:p>
            <a:r>
              <a:rPr lang="en-US" dirty="0"/>
              <a:t>Van der Heijden, M. </a:t>
            </a:r>
            <a:r>
              <a:rPr lang="en-US" i="1" dirty="0"/>
              <a:t>et al.</a:t>
            </a:r>
            <a:r>
              <a:rPr lang="en-US" dirty="0"/>
              <a:t>, </a:t>
            </a:r>
            <a:r>
              <a:rPr lang="en-US" i="1" dirty="0"/>
              <a:t>Encyclopedia of Energy Storage</a:t>
            </a:r>
            <a:r>
              <a:rPr lang="en-US" dirty="0"/>
              <a:t>, Elsevier, 480-499 (2022)</a:t>
            </a:r>
          </a:p>
          <a:p>
            <a:endParaRPr lang="en-GB" dirty="0"/>
          </a:p>
        </p:txBody>
      </p:sp>
      <p:pic>
        <p:nvPicPr>
          <p:cNvPr id="239" name="Picture 238">
            <a:extLst>
              <a:ext uri="{FF2B5EF4-FFF2-40B4-BE49-F238E27FC236}">
                <a16:creationId xmlns:a16="http://schemas.microsoft.com/office/drawing/2014/main" id="{9CD34592-5952-4D29-AAAD-E76FE24CAD4B}"/>
              </a:ext>
            </a:extLst>
          </p:cNvPr>
          <p:cNvPicPr>
            <a:picLocks noChangeAspect="1"/>
          </p:cNvPicPr>
          <p:nvPr/>
        </p:nvPicPr>
        <p:blipFill rotWithShape="1">
          <a:blip r:embed="rId3"/>
          <a:srcRect b="4707"/>
          <a:stretch/>
        </p:blipFill>
        <p:spPr>
          <a:xfrm>
            <a:off x="7812851" y="3227594"/>
            <a:ext cx="3670080" cy="2726973"/>
          </a:xfrm>
          <a:prstGeom prst="rect">
            <a:avLst/>
          </a:prstGeom>
        </p:spPr>
      </p:pic>
      <p:sp>
        <p:nvSpPr>
          <p:cNvPr id="240" name="Text Placeholder 4">
            <a:extLst>
              <a:ext uri="{FF2B5EF4-FFF2-40B4-BE49-F238E27FC236}">
                <a16:creationId xmlns:a16="http://schemas.microsoft.com/office/drawing/2014/main" id="{E006ADE9-AEEA-41D1-8899-B6C61F18BB8F}"/>
              </a:ext>
            </a:extLst>
          </p:cNvPr>
          <p:cNvSpPr txBox="1">
            <a:spLocks/>
          </p:cNvSpPr>
          <p:nvPr/>
        </p:nvSpPr>
        <p:spPr>
          <a:xfrm>
            <a:off x="4558350" y="1822836"/>
            <a:ext cx="5317508" cy="4401944"/>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Font typeface="Arial" panose="020B0604020202020204" pitchFamily="34" charset="0"/>
              <a:buNone/>
            </a:pPr>
            <a:r>
              <a:rPr lang="en-US" sz="2400" dirty="0"/>
              <a:t>Current generation not optimized, affecting three major losses:</a:t>
            </a:r>
          </a:p>
        </p:txBody>
      </p:sp>
      <p:sp>
        <p:nvSpPr>
          <p:cNvPr id="241" name="TextBox 240">
            <a:extLst>
              <a:ext uri="{FF2B5EF4-FFF2-40B4-BE49-F238E27FC236}">
                <a16:creationId xmlns:a16="http://schemas.microsoft.com/office/drawing/2014/main" id="{9F37803E-E735-4067-9108-B229A679AD6C}"/>
              </a:ext>
            </a:extLst>
          </p:cNvPr>
          <p:cNvSpPr txBox="1"/>
          <p:nvPr/>
        </p:nvSpPr>
        <p:spPr>
          <a:xfrm>
            <a:off x="4598106" y="3183779"/>
            <a:ext cx="3619820" cy="1134991"/>
          </a:xfrm>
          <a:prstGeom prst="rect">
            <a:avLst/>
          </a:prstGeom>
          <a:noFill/>
        </p:spPr>
        <p:txBody>
          <a:bodyPr wrap="square" rtlCol="0">
            <a:spAutoFit/>
          </a:bodyPr>
          <a:lstStyle/>
          <a:p>
            <a:pPr marL="360000" indent="-360000" algn="just">
              <a:lnSpc>
                <a:spcPts val="2500"/>
              </a:lnSpc>
              <a:spcAft>
                <a:spcPts val="400"/>
              </a:spcAft>
              <a:buFont typeface="+mj-lt"/>
              <a:buAutoNum type="arabicPeriod"/>
            </a:pPr>
            <a:r>
              <a:rPr lang="en-US" sz="2000" dirty="0">
                <a:solidFill>
                  <a:srgbClr val="C81919"/>
                </a:solidFill>
                <a:latin typeface="Arial" panose="020B0604020202020204" pitchFamily="34" charset="0"/>
                <a:cs typeface="Arial" panose="020B0604020202020204" pitchFamily="34" charset="0"/>
              </a:rPr>
              <a:t>Activation losses</a:t>
            </a:r>
          </a:p>
          <a:p>
            <a:pPr marL="360000" indent="-360000" algn="just">
              <a:lnSpc>
                <a:spcPts val="2500"/>
              </a:lnSpc>
              <a:spcAft>
                <a:spcPts val="400"/>
              </a:spcAft>
              <a:buFont typeface="+mj-lt"/>
              <a:buAutoNum type="arabicPeriod"/>
            </a:pPr>
            <a:r>
              <a:rPr lang="en-US" sz="2000" dirty="0">
                <a:solidFill>
                  <a:srgbClr val="0070C0"/>
                </a:solidFill>
                <a:latin typeface="Arial" panose="020B0604020202020204" pitchFamily="34" charset="0"/>
                <a:cs typeface="Arial" panose="020B0604020202020204" pitchFamily="34" charset="0"/>
              </a:rPr>
              <a:t>Ohmic losses</a:t>
            </a:r>
          </a:p>
          <a:p>
            <a:pPr marL="360000" indent="-360000" algn="just">
              <a:lnSpc>
                <a:spcPts val="2500"/>
              </a:lnSpc>
              <a:spcAft>
                <a:spcPts val="400"/>
              </a:spcAft>
              <a:buFont typeface="+mj-lt"/>
              <a:buAutoNum type="arabicPeriod"/>
            </a:pPr>
            <a:r>
              <a:rPr lang="en-US" sz="2000" dirty="0">
                <a:solidFill>
                  <a:srgbClr val="36B800"/>
                </a:solidFill>
                <a:latin typeface="Arial" panose="020B0604020202020204" pitchFamily="34" charset="0"/>
                <a:cs typeface="Arial" panose="020B0604020202020204" pitchFamily="34" charset="0"/>
              </a:rPr>
              <a:t>Mass transport losses</a:t>
            </a:r>
          </a:p>
        </p:txBody>
      </p:sp>
      <p:sp>
        <p:nvSpPr>
          <p:cNvPr id="15" name="Title 1">
            <a:extLst>
              <a:ext uri="{FF2B5EF4-FFF2-40B4-BE49-F238E27FC236}">
                <a16:creationId xmlns:a16="http://schemas.microsoft.com/office/drawing/2014/main" id="{47952BA1-A908-470B-9B7A-6791869FADBA}"/>
              </a:ext>
            </a:extLst>
          </p:cNvPr>
          <p:cNvSpPr txBox="1">
            <a:spLocks/>
          </p:cNvSpPr>
          <p:nvPr/>
        </p:nvSpPr>
        <p:spPr>
          <a:xfrm>
            <a:off x="2275200" y="187200"/>
            <a:ext cx="9104313" cy="910036"/>
          </a:xfrm>
          <a:prstGeom prst="rect">
            <a:avLst/>
          </a:prstGeom>
        </p:spPr>
        <p:txBody>
          <a:bodyPr vert="horz" lIns="0" tIns="0" rIns="0" bIns="0" rtlCol="0" anchor="ctr" anchorCtr="0">
            <a:noAutofit/>
          </a:bodyPr>
          <a:lstStyle>
            <a:lvl1pPr algn="l" defTabSz="685783" rtl="0" eaLnBrk="1" latinLnBrk="0" hangingPunct="1">
              <a:lnSpc>
                <a:spcPts val="3600"/>
              </a:lnSpc>
              <a:spcBef>
                <a:spcPct val="0"/>
              </a:spcBef>
              <a:buNone/>
              <a:defRPr sz="3600" b="1" kern="1200" baseline="0">
                <a:solidFill>
                  <a:schemeClr val="tx1"/>
                </a:solidFill>
                <a:latin typeface="Arial" charset="0"/>
                <a:ea typeface="Arial" charset="0"/>
                <a:cs typeface="Arial" charset="0"/>
              </a:defRPr>
            </a:lvl1pPr>
          </a:lstStyle>
          <a:p>
            <a:r>
              <a:rPr lang="en-US" dirty="0"/>
              <a:t>Tailored electrodes for all-liquid systems</a:t>
            </a:r>
            <a:endParaRPr lang="en-NL" dirty="0"/>
          </a:p>
        </p:txBody>
      </p:sp>
      <p:grpSp>
        <p:nvGrpSpPr>
          <p:cNvPr id="16" name="Group 15">
            <a:extLst>
              <a:ext uri="{FF2B5EF4-FFF2-40B4-BE49-F238E27FC236}">
                <a16:creationId xmlns:a16="http://schemas.microsoft.com/office/drawing/2014/main" id="{F9D037AA-B32B-47E5-8F91-61B16EAF83FD}"/>
              </a:ext>
            </a:extLst>
          </p:cNvPr>
          <p:cNvGrpSpPr/>
          <p:nvPr/>
        </p:nvGrpSpPr>
        <p:grpSpPr>
          <a:xfrm>
            <a:off x="895699" y="1313589"/>
            <a:ext cx="2425858" cy="4915316"/>
            <a:chOff x="916228" y="1004731"/>
            <a:chExt cx="2507967" cy="5081687"/>
          </a:xfrm>
        </p:grpSpPr>
        <p:pic>
          <p:nvPicPr>
            <p:cNvPr id="17" name="Picture 16" descr="A close up of a tree&#10;&#10;Description generated with high confidence">
              <a:extLst>
                <a:ext uri="{FF2B5EF4-FFF2-40B4-BE49-F238E27FC236}">
                  <a16:creationId xmlns:a16="http://schemas.microsoft.com/office/drawing/2014/main" id="{6CF160FD-06E7-42F0-9D4C-C4FFF4F0FB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 b="8269"/>
            <a:stretch/>
          </p:blipFill>
          <p:spPr>
            <a:xfrm>
              <a:off x="916228" y="1065691"/>
              <a:ext cx="1644093" cy="1131099"/>
            </a:xfrm>
            <a:prstGeom prst="rect">
              <a:avLst/>
            </a:prstGeom>
            <a:ln w="38100">
              <a:solidFill>
                <a:schemeClr val="tx1"/>
              </a:solidFill>
            </a:ln>
          </p:spPr>
        </p:pic>
        <p:pic>
          <p:nvPicPr>
            <p:cNvPr id="18" name="Picture 17" descr="A picture containing fence, tree&#10;&#10;Description generated with high confidence">
              <a:extLst>
                <a:ext uri="{FF2B5EF4-FFF2-40B4-BE49-F238E27FC236}">
                  <a16:creationId xmlns:a16="http://schemas.microsoft.com/office/drawing/2014/main" id="{15F558DD-DA6C-4F49-A6E6-14E23890128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b="8270"/>
            <a:stretch/>
          </p:blipFill>
          <p:spPr>
            <a:xfrm>
              <a:off x="916228" y="2344885"/>
              <a:ext cx="1644093" cy="1131099"/>
            </a:xfrm>
            <a:prstGeom prst="rect">
              <a:avLst/>
            </a:prstGeom>
            <a:ln w="38100">
              <a:solidFill>
                <a:schemeClr val="tx1"/>
              </a:solidFill>
            </a:ln>
          </p:spPr>
        </p:pic>
        <p:pic>
          <p:nvPicPr>
            <p:cNvPr id="19" name="Picture 18">
              <a:extLst>
                <a:ext uri="{FF2B5EF4-FFF2-40B4-BE49-F238E27FC236}">
                  <a16:creationId xmlns:a16="http://schemas.microsoft.com/office/drawing/2014/main" id="{3412E569-1828-48F7-8F78-BED8B26BE4F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8270"/>
            <a:stretch/>
          </p:blipFill>
          <p:spPr>
            <a:xfrm>
              <a:off x="916228" y="3624079"/>
              <a:ext cx="1644093" cy="1131099"/>
            </a:xfrm>
            <a:prstGeom prst="rect">
              <a:avLst/>
            </a:prstGeom>
            <a:ln w="38100">
              <a:solidFill>
                <a:schemeClr val="tx1"/>
              </a:solidFill>
            </a:ln>
          </p:spPr>
        </p:pic>
        <p:pic>
          <p:nvPicPr>
            <p:cNvPr id="20" name="Picture 19">
              <a:extLst>
                <a:ext uri="{FF2B5EF4-FFF2-40B4-BE49-F238E27FC236}">
                  <a16:creationId xmlns:a16="http://schemas.microsoft.com/office/drawing/2014/main" id="{8FBC9877-F66F-4DEB-BA77-1FF69B8AD8B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b="8269"/>
            <a:stretch/>
          </p:blipFill>
          <p:spPr>
            <a:xfrm>
              <a:off x="916228" y="4903272"/>
              <a:ext cx="1644093" cy="1131099"/>
            </a:xfrm>
            <a:prstGeom prst="rect">
              <a:avLst/>
            </a:prstGeom>
            <a:ln w="38100">
              <a:solidFill>
                <a:schemeClr val="tx1"/>
              </a:solidFill>
            </a:ln>
          </p:spPr>
        </p:pic>
        <p:cxnSp>
          <p:nvCxnSpPr>
            <p:cNvPr id="21" name="Straight Arrow Connector 20">
              <a:extLst>
                <a:ext uri="{FF2B5EF4-FFF2-40B4-BE49-F238E27FC236}">
                  <a16:creationId xmlns:a16="http://schemas.microsoft.com/office/drawing/2014/main" id="{3F591F01-B933-411A-AFC7-07F27D88086B}"/>
                </a:ext>
              </a:extLst>
            </p:cNvPr>
            <p:cNvCxnSpPr>
              <a:cxnSpLocks/>
            </p:cNvCxnSpPr>
            <p:nvPr/>
          </p:nvCxnSpPr>
          <p:spPr>
            <a:xfrm flipV="1">
              <a:off x="2878549" y="1004731"/>
              <a:ext cx="0" cy="50816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8575E51-D671-44D4-BBA3-BD1A01958BC3}"/>
                </a:ext>
              </a:extLst>
            </p:cNvPr>
            <p:cNvSpPr txBox="1"/>
            <p:nvPr/>
          </p:nvSpPr>
          <p:spPr>
            <a:xfrm rot="5400000">
              <a:off x="1335122" y="3371633"/>
              <a:ext cx="3716482" cy="461665"/>
            </a:xfrm>
            <a:prstGeom prst="rect">
              <a:avLst/>
            </a:prstGeom>
            <a:noFill/>
          </p:spPr>
          <p:txBody>
            <a:bodyPr wrap="square" rtlCol="0">
              <a:spAutoFit/>
            </a:bodyPr>
            <a:lstStyle/>
            <a:p>
              <a:r>
                <a:rPr lang="en-US" dirty="0">
                  <a:latin typeface="Arial" charset="0"/>
                  <a:ea typeface="Arial" charset="0"/>
                  <a:cs typeface="Arial" charset="0"/>
                </a:rPr>
                <a:t>Hierarchical organization</a:t>
              </a:r>
              <a:endParaRPr lang="en-NL" dirty="0">
                <a:latin typeface="Arial" charset="0"/>
                <a:ea typeface="Arial" charset="0"/>
                <a:cs typeface="Arial" charset="0"/>
              </a:endParaRPr>
            </a:p>
          </p:txBody>
        </p:sp>
      </p:grpSp>
      <p:sp>
        <p:nvSpPr>
          <p:cNvPr id="23" name="TextBox 22">
            <a:extLst>
              <a:ext uri="{FF2B5EF4-FFF2-40B4-BE49-F238E27FC236}">
                <a16:creationId xmlns:a16="http://schemas.microsoft.com/office/drawing/2014/main" id="{B5B01207-4A36-400C-8347-7B470D766B51}"/>
              </a:ext>
            </a:extLst>
          </p:cNvPr>
          <p:cNvSpPr txBox="1"/>
          <p:nvPr/>
        </p:nvSpPr>
        <p:spPr>
          <a:xfrm>
            <a:off x="3490825" y="3170536"/>
            <a:ext cx="2694776" cy="1200329"/>
          </a:xfrm>
          <a:prstGeom prst="rect">
            <a:avLst/>
          </a:prstGeom>
          <a:noFill/>
          <a:ln w="38100">
            <a:noFill/>
          </a:ln>
        </p:spPr>
        <p:txBody>
          <a:bodyPr wrap="square" rtlCol="0">
            <a:spAutoFit/>
          </a:bodyPr>
          <a:lstStyle/>
          <a:p>
            <a:r>
              <a:rPr lang="en-NL" b="1" dirty="0">
                <a:solidFill>
                  <a:schemeClr val="accent1"/>
                </a:solidFill>
                <a:latin typeface="+mj-lt"/>
                <a:ea typeface="Cambria Math" panose="02040503050406030204" pitchFamily="18" charset="0"/>
                <a:cs typeface="Arial" charset="0"/>
              </a:rPr>
              <a:t>↓</a:t>
            </a:r>
            <a:r>
              <a:rPr lang="en-US" dirty="0">
                <a:solidFill>
                  <a:schemeClr val="accent1"/>
                </a:solidFill>
                <a:latin typeface="+mj-lt"/>
                <a:ea typeface="Cambria Math" panose="02040503050406030204" pitchFamily="18" charset="0"/>
                <a:cs typeface="Arial" charset="0"/>
              </a:rPr>
              <a:t> Pressure drop</a:t>
            </a:r>
          </a:p>
          <a:p>
            <a:r>
              <a:rPr lang="en-US" b="1" dirty="0">
                <a:solidFill>
                  <a:schemeClr val="accent1"/>
                </a:solidFill>
                <a:latin typeface="+mj-lt"/>
                <a:ea typeface="Cambria Math" panose="02040503050406030204" pitchFamily="18" charset="0"/>
                <a:cs typeface="Arial" charset="0"/>
              </a:rPr>
              <a:t>↑</a:t>
            </a:r>
            <a:r>
              <a:rPr lang="en-US" dirty="0">
                <a:solidFill>
                  <a:schemeClr val="accent1"/>
                </a:solidFill>
                <a:latin typeface="+mj-lt"/>
                <a:ea typeface="Cambria Math" panose="02040503050406030204" pitchFamily="18" charset="0"/>
                <a:cs typeface="Arial" charset="0"/>
              </a:rPr>
              <a:t> Electrochemical performance</a:t>
            </a:r>
            <a:endParaRPr lang="en-NL" dirty="0">
              <a:solidFill>
                <a:schemeClr val="accent1"/>
              </a:solidFill>
              <a:latin typeface="+mj-lt"/>
              <a:ea typeface="Arial" charset="0"/>
              <a:cs typeface="Arial" charset="0"/>
            </a:endParaRPr>
          </a:p>
        </p:txBody>
      </p:sp>
      <p:grpSp>
        <p:nvGrpSpPr>
          <p:cNvPr id="24" name="Group 23">
            <a:extLst>
              <a:ext uri="{FF2B5EF4-FFF2-40B4-BE49-F238E27FC236}">
                <a16:creationId xmlns:a16="http://schemas.microsoft.com/office/drawing/2014/main" id="{B93A5941-106E-415A-B71C-55A56CB645D6}"/>
              </a:ext>
            </a:extLst>
          </p:cNvPr>
          <p:cNvGrpSpPr/>
          <p:nvPr/>
        </p:nvGrpSpPr>
        <p:grpSpPr>
          <a:xfrm>
            <a:off x="1946020" y="6365663"/>
            <a:ext cx="785793" cy="307777"/>
            <a:chOff x="2961764" y="2646794"/>
            <a:chExt cx="785793" cy="307777"/>
          </a:xfrm>
        </p:grpSpPr>
        <p:sp>
          <p:nvSpPr>
            <p:cNvPr id="25" name="TextBox 24">
              <a:extLst>
                <a:ext uri="{FF2B5EF4-FFF2-40B4-BE49-F238E27FC236}">
                  <a16:creationId xmlns:a16="http://schemas.microsoft.com/office/drawing/2014/main" id="{CC8C9339-9A8C-4AC1-B3AB-8E04A790C2CD}"/>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200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1F6208C0-2A27-461B-84E1-F8C9B96050D3}"/>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84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P spid="24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30EE-FD6F-4C01-A533-FD515025FB46}"/>
              </a:ext>
            </a:extLst>
          </p:cNvPr>
          <p:cNvSpPr>
            <a:spLocks noGrp="1"/>
          </p:cNvSpPr>
          <p:nvPr>
            <p:ph type="title"/>
          </p:nvPr>
        </p:nvSpPr>
        <p:spPr/>
        <p:txBody>
          <a:bodyPr/>
          <a:lstStyle/>
          <a:p>
            <a:r>
              <a:rPr lang="en-US" dirty="0"/>
              <a:t>Bottom-up design of porous electrodes</a:t>
            </a:r>
            <a:endParaRPr lang="en-NL" dirty="0"/>
          </a:p>
        </p:txBody>
      </p:sp>
      <p:sp>
        <p:nvSpPr>
          <p:cNvPr id="3" name="Slide Number Placeholder 2">
            <a:extLst>
              <a:ext uri="{FF2B5EF4-FFF2-40B4-BE49-F238E27FC236}">
                <a16:creationId xmlns:a16="http://schemas.microsoft.com/office/drawing/2014/main" id="{D760AD24-551E-408F-8DDA-CE8B67495B8B}"/>
              </a:ext>
            </a:extLst>
          </p:cNvPr>
          <p:cNvSpPr>
            <a:spLocks noGrp="1"/>
          </p:cNvSpPr>
          <p:nvPr>
            <p:ph type="sldNum" sz="quarter" idx="4"/>
          </p:nvPr>
        </p:nvSpPr>
        <p:spPr/>
        <p:txBody>
          <a:bodyPr/>
          <a:lstStyle/>
          <a:p>
            <a:fld id="{B7CEC10D-CD46-426F-915E-6C78530279CB}" type="slidenum">
              <a:rPr lang="en-US" smtClean="0"/>
              <a:pPr/>
              <a:t>3</a:t>
            </a:fld>
            <a:endParaRPr lang="en-US" dirty="0"/>
          </a:p>
        </p:txBody>
      </p:sp>
      <p:pic>
        <p:nvPicPr>
          <p:cNvPr id="6" name="Picture 5" descr="A close up of a logo&#10;&#10;Description automatically generated">
            <a:extLst>
              <a:ext uri="{FF2B5EF4-FFF2-40B4-BE49-F238E27FC236}">
                <a16:creationId xmlns:a16="http://schemas.microsoft.com/office/drawing/2014/main" id="{4979A424-C7C7-4012-A53B-385C18506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5" y="2816317"/>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365B441B-7792-4FC5-A08E-247A5E9FE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785" y="2982253"/>
            <a:ext cx="1316322" cy="1316322"/>
          </a:xfrm>
          <a:prstGeom prst="rect">
            <a:avLst/>
          </a:prstGeom>
        </p:spPr>
      </p:pic>
      <p:pic>
        <p:nvPicPr>
          <p:cNvPr id="8" name="Picture 7" descr="A close up of a logo&#10;&#10;Description automatically generated">
            <a:extLst>
              <a:ext uri="{FF2B5EF4-FFF2-40B4-BE49-F238E27FC236}">
                <a16:creationId xmlns:a16="http://schemas.microsoft.com/office/drawing/2014/main" id="{4F98B150-695E-438C-ABE5-AD40F8E67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6865" y="2775260"/>
            <a:ext cx="1577902" cy="1577902"/>
          </a:xfrm>
          <a:prstGeom prst="rect">
            <a:avLst/>
          </a:prstGeom>
        </p:spPr>
      </p:pic>
      <p:pic>
        <p:nvPicPr>
          <p:cNvPr id="12" name="Picture 2" descr="Dna Helix Svg Png Icon Free Download (#493802) - OnlineWebFonts.COM">
            <a:extLst>
              <a:ext uri="{FF2B5EF4-FFF2-40B4-BE49-F238E27FC236}">
                <a16:creationId xmlns:a16="http://schemas.microsoft.com/office/drawing/2014/main" id="{BEB60BE5-DE09-4E01-B5CC-773830DB1B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6903" y="2893358"/>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D4E744-662B-4817-B1D8-97031137EE0C}"/>
              </a:ext>
            </a:extLst>
          </p:cNvPr>
          <p:cNvSpPr txBox="1"/>
          <p:nvPr/>
        </p:nvSpPr>
        <p:spPr>
          <a:xfrm>
            <a:off x="242852" y="1932555"/>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EEF14051-DB48-4987-AB44-A1B28970653E}"/>
              </a:ext>
            </a:extLst>
          </p:cNvPr>
          <p:cNvSpPr txBox="1"/>
          <p:nvPr/>
        </p:nvSpPr>
        <p:spPr>
          <a:xfrm>
            <a:off x="2736425" y="1932555"/>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5" name="TextBox 14">
            <a:extLst>
              <a:ext uri="{FF2B5EF4-FFF2-40B4-BE49-F238E27FC236}">
                <a16:creationId xmlns:a16="http://schemas.microsoft.com/office/drawing/2014/main" id="{F264C18D-D603-47F0-8D14-E2D27B822AE2}"/>
              </a:ext>
            </a:extLst>
          </p:cNvPr>
          <p:cNvSpPr txBox="1"/>
          <p:nvPr/>
        </p:nvSpPr>
        <p:spPr>
          <a:xfrm>
            <a:off x="5128940" y="1932555"/>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4B6E1ACB-B792-4A98-8216-1BBBFF84F268}"/>
              </a:ext>
            </a:extLst>
          </p:cNvPr>
          <p:cNvSpPr txBox="1"/>
          <p:nvPr/>
        </p:nvSpPr>
        <p:spPr>
          <a:xfrm>
            <a:off x="7423015" y="1932555"/>
            <a:ext cx="1965603"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Advanced</a:t>
            </a:r>
          </a:p>
          <a:p>
            <a:pPr algn="ctr"/>
            <a:r>
              <a:rPr lang="en-US" sz="2000" b="1" dirty="0">
                <a:solidFill>
                  <a:schemeClr val="tx2"/>
                </a:solidFill>
                <a:latin typeface="Arial" charset="0"/>
                <a:ea typeface="Arial" charset="0"/>
                <a:cs typeface="Arial" charset="0"/>
              </a:rPr>
              <a:t>manufacturing</a:t>
            </a:r>
            <a:endParaRPr lang="en-NL" sz="2000" b="1" dirty="0">
              <a:solidFill>
                <a:schemeClr val="tx2"/>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F138A148-BF25-4A1A-BB53-81D38CCE5DB4}"/>
              </a:ext>
            </a:extLst>
          </p:cNvPr>
          <p:cNvSpPr txBox="1"/>
          <p:nvPr/>
        </p:nvSpPr>
        <p:spPr>
          <a:xfrm>
            <a:off x="9894327" y="1932555"/>
            <a:ext cx="2077813"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Device</a:t>
            </a:r>
          </a:p>
          <a:p>
            <a:pPr algn="ctr"/>
            <a:r>
              <a:rPr lang="en-US" sz="2000" b="1" dirty="0">
                <a:solidFill>
                  <a:schemeClr val="tx2"/>
                </a:solidFill>
                <a:latin typeface="Arial" charset="0"/>
                <a:ea typeface="Arial" charset="0"/>
                <a:cs typeface="Arial" charset="0"/>
              </a:rPr>
              <a:t>implementation</a:t>
            </a:r>
            <a:endParaRPr lang="en-NL" sz="2000" b="1" dirty="0">
              <a:solidFill>
                <a:schemeClr val="tx2"/>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E99DE567-A438-4438-9FEC-2A692C9D7B4A}"/>
              </a:ext>
            </a:extLst>
          </p:cNvPr>
          <p:cNvCxnSpPr>
            <a:cxnSpLocks/>
          </p:cNvCxnSpPr>
          <p:nvPr/>
        </p:nvCxnSpPr>
        <p:spPr>
          <a:xfrm>
            <a:off x="1946277" y="3634533"/>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8B9AC2-1FCD-4CA6-82EE-A549F37DD049}"/>
              </a:ext>
            </a:extLst>
          </p:cNvPr>
          <p:cNvCxnSpPr>
            <a:cxnSpLocks/>
          </p:cNvCxnSpPr>
          <p:nvPr/>
        </p:nvCxnSpPr>
        <p:spPr>
          <a:xfrm>
            <a:off x="4334107" y="3634533"/>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65F300-3A3C-4534-8C7B-6F07B0C72307}"/>
              </a:ext>
            </a:extLst>
          </p:cNvPr>
          <p:cNvCxnSpPr>
            <a:cxnSpLocks/>
          </p:cNvCxnSpPr>
          <p:nvPr/>
        </p:nvCxnSpPr>
        <p:spPr>
          <a:xfrm>
            <a:off x="6662210" y="3637178"/>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BB58D9-B90F-4B76-B39D-B3C81A071FD0}"/>
              </a:ext>
            </a:extLst>
          </p:cNvPr>
          <p:cNvCxnSpPr>
            <a:cxnSpLocks/>
          </p:cNvCxnSpPr>
          <p:nvPr/>
        </p:nvCxnSpPr>
        <p:spPr>
          <a:xfrm>
            <a:off x="9041034" y="3637178"/>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793CDE-C499-4ADF-B1E9-CA2091411F92}"/>
              </a:ext>
            </a:extLst>
          </p:cNvPr>
          <p:cNvSpPr txBox="1"/>
          <p:nvPr/>
        </p:nvSpPr>
        <p:spPr>
          <a:xfrm>
            <a:off x="486583" y="4812316"/>
            <a:ext cx="16161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Battery tests</a:t>
            </a:r>
          </a:p>
          <a:p>
            <a:pPr marL="285750" indent="-285750">
              <a:buFont typeface="Arial" panose="020B0604020202020204" pitchFamily="34" charset="0"/>
              <a:buChar char="•"/>
            </a:pPr>
            <a:r>
              <a:rPr lang="en-US" sz="1600" dirty="0">
                <a:latin typeface="Arial" charset="0"/>
                <a:ea typeface="Arial" charset="0"/>
                <a:cs typeface="Arial" charset="0"/>
              </a:rPr>
              <a:t>Chemistries</a:t>
            </a:r>
          </a:p>
          <a:p>
            <a:pPr marL="285750" indent="-285750">
              <a:buFont typeface="Arial" panose="020B0604020202020204" pitchFamily="34" charset="0"/>
              <a:buChar char="•"/>
            </a:pPr>
            <a:r>
              <a:rPr lang="en-US" sz="1600" dirty="0">
                <a:latin typeface="Arial" charset="0"/>
                <a:ea typeface="Arial" charset="0"/>
                <a:cs typeface="Arial" charset="0"/>
              </a:rPr>
              <a:t>Imaging  </a:t>
            </a:r>
          </a:p>
        </p:txBody>
      </p:sp>
      <p:sp>
        <p:nvSpPr>
          <p:cNvPr id="26" name="TextBox 25">
            <a:extLst>
              <a:ext uri="{FF2B5EF4-FFF2-40B4-BE49-F238E27FC236}">
                <a16:creationId xmlns:a16="http://schemas.microsoft.com/office/drawing/2014/main" id="{E0D9232D-D405-4DD1-A409-72C24EB6A544}"/>
              </a:ext>
            </a:extLst>
          </p:cNvPr>
          <p:cNvSpPr txBox="1"/>
          <p:nvPr/>
        </p:nvSpPr>
        <p:spPr>
          <a:xfrm>
            <a:off x="2669359" y="4812316"/>
            <a:ext cx="222849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Network extraction</a:t>
            </a:r>
          </a:p>
          <a:p>
            <a:pPr marL="285750" indent="-285750">
              <a:buFont typeface="Arial" panose="020B0604020202020204" pitchFamily="34" charset="0"/>
              <a:buChar char="•"/>
            </a:pPr>
            <a:r>
              <a:rPr lang="en-US" sz="1600" dirty="0">
                <a:latin typeface="Arial" charset="0"/>
                <a:ea typeface="Arial" charset="0"/>
                <a:cs typeface="Arial" charset="0"/>
              </a:rPr>
              <a:t>Pore simulations</a:t>
            </a:r>
          </a:p>
          <a:p>
            <a:pPr marL="285750" indent="-285750">
              <a:buFont typeface="Arial" panose="020B0604020202020204" pitchFamily="34" charset="0"/>
              <a:buChar char="•"/>
            </a:pPr>
            <a:r>
              <a:rPr lang="en-US" sz="1600" dirty="0">
                <a:latin typeface="Arial" charset="0"/>
                <a:ea typeface="Arial" charset="0"/>
                <a:cs typeface="Arial" charset="0"/>
              </a:rPr>
              <a:t>Parameter analysis</a:t>
            </a:r>
          </a:p>
          <a:p>
            <a:endParaRPr lang="en-NL" sz="1600" dirty="0">
              <a:latin typeface="Arial" charset="0"/>
              <a:ea typeface="Arial" charset="0"/>
              <a:cs typeface="Arial" charset="0"/>
            </a:endParaRPr>
          </a:p>
        </p:txBody>
      </p:sp>
      <p:sp>
        <p:nvSpPr>
          <p:cNvPr id="27" name="TextBox 26">
            <a:extLst>
              <a:ext uri="{FF2B5EF4-FFF2-40B4-BE49-F238E27FC236}">
                <a16:creationId xmlns:a16="http://schemas.microsoft.com/office/drawing/2014/main" id="{A2DEB04E-7C56-4A86-BCF7-713093763E35}"/>
              </a:ext>
            </a:extLst>
          </p:cNvPr>
          <p:cNvSpPr txBox="1"/>
          <p:nvPr/>
        </p:nvSpPr>
        <p:spPr>
          <a:xfrm>
            <a:off x="5234107" y="4812315"/>
            <a:ext cx="2217274"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Bottom-up</a:t>
            </a:r>
          </a:p>
          <a:p>
            <a:pPr marL="285750" indent="-285750">
              <a:buFont typeface="Arial" panose="020B0604020202020204" pitchFamily="34" charset="0"/>
              <a:buChar char="•"/>
            </a:pPr>
            <a:r>
              <a:rPr lang="en-US" sz="1600" dirty="0">
                <a:latin typeface="Arial" charset="0"/>
                <a:ea typeface="Arial" charset="0"/>
                <a:cs typeface="Arial" charset="0"/>
              </a:rPr>
              <a:t>Theory of evolution</a:t>
            </a:r>
          </a:p>
          <a:p>
            <a:pPr marL="285750" indent="-285750">
              <a:buFont typeface="Arial" panose="020B0604020202020204" pitchFamily="34" charset="0"/>
              <a:buChar char="•"/>
            </a:pPr>
            <a:r>
              <a:rPr lang="en-US" sz="1600" dirty="0">
                <a:latin typeface="Arial" charset="0"/>
                <a:ea typeface="Arial" charset="0"/>
                <a:cs typeface="Arial" charset="0"/>
              </a:rPr>
              <a:t>Self-evolving</a:t>
            </a:r>
          </a:p>
          <a:p>
            <a:pPr marL="285750" indent="-285750">
              <a:buFont typeface="Arial" panose="020B0604020202020204" pitchFamily="34" charset="0"/>
              <a:buChar char="•"/>
            </a:pPr>
            <a:endParaRPr lang="en-NL" sz="1600" dirty="0">
              <a:latin typeface="Arial" charset="0"/>
              <a:ea typeface="Arial" charset="0"/>
              <a:cs typeface="Arial" charset="0"/>
            </a:endParaRPr>
          </a:p>
        </p:txBody>
      </p:sp>
      <p:sp>
        <p:nvSpPr>
          <p:cNvPr id="28" name="TextBox 27">
            <a:extLst>
              <a:ext uri="{FF2B5EF4-FFF2-40B4-BE49-F238E27FC236}">
                <a16:creationId xmlns:a16="http://schemas.microsoft.com/office/drawing/2014/main" id="{00FFF71A-86E4-4CAB-976F-94ABF446FBEF}"/>
              </a:ext>
            </a:extLst>
          </p:cNvPr>
          <p:cNvSpPr txBox="1"/>
          <p:nvPr/>
        </p:nvSpPr>
        <p:spPr>
          <a:xfrm>
            <a:off x="7644379" y="4812315"/>
            <a:ext cx="2068195"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3D printing</a:t>
            </a:r>
          </a:p>
          <a:p>
            <a:pPr marL="285750" indent="-285750">
              <a:buFont typeface="Arial" panose="020B0604020202020204" pitchFamily="34" charset="0"/>
              <a:buChar char="•"/>
            </a:pPr>
            <a:r>
              <a:rPr lang="en-US" sz="1600" dirty="0">
                <a:latin typeface="Arial" charset="0"/>
                <a:ea typeface="Arial" charset="0"/>
                <a:cs typeface="Arial" charset="0"/>
              </a:rPr>
              <a:t>Phase separation</a:t>
            </a:r>
          </a:p>
          <a:p>
            <a:pPr marL="285750" indent="-285750">
              <a:buFont typeface="Arial" panose="020B0604020202020204" pitchFamily="34" charset="0"/>
              <a:buChar char="•"/>
            </a:pPr>
            <a:r>
              <a:rPr lang="en-US" sz="1600" dirty="0">
                <a:latin typeface="Arial" charset="0"/>
                <a:ea typeface="Arial" charset="0"/>
                <a:cs typeface="Arial" charset="0"/>
              </a:rPr>
              <a:t>Carbonization</a:t>
            </a:r>
            <a:endParaRPr lang="en-NL" sz="1600" dirty="0">
              <a:latin typeface="Arial" charset="0"/>
              <a:ea typeface="Arial" charset="0"/>
              <a:cs typeface="Arial" charset="0"/>
            </a:endParaRPr>
          </a:p>
        </p:txBody>
      </p:sp>
      <p:sp>
        <p:nvSpPr>
          <p:cNvPr id="29" name="TextBox 28">
            <a:extLst>
              <a:ext uri="{FF2B5EF4-FFF2-40B4-BE49-F238E27FC236}">
                <a16:creationId xmlns:a16="http://schemas.microsoft.com/office/drawing/2014/main" id="{5841AB7F-3BF1-4B7A-996F-F78758C4B19A}"/>
              </a:ext>
            </a:extLst>
          </p:cNvPr>
          <p:cNvSpPr txBox="1"/>
          <p:nvPr/>
        </p:nvSpPr>
        <p:spPr>
          <a:xfrm>
            <a:off x="10031718" y="4812315"/>
            <a:ext cx="1821332"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Post-treatment</a:t>
            </a:r>
          </a:p>
          <a:p>
            <a:pPr marL="285750" indent="-285750">
              <a:buFont typeface="Arial" panose="020B0604020202020204" pitchFamily="34" charset="0"/>
              <a:buChar char="•"/>
            </a:pPr>
            <a:r>
              <a:rPr lang="en-US" sz="1600" dirty="0">
                <a:latin typeface="Arial" charset="0"/>
                <a:ea typeface="Arial" charset="0"/>
                <a:cs typeface="Arial" charset="0"/>
              </a:rPr>
              <a:t>Durability </a:t>
            </a:r>
          </a:p>
          <a:p>
            <a:pPr marL="285750" indent="-285750">
              <a:buFont typeface="Arial" panose="020B0604020202020204" pitchFamily="34" charset="0"/>
              <a:buChar char="•"/>
            </a:pPr>
            <a:r>
              <a:rPr lang="en-US" sz="1600" dirty="0">
                <a:latin typeface="Arial" charset="0"/>
                <a:ea typeface="Arial" charset="0"/>
                <a:cs typeface="Arial" charset="0"/>
              </a:rPr>
              <a:t>Cost analysis</a:t>
            </a:r>
          </a:p>
          <a:p>
            <a:pPr marL="285750" indent="-285750">
              <a:buFont typeface="Arial" panose="020B0604020202020204" pitchFamily="34" charset="0"/>
              <a:buChar char="•"/>
            </a:pPr>
            <a:endParaRPr lang="en-NL" sz="1600" dirty="0">
              <a:latin typeface="Arial" charset="0"/>
              <a:ea typeface="Arial" charset="0"/>
              <a:cs typeface="Arial" charset="0"/>
            </a:endParaRPr>
          </a:p>
        </p:txBody>
      </p:sp>
      <p:pic>
        <p:nvPicPr>
          <p:cNvPr id="9" name="Picture 8">
            <a:extLst>
              <a:ext uri="{FF2B5EF4-FFF2-40B4-BE49-F238E27FC236}">
                <a16:creationId xmlns:a16="http://schemas.microsoft.com/office/drawing/2014/main" id="{615E8890-6DC0-46E9-8225-AA47D082CDEC}"/>
              </a:ext>
            </a:extLst>
          </p:cNvPr>
          <p:cNvPicPr>
            <a:picLocks noChangeAspect="1"/>
          </p:cNvPicPr>
          <p:nvPr/>
        </p:nvPicPr>
        <p:blipFill>
          <a:blip r:embed="rId7"/>
          <a:stretch>
            <a:fillRect/>
          </a:stretch>
        </p:blipFill>
        <p:spPr>
          <a:xfrm>
            <a:off x="9995268" y="3102391"/>
            <a:ext cx="1883827" cy="1072989"/>
          </a:xfrm>
          <a:prstGeom prst="rect">
            <a:avLst/>
          </a:prstGeom>
        </p:spPr>
      </p:pic>
    </p:spTree>
    <p:extLst>
      <p:ext uri="{BB962C8B-B14F-4D97-AF65-F5344CB8AC3E}">
        <p14:creationId xmlns:p14="http://schemas.microsoft.com/office/powerpoint/2010/main" val="236594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8"/>
                                        </p:tgtEl>
                                        <p:attrNameLst>
                                          <p:attrName>style.opacity</p:attrName>
                                        </p:attrNameLst>
                                      </p:cBhvr>
                                      <p:to>
                                        <p:strVal val="0.1"/>
                                      </p:to>
                                    </p:set>
                                    <p:animEffect filter="image" prLst="opacity: 0.1">
                                      <p:cBhvr rctx="IE">
                                        <p:cTn id="7" dur="indefinite"/>
                                        <p:tgtEl>
                                          <p:spTgt spid="28"/>
                                        </p:tgtEl>
                                      </p:cBhvr>
                                    </p:animEffect>
                                  </p:childTnLst>
                                </p:cTn>
                              </p:par>
                              <p:par>
                                <p:cTn id="8" presetID="9" presetClass="emph" presetSubtype="0" grpId="0" nodeType="withEffect">
                                  <p:stCondLst>
                                    <p:cond delay="0"/>
                                  </p:stCondLst>
                                  <p:childTnLst>
                                    <p:set>
                                      <p:cBhvr>
                                        <p:cTn id="9" dur="indefinite"/>
                                        <p:tgtEl>
                                          <p:spTgt spid="29"/>
                                        </p:tgtEl>
                                        <p:attrNameLst>
                                          <p:attrName>style.opacity</p:attrName>
                                        </p:attrNameLst>
                                      </p:cBhvr>
                                      <p:to>
                                        <p:strVal val="0.1"/>
                                      </p:to>
                                    </p:set>
                                    <p:animEffect filter="image" prLst="opacity: 0.1">
                                      <p:cBhvr rctx="IE">
                                        <p:cTn id="10" dur="indefinite"/>
                                        <p:tgtEl>
                                          <p:spTgt spid="29"/>
                                        </p:tgtEl>
                                      </p:cBhvr>
                                    </p:animEffect>
                                  </p:childTnLst>
                                </p:cTn>
                              </p:par>
                              <p:par>
                                <p:cTn id="11" presetID="9" presetClass="emph" presetSubtype="0" nodeType="withEffect">
                                  <p:stCondLst>
                                    <p:cond delay="0"/>
                                  </p:stCondLst>
                                  <p:childTnLst>
                                    <p:set>
                                      <p:cBhvr>
                                        <p:cTn id="12" dur="indefinite"/>
                                        <p:tgtEl>
                                          <p:spTgt spid="8"/>
                                        </p:tgtEl>
                                        <p:attrNameLst>
                                          <p:attrName>style.opacity</p:attrName>
                                        </p:attrNameLst>
                                      </p:cBhvr>
                                      <p:to>
                                        <p:strVal val="0.1"/>
                                      </p:to>
                                    </p:set>
                                    <p:animEffect filter="image" prLst="opacity: 0.1">
                                      <p:cBhvr rctx="IE">
                                        <p:cTn id="13" dur="indefinite"/>
                                        <p:tgtEl>
                                          <p:spTgt spid="8"/>
                                        </p:tgtEl>
                                      </p:cBhvr>
                                    </p:animEffect>
                                  </p:childTnLst>
                                </p:cTn>
                              </p:par>
                              <p:par>
                                <p:cTn id="14" presetID="9" presetClass="emph" presetSubtype="0" grpId="0" nodeType="withEffect">
                                  <p:stCondLst>
                                    <p:cond delay="0"/>
                                  </p:stCondLst>
                                  <p:childTnLst>
                                    <p:set>
                                      <p:cBhvr>
                                        <p:cTn id="15" dur="indefinite"/>
                                        <p:tgtEl>
                                          <p:spTgt spid="16"/>
                                        </p:tgtEl>
                                        <p:attrNameLst>
                                          <p:attrName>style.opacity</p:attrName>
                                        </p:attrNameLst>
                                      </p:cBhvr>
                                      <p:to>
                                        <p:strVal val="0.1"/>
                                      </p:to>
                                    </p:set>
                                    <p:animEffect filter="image" prLst="opacity: 0.1">
                                      <p:cBhvr rctx="IE">
                                        <p:cTn id="16" dur="indefinite"/>
                                        <p:tgtEl>
                                          <p:spTgt spid="16"/>
                                        </p:tgtEl>
                                      </p:cBhvr>
                                    </p:animEffect>
                                  </p:childTnLst>
                                </p:cTn>
                              </p:par>
                              <p:par>
                                <p:cTn id="17" presetID="9" presetClass="emph" presetSubtype="0" grpId="0" nodeType="withEffect">
                                  <p:stCondLst>
                                    <p:cond delay="0"/>
                                  </p:stCondLst>
                                  <p:childTnLst>
                                    <p:set>
                                      <p:cBhvr>
                                        <p:cTn id="18" dur="indefinite"/>
                                        <p:tgtEl>
                                          <p:spTgt spid="17"/>
                                        </p:tgtEl>
                                        <p:attrNameLst>
                                          <p:attrName>style.opacity</p:attrName>
                                        </p:attrNameLst>
                                      </p:cBhvr>
                                      <p:to>
                                        <p:strVal val="0.1"/>
                                      </p:to>
                                    </p:set>
                                    <p:animEffect filter="image" prLst="opacity: 0.1">
                                      <p:cBhvr rctx="IE">
                                        <p:cTn id="19" dur="indefinite"/>
                                        <p:tgtEl>
                                          <p:spTgt spid="17"/>
                                        </p:tgtEl>
                                      </p:cBhvr>
                                    </p:animEffect>
                                  </p:childTnLst>
                                </p:cTn>
                              </p:par>
                              <p:par>
                                <p:cTn id="20" presetID="9" presetClass="emph" presetSubtype="0" nodeType="withEffect">
                                  <p:stCondLst>
                                    <p:cond delay="0"/>
                                  </p:stCondLst>
                                  <p:childTnLst>
                                    <p:set>
                                      <p:cBhvr>
                                        <p:cTn id="21" dur="indefinite"/>
                                        <p:tgtEl>
                                          <p:spTgt spid="22"/>
                                        </p:tgtEl>
                                        <p:attrNameLst>
                                          <p:attrName>style.opacity</p:attrName>
                                        </p:attrNameLst>
                                      </p:cBhvr>
                                      <p:to>
                                        <p:strVal val="0.1"/>
                                      </p:to>
                                    </p:set>
                                    <p:animEffect filter="image" prLst="opacity: 0.1">
                                      <p:cBhvr rctx="IE">
                                        <p:cTn id="22" dur="indefinite"/>
                                        <p:tgtEl>
                                          <p:spTgt spid="22"/>
                                        </p:tgtEl>
                                      </p:cBhvr>
                                    </p:animEffect>
                                  </p:childTnLst>
                                </p:cTn>
                              </p:par>
                              <p:par>
                                <p:cTn id="23" presetID="9" presetClass="emph" presetSubtype="0" nodeType="withEffect">
                                  <p:stCondLst>
                                    <p:cond delay="0"/>
                                  </p:stCondLst>
                                  <p:childTnLst>
                                    <p:set>
                                      <p:cBhvr>
                                        <p:cTn id="24" dur="indefinite"/>
                                        <p:tgtEl>
                                          <p:spTgt spid="23"/>
                                        </p:tgtEl>
                                        <p:attrNameLst>
                                          <p:attrName>style.opacity</p:attrName>
                                        </p:attrNameLst>
                                      </p:cBhvr>
                                      <p:to>
                                        <p:strVal val="0.1"/>
                                      </p:to>
                                    </p:set>
                                    <p:animEffect filter="image" prLst="opacity: 0.1">
                                      <p:cBhvr rctx="IE">
                                        <p:cTn id="25" dur="indefinite"/>
                                        <p:tgtEl>
                                          <p:spTgt spid="23"/>
                                        </p:tgtEl>
                                      </p:cBhvr>
                                    </p:animEffect>
                                  </p:childTnLst>
                                </p:cTn>
                              </p:par>
                              <p:par>
                                <p:cTn id="26" presetID="9" presetClass="emph" presetSubtype="0" nodeType="withEffect">
                                  <p:stCondLst>
                                    <p:cond delay="0"/>
                                  </p:stCondLst>
                                  <p:childTnLst>
                                    <p:set>
                                      <p:cBhvr>
                                        <p:cTn id="27" dur="indefinite"/>
                                        <p:tgtEl>
                                          <p:spTgt spid="9"/>
                                        </p:tgtEl>
                                        <p:attrNameLst>
                                          <p:attrName>style.opacity</p:attrName>
                                        </p:attrNameLst>
                                      </p:cBhvr>
                                      <p:to>
                                        <p:strVal val="0.1"/>
                                      </p:to>
                                    </p:set>
                                    <p:animEffect filter="image" prLst="opacity: 0.1">
                                      <p:cBhvr rctx="IE">
                                        <p:cTn id="28" dur="indefinite"/>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grpId="0" nodeType="clickEffect">
                                  <p:stCondLst>
                                    <p:cond delay="0"/>
                                  </p:stCondLst>
                                  <p:childTnLst>
                                    <p:set>
                                      <p:cBhvr>
                                        <p:cTn id="32" dur="indefinite"/>
                                        <p:tgtEl>
                                          <p:spTgt spid="27"/>
                                        </p:tgtEl>
                                        <p:attrNameLst>
                                          <p:attrName>style.opacity</p:attrName>
                                        </p:attrNameLst>
                                      </p:cBhvr>
                                      <p:to>
                                        <p:strVal val="0.3"/>
                                      </p:to>
                                    </p:set>
                                    <p:animEffect filter="image" prLst="opacity: 0.3">
                                      <p:cBhvr rctx="IE">
                                        <p:cTn id="33" dur="indefinite"/>
                                        <p:tgtEl>
                                          <p:spTgt spid="27"/>
                                        </p:tgtEl>
                                      </p:cBhvr>
                                    </p:animEffect>
                                  </p:childTnLst>
                                </p:cTn>
                              </p:par>
                              <p:par>
                                <p:cTn id="34" presetID="9" presetClass="emph" presetSubtype="0" nodeType="withEffect">
                                  <p:stCondLst>
                                    <p:cond delay="0"/>
                                  </p:stCondLst>
                                  <p:childTnLst>
                                    <p:set>
                                      <p:cBhvr>
                                        <p:cTn id="35" dur="indefinite"/>
                                        <p:tgtEl>
                                          <p:spTgt spid="21"/>
                                        </p:tgtEl>
                                        <p:attrNameLst>
                                          <p:attrName>style.opacity</p:attrName>
                                        </p:attrNameLst>
                                      </p:cBhvr>
                                      <p:to>
                                        <p:strVal val="0.3"/>
                                      </p:to>
                                    </p:set>
                                    <p:animEffect filter="image" prLst="opacity: 0.3">
                                      <p:cBhvr rctx="IE">
                                        <p:cTn id="36" dur="indefinite"/>
                                        <p:tgtEl>
                                          <p:spTgt spid="21"/>
                                        </p:tgtEl>
                                      </p:cBhvr>
                                    </p:animEffect>
                                  </p:childTnLst>
                                </p:cTn>
                              </p:par>
                              <p:par>
                                <p:cTn id="37" presetID="9" presetClass="emph" presetSubtype="0" grpId="0" nodeType="withEffect">
                                  <p:stCondLst>
                                    <p:cond delay="0"/>
                                  </p:stCondLst>
                                  <p:childTnLst>
                                    <p:set>
                                      <p:cBhvr>
                                        <p:cTn id="38" dur="indefinite"/>
                                        <p:tgtEl>
                                          <p:spTgt spid="15"/>
                                        </p:tgtEl>
                                        <p:attrNameLst>
                                          <p:attrName>style.opacity</p:attrName>
                                        </p:attrNameLst>
                                      </p:cBhvr>
                                      <p:to>
                                        <p:strVal val="0.3"/>
                                      </p:to>
                                    </p:set>
                                    <p:animEffect filter="image" prLst="opacity: 0.3">
                                      <p:cBhvr rctx="IE">
                                        <p:cTn id="39" dur="indefinite"/>
                                        <p:tgtEl>
                                          <p:spTgt spid="15"/>
                                        </p:tgtEl>
                                      </p:cBhvr>
                                    </p:animEffect>
                                  </p:childTnLst>
                                </p:cTn>
                              </p:par>
                              <p:par>
                                <p:cTn id="40" presetID="9" presetClass="emph" presetSubtype="0" nodeType="withEffect">
                                  <p:stCondLst>
                                    <p:cond delay="0"/>
                                  </p:stCondLst>
                                  <p:childTnLst>
                                    <p:set>
                                      <p:cBhvr>
                                        <p:cTn id="41" dur="indefinite"/>
                                        <p:tgtEl>
                                          <p:spTgt spid="12"/>
                                        </p:tgtEl>
                                        <p:attrNameLst>
                                          <p:attrName>style.opacity</p:attrName>
                                        </p:attrNameLst>
                                      </p:cBhvr>
                                      <p:to>
                                        <p:strVal val="0.3"/>
                                      </p:to>
                                    </p:set>
                                    <p:animEffect filter="image" prLst="opacity: 0.3">
                                      <p:cBhvr rctx="IE">
                                        <p:cTn id="42"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B8896AA-4BC2-45CD-B820-0EDEDD0BC6DA}"/>
              </a:ext>
            </a:extLst>
          </p:cNvPr>
          <p:cNvGrpSpPr/>
          <p:nvPr/>
        </p:nvGrpSpPr>
        <p:grpSpPr>
          <a:xfrm>
            <a:off x="4012423" y="2666481"/>
            <a:ext cx="4257327" cy="3259881"/>
            <a:chOff x="0" y="2292555"/>
            <a:chExt cx="6858000" cy="5251245"/>
          </a:xfrm>
        </p:grpSpPr>
        <p:pic>
          <p:nvPicPr>
            <p:cNvPr id="26" name="Picture 25">
              <a:extLst>
                <a:ext uri="{FF2B5EF4-FFF2-40B4-BE49-F238E27FC236}">
                  <a16:creationId xmlns:a16="http://schemas.microsoft.com/office/drawing/2014/main" id="{BEA97F13-67A4-4A99-86E9-39737637D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27" name="Picture 26">
              <a:extLst>
                <a:ext uri="{FF2B5EF4-FFF2-40B4-BE49-F238E27FC236}">
                  <a16:creationId xmlns:a16="http://schemas.microsoft.com/office/drawing/2014/main" id="{2C274A41-2454-4B2F-85A3-104C367243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sp>
        <p:nvSpPr>
          <p:cNvPr id="2" name="Title 1">
            <a:extLst>
              <a:ext uri="{FF2B5EF4-FFF2-40B4-BE49-F238E27FC236}">
                <a16:creationId xmlns:a16="http://schemas.microsoft.com/office/drawing/2014/main" id="{2660AE7E-0C40-4E91-970C-530D062B56A2}"/>
              </a:ext>
            </a:extLst>
          </p:cNvPr>
          <p:cNvSpPr>
            <a:spLocks noGrp="1"/>
          </p:cNvSpPr>
          <p:nvPr>
            <p:ph type="title"/>
          </p:nvPr>
        </p:nvSpPr>
        <p:spPr/>
        <p:txBody>
          <a:bodyPr/>
          <a:lstStyle/>
          <a:p>
            <a:r>
              <a:rPr lang="en-US" dirty="0"/>
              <a:t>All models are wrong, but some are useful</a:t>
            </a:r>
          </a:p>
        </p:txBody>
      </p:sp>
      <p:sp>
        <p:nvSpPr>
          <p:cNvPr id="3" name="Slide Number Placeholder 2">
            <a:extLst>
              <a:ext uri="{FF2B5EF4-FFF2-40B4-BE49-F238E27FC236}">
                <a16:creationId xmlns:a16="http://schemas.microsoft.com/office/drawing/2014/main" id="{8661FA1D-E271-458C-A7A9-EF18A8F11D3E}"/>
              </a:ext>
            </a:extLst>
          </p:cNvPr>
          <p:cNvSpPr>
            <a:spLocks noGrp="1"/>
          </p:cNvSpPr>
          <p:nvPr>
            <p:ph type="sldNum" sz="quarter" idx="4"/>
          </p:nvPr>
        </p:nvSpPr>
        <p:spPr/>
        <p:txBody>
          <a:bodyPr/>
          <a:lstStyle/>
          <a:p>
            <a:fld id="{B7CEC10D-CD46-426F-915E-6C78530279CB}" type="slidenum">
              <a:rPr lang="en-US" smtClean="0"/>
              <a:pPr/>
              <a:t>4</a:t>
            </a:fld>
            <a:endParaRPr lang="en-US" dirty="0"/>
          </a:p>
        </p:txBody>
      </p:sp>
      <p:sp>
        <p:nvSpPr>
          <p:cNvPr id="4" name="Footer Placeholder 3">
            <a:extLst>
              <a:ext uri="{FF2B5EF4-FFF2-40B4-BE49-F238E27FC236}">
                <a16:creationId xmlns:a16="http://schemas.microsoft.com/office/drawing/2014/main" id="{A1FF8DC9-E224-416D-96A8-864FC95603E3}"/>
              </a:ext>
            </a:extLst>
          </p:cNvPr>
          <p:cNvSpPr>
            <a:spLocks noGrp="1"/>
          </p:cNvSpPr>
          <p:nvPr>
            <p:ph type="ftr" sz="quarter" idx="10"/>
          </p:nvPr>
        </p:nvSpPr>
        <p:spPr>
          <a:xfrm>
            <a:off x="1380068" y="6170920"/>
            <a:ext cx="9486491" cy="687080"/>
          </a:xfrm>
        </p:spPr>
        <p:txBody>
          <a:bodyPr/>
          <a:lstStyle/>
          <a:p>
            <a:endParaRPr lang="en-US"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r>
              <a:rPr lang="en-US" dirty="0"/>
              <a:t>Zhang, D. </a:t>
            </a:r>
            <a:r>
              <a:rPr lang="en-US" i="1" dirty="0"/>
              <a:t>et al,</a:t>
            </a:r>
            <a:r>
              <a:rPr lang="en-US" dirty="0"/>
              <a:t> </a:t>
            </a:r>
            <a:r>
              <a:rPr lang="en-US" i="1" dirty="0"/>
              <a:t>J. Power Sources</a:t>
            </a:r>
            <a:r>
              <a:rPr lang="en-US" dirty="0"/>
              <a:t>, vol. 447, no. March 2019, (2020)</a:t>
            </a:r>
          </a:p>
        </p:txBody>
      </p:sp>
      <p:sp>
        <p:nvSpPr>
          <p:cNvPr id="33" name="Arrow: Right 32">
            <a:extLst>
              <a:ext uri="{FF2B5EF4-FFF2-40B4-BE49-F238E27FC236}">
                <a16:creationId xmlns:a16="http://schemas.microsoft.com/office/drawing/2014/main" id="{EDA0357D-07CF-466D-87D7-278EB67B1408}"/>
              </a:ext>
            </a:extLst>
          </p:cNvPr>
          <p:cNvSpPr/>
          <p:nvPr/>
        </p:nvSpPr>
        <p:spPr>
          <a:xfrm>
            <a:off x="681849" y="1485090"/>
            <a:ext cx="10777664" cy="892711"/>
          </a:xfrm>
          <a:prstGeom prst="rightArrow">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Verdana" panose="020B0604030504040204" pitchFamily="34" charset="0"/>
                <a:cs typeface="Arial" panose="020B0604020202020204" pitchFamily="34" charset="0"/>
              </a:rPr>
              <a:t>Level of complexity and detail</a:t>
            </a:r>
            <a:endParaRPr lang="en-NL" sz="2800" b="1" dirty="0">
              <a:solidFill>
                <a:schemeClr val="bg1"/>
              </a:solidFill>
              <a:latin typeface="+mj-lt"/>
              <a:ea typeface="Verdana" panose="020B060403050404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C53C97D-5799-45CE-83E6-B40470D7F807}"/>
              </a:ext>
            </a:extLst>
          </p:cNvPr>
          <p:cNvGrpSpPr/>
          <p:nvPr/>
        </p:nvGrpSpPr>
        <p:grpSpPr>
          <a:xfrm>
            <a:off x="7796902" y="2652336"/>
            <a:ext cx="3995235" cy="3346750"/>
            <a:chOff x="7836658" y="2239836"/>
            <a:chExt cx="3995235" cy="3346750"/>
          </a:xfrm>
        </p:grpSpPr>
        <p:sp>
          <p:nvSpPr>
            <p:cNvPr id="29" name="TextBox 28">
              <a:extLst>
                <a:ext uri="{FF2B5EF4-FFF2-40B4-BE49-F238E27FC236}">
                  <a16:creationId xmlns:a16="http://schemas.microsoft.com/office/drawing/2014/main" id="{B7C6D74A-3CC3-4876-BD4D-F5DABF9B5622}"/>
                </a:ext>
              </a:extLst>
            </p:cNvPr>
            <p:cNvSpPr txBox="1"/>
            <p:nvPr/>
          </p:nvSpPr>
          <p:spPr>
            <a:xfrm>
              <a:off x="7836658" y="5217254"/>
              <a:ext cx="3995235" cy="369332"/>
            </a:xfrm>
            <a:prstGeom prst="rect">
              <a:avLst/>
            </a:prstGeom>
            <a:noFill/>
          </p:spPr>
          <p:txBody>
            <a:bodyPr wrap="square" rtlCol="0">
              <a:spAutoFit/>
            </a:bodyPr>
            <a:lstStyle/>
            <a:p>
              <a:pPr algn="ctr">
                <a:spcAft>
                  <a:spcPts val="400"/>
                </a:spcAft>
              </a:pPr>
              <a:r>
                <a:rPr lang="en-US" sz="1800" b="1" dirty="0">
                  <a:latin typeface="+mj-lt"/>
                  <a:ea typeface="Verdana" panose="020B0604030504040204" pitchFamily="34" charset="0"/>
                  <a:cs typeface="Arial" panose="020B0604020202020204" pitchFamily="34" charset="0"/>
                </a:rPr>
                <a:t>Lattice Boltzmann model</a:t>
              </a:r>
            </a:p>
          </p:txBody>
        </p:sp>
        <p:pic>
          <p:nvPicPr>
            <p:cNvPr id="32" name="Picture 31">
              <a:extLst>
                <a:ext uri="{FF2B5EF4-FFF2-40B4-BE49-F238E27FC236}">
                  <a16:creationId xmlns:a16="http://schemas.microsoft.com/office/drawing/2014/main" id="{82E0FB1B-349C-472A-B897-1C103B58259B}"/>
                </a:ext>
              </a:extLst>
            </p:cNvPr>
            <p:cNvPicPr>
              <a:picLocks noChangeAspect="1"/>
            </p:cNvPicPr>
            <p:nvPr/>
          </p:nvPicPr>
          <p:blipFill rotWithShape="1">
            <a:blip r:embed="rId5"/>
            <a:srcRect l="14946" t="15173" r="33994" b="15430"/>
            <a:stretch/>
          </p:blipFill>
          <p:spPr>
            <a:xfrm>
              <a:off x="8408705" y="2614005"/>
              <a:ext cx="2162976" cy="2316951"/>
            </a:xfrm>
            <a:prstGeom prst="rect">
              <a:avLst/>
            </a:prstGeom>
          </p:spPr>
        </p:pic>
        <p:pic>
          <p:nvPicPr>
            <p:cNvPr id="36" name="Picture 35">
              <a:extLst>
                <a:ext uri="{FF2B5EF4-FFF2-40B4-BE49-F238E27FC236}">
                  <a16:creationId xmlns:a16="http://schemas.microsoft.com/office/drawing/2014/main" id="{6B0AB1F1-CFA1-46E3-8D90-614733764A17}"/>
                </a:ext>
              </a:extLst>
            </p:cNvPr>
            <p:cNvPicPr>
              <a:picLocks noChangeAspect="1"/>
            </p:cNvPicPr>
            <p:nvPr/>
          </p:nvPicPr>
          <p:blipFill rotWithShape="1">
            <a:blip r:embed="rId5"/>
            <a:srcRect l="85830" t="10735" r="720" b="9936"/>
            <a:stretch/>
          </p:blipFill>
          <p:spPr>
            <a:xfrm>
              <a:off x="10791616" y="2643178"/>
              <a:ext cx="464000" cy="2156827"/>
            </a:xfrm>
            <a:prstGeom prst="rect">
              <a:avLst/>
            </a:prstGeom>
          </p:spPr>
        </p:pic>
        <p:sp>
          <p:nvSpPr>
            <p:cNvPr id="37" name="TextBox 36">
              <a:extLst>
                <a:ext uri="{FF2B5EF4-FFF2-40B4-BE49-F238E27FC236}">
                  <a16:creationId xmlns:a16="http://schemas.microsoft.com/office/drawing/2014/main" id="{CDEFA444-30DB-4259-93DB-63384A7D83D2}"/>
                </a:ext>
              </a:extLst>
            </p:cNvPr>
            <p:cNvSpPr txBox="1"/>
            <p:nvPr/>
          </p:nvSpPr>
          <p:spPr>
            <a:xfrm rot="16200000">
              <a:off x="7591648" y="3503636"/>
              <a:ext cx="1053494" cy="369332"/>
            </a:xfrm>
            <a:prstGeom prst="rect">
              <a:avLst/>
            </a:prstGeom>
            <a:noFill/>
          </p:spPr>
          <p:txBody>
            <a:bodyPr wrap="square" rtlCol="0">
              <a:spAutoFit/>
            </a:bodyPr>
            <a:lstStyle/>
            <a:p>
              <a:pPr algn="ctr"/>
              <a:r>
                <a:rPr lang="en-US" sz="1800" b="1" dirty="0">
                  <a:latin typeface="+mj-lt"/>
                  <a:ea typeface="Verdana" panose="020B0604030504040204" pitchFamily="34" charset="0"/>
                  <a:cs typeface="Arial" panose="020B0604020202020204" pitchFamily="34" charset="0"/>
                </a:rPr>
                <a:t>0.3 mm</a:t>
              </a:r>
              <a:endParaRPr lang="en-NL" sz="1800" b="1" dirty="0">
                <a:latin typeface="+mj-lt"/>
                <a:ea typeface="Verdana" panose="020B060403050404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1A8D98B-4D31-4FA9-B0D3-549FB21A9351}"/>
                </a:ext>
              </a:extLst>
            </p:cNvPr>
            <p:cNvSpPr txBox="1"/>
            <p:nvPr/>
          </p:nvSpPr>
          <p:spPr>
            <a:xfrm>
              <a:off x="8316556" y="2239836"/>
              <a:ext cx="3053763" cy="353943"/>
            </a:xfrm>
            <a:prstGeom prst="rect">
              <a:avLst/>
            </a:prstGeom>
            <a:noFill/>
          </p:spPr>
          <p:txBody>
            <a:bodyPr wrap="square" rtlCol="0">
              <a:spAutoFit/>
            </a:bodyPr>
            <a:lstStyle/>
            <a:p>
              <a:pPr algn="ctr"/>
              <a:r>
                <a:rPr lang="en-US" sz="1700" b="1" dirty="0">
                  <a:latin typeface="+mj-lt"/>
                  <a:ea typeface="Verdana" panose="020B0604030504040204" pitchFamily="34" charset="0"/>
                </a:rPr>
                <a:t>Concentration map</a:t>
              </a:r>
              <a:r>
                <a:rPr lang="en-US" sz="1700" b="1" baseline="30000" dirty="0">
                  <a:latin typeface="+mj-lt"/>
                  <a:ea typeface="Verdana" panose="020B0604030504040204" pitchFamily="34" charset="0"/>
                </a:rPr>
                <a:t> </a:t>
              </a:r>
              <a:endParaRPr lang="en-US" sz="1700" b="1" dirty="0">
                <a:latin typeface="+mj-lt"/>
                <a:ea typeface="Verdana" panose="020B0604030504040204" pitchFamily="34" charset="0"/>
              </a:endParaRPr>
            </a:p>
          </p:txBody>
        </p:sp>
        <p:cxnSp>
          <p:nvCxnSpPr>
            <p:cNvPr id="45" name="Straight Arrow Connector 44">
              <a:extLst>
                <a:ext uri="{FF2B5EF4-FFF2-40B4-BE49-F238E27FC236}">
                  <a16:creationId xmlns:a16="http://schemas.microsoft.com/office/drawing/2014/main" id="{8C50A464-8F34-4BD8-9A98-6EB3B628A866}"/>
                </a:ext>
              </a:extLst>
            </p:cNvPr>
            <p:cNvCxnSpPr>
              <a:cxnSpLocks/>
            </p:cNvCxnSpPr>
            <p:nvPr/>
          </p:nvCxnSpPr>
          <p:spPr>
            <a:xfrm flipH="1" flipV="1">
              <a:off x="8287672" y="2542023"/>
              <a:ext cx="11065" cy="2318196"/>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3DDCA4A5-6D92-4CC9-84B5-AA2F683262BC}"/>
              </a:ext>
            </a:extLst>
          </p:cNvPr>
          <p:cNvGrpSpPr/>
          <p:nvPr/>
        </p:nvGrpSpPr>
        <p:grpSpPr>
          <a:xfrm>
            <a:off x="3468947" y="2249999"/>
            <a:ext cx="5288192" cy="3753430"/>
            <a:chOff x="3508703" y="1764762"/>
            <a:chExt cx="5288192" cy="3753430"/>
          </a:xfrm>
        </p:grpSpPr>
        <p:sp>
          <p:nvSpPr>
            <p:cNvPr id="28" name="Rectangle 27">
              <a:extLst>
                <a:ext uri="{FF2B5EF4-FFF2-40B4-BE49-F238E27FC236}">
                  <a16:creationId xmlns:a16="http://schemas.microsoft.com/office/drawing/2014/main" id="{42220E0F-443E-4B34-AA6E-0818CF97A3AA}"/>
                </a:ext>
              </a:extLst>
            </p:cNvPr>
            <p:cNvSpPr/>
            <p:nvPr/>
          </p:nvSpPr>
          <p:spPr>
            <a:xfrm>
              <a:off x="6298957" y="1810294"/>
              <a:ext cx="1035178" cy="849335"/>
            </a:xfrm>
            <a:prstGeom prst="rect">
              <a:avLst/>
            </a:prstGeom>
            <a:solidFill>
              <a:srgbClr val="0070C0">
                <a:alpha val="25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480C31FD-CE3C-4470-A48F-8FE53397897D}"/>
                </a:ext>
              </a:extLst>
            </p:cNvPr>
            <p:cNvCxnSpPr>
              <a:cxnSpLocks/>
            </p:cNvCxnSpPr>
            <p:nvPr/>
          </p:nvCxnSpPr>
          <p:spPr>
            <a:xfrm flipV="1">
              <a:off x="4643550" y="2659629"/>
              <a:ext cx="0" cy="220059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D51D8036-0120-4AFB-BDF4-625C355521A7}"/>
                </a:ext>
              </a:extLst>
            </p:cNvPr>
            <p:cNvSpPr txBox="1"/>
            <p:nvPr/>
          </p:nvSpPr>
          <p:spPr>
            <a:xfrm>
              <a:off x="3508703" y="4892380"/>
              <a:ext cx="5288192" cy="625812"/>
            </a:xfrm>
            <a:prstGeom prst="rect">
              <a:avLst/>
            </a:prstGeom>
            <a:noFill/>
          </p:spPr>
          <p:txBody>
            <a:bodyPr wrap="square" rtlCol="0">
              <a:spAutoFit/>
            </a:bodyPr>
            <a:lstStyle/>
            <a:p>
              <a:pPr algn="ctr">
                <a:lnSpc>
                  <a:spcPts val="5000"/>
                </a:lnSpc>
                <a:spcAft>
                  <a:spcPts val="400"/>
                </a:spcAft>
              </a:pPr>
              <a:r>
                <a:rPr lang="en-US" sz="1800" b="1" dirty="0">
                  <a:latin typeface="+mj-lt"/>
                  <a:ea typeface="Verdana" panose="020B0604030504040204" pitchFamily="34" charset="0"/>
                  <a:cs typeface="Arial" panose="020B0604020202020204" pitchFamily="34" charset="0"/>
                </a:rPr>
                <a:t>Pore network model</a:t>
              </a:r>
            </a:p>
          </p:txBody>
        </p:sp>
        <p:sp>
          <p:nvSpPr>
            <p:cNvPr id="34" name="TextBox 33">
              <a:extLst>
                <a:ext uri="{FF2B5EF4-FFF2-40B4-BE49-F238E27FC236}">
                  <a16:creationId xmlns:a16="http://schemas.microsoft.com/office/drawing/2014/main" id="{51B8ED23-10DC-4440-AED2-5058128F997B}"/>
                </a:ext>
              </a:extLst>
            </p:cNvPr>
            <p:cNvSpPr txBox="1"/>
            <p:nvPr/>
          </p:nvSpPr>
          <p:spPr>
            <a:xfrm rot="16200000">
              <a:off x="3953832" y="3575258"/>
              <a:ext cx="1053494" cy="369332"/>
            </a:xfrm>
            <a:prstGeom prst="rect">
              <a:avLst/>
            </a:prstGeom>
            <a:noFill/>
          </p:spPr>
          <p:txBody>
            <a:bodyPr wrap="square" rtlCol="0">
              <a:spAutoFit/>
            </a:bodyPr>
            <a:lstStyle/>
            <a:p>
              <a:pPr algn="ctr"/>
              <a:r>
                <a:rPr lang="en-US" sz="1800" b="1" dirty="0">
                  <a:latin typeface="+mj-lt"/>
                  <a:ea typeface="Verdana" panose="020B0604030504040204" pitchFamily="34" charset="0"/>
                  <a:cs typeface="Arial" panose="020B0604020202020204" pitchFamily="34" charset="0"/>
                </a:rPr>
                <a:t>1.0 mm</a:t>
              </a:r>
              <a:endParaRPr lang="en-NL" sz="1800" b="1" dirty="0">
                <a:latin typeface="+mj-lt"/>
                <a:ea typeface="Verdana" panose="020B060403050404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7003374E-081A-4EFB-9025-68B0356534CB}"/>
                </a:ext>
              </a:extLst>
            </p:cNvPr>
            <p:cNvCxnSpPr>
              <a:cxnSpLocks/>
            </p:cNvCxnSpPr>
            <p:nvPr/>
          </p:nvCxnSpPr>
          <p:spPr>
            <a:xfrm flipV="1">
              <a:off x="6813622" y="2659629"/>
              <a:ext cx="0" cy="41272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25D4390-0120-474C-9FEC-520F11B1BBA7}"/>
                </a:ext>
              </a:extLst>
            </p:cNvPr>
            <p:cNvSpPr/>
            <p:nvPr/>
          </p:nvSpPr>
          <p:spPr>
            <a:xfrm>
              <a:off x="6552278" y="3072354"/>
              <a:ext cx="522688" cy="392359"/>
            </a:xfrm>
            <a:prstGeom prst="rect">
              <a:avLst/>
            </a:prstGeom>
            <a:solidFill>
              <a:srgbClr val="0070C0">
                <a:alpha val="2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close up of a flower&#10;&#10;Description automatically generated">
              <a:extLst>
                <a:ext uri="{FF2B5EF4-FFF2-40B4-BE49-F238E27FC236}">
                  <a16:creationId xmlns:a16="http://schemas.microsoft.com/office/drawing/2014/main" id="{290C8CC0-BF2E-4A3D-B376-09A329DE07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61" t="19932" r="23466" b="16851"/>
            <a:stretch/>
          </p:blipFill>
          <p:spPr>
            <a:xfrm rot="720000">
              <a:off x="6344967" y="1764762"/>
              <a:ext cx="936000" cy="946091"/>
            </a:xfrm>
            <a:prstGeom prst="rect">
              <a:avLst/>
            </a:prstGeom>
          </p:spPr>
        </p:pic>
      </p:grpSp>
      <p:grpSp>
        <p:nvGrpSpPr>
          <p:cNvPr id="12" name="Group 11">
            <a:extLst>
              <a:ext uri="{FF2B5EF4-FFF2-40B4-BE49-F238E27FC236}">
                <a16:creationId xmlns:a16="http://schemas.microsoft.com/office/drawing/2014/main" id="{DD7F2032-9A26-42CE-BB24-8D815F826639}"/>
              </a:ext>
            </a:extLst>
          </p:cNvPr>
          <p:cNvGrpSpPr/>
          <p:nvPr/>
        </p:nvGrpSpPr>
        <p:grpSpPr>
          <a:xfrm>
            <a:off x="326966" y="2630143"/>
            <a:ext cx="3855923" cy="3370324"/>
            <a:chOff x="366722" y="2113733"/>
            <a:chExt cx="3855923" cy="3370324"/>
          </a:xfrm>
        </p:grpSpPr>
        <p:sp>
          <p:nvSpPr>
            <p:cNvPr id="30" name="TextBox 29">
              <a:extLst>
                <a:ext uri="{FF2B5EF4-FFF2-40B4-BE49-F238E27FC236}">
                  <a16:creationId xmlns:a16="http://schemas.microsoft.com/office/drawing/2014/main" id="{503EFCC2-CF82-4E10-A088-6B8B25FF8AAA}"/>
                </a:ext>
              </a:extLst>
            </p:cNvPr>
            <p:cNvSpPr txBox="1"/>
            <p:nvPr/>
          </p:nvSpPr>
          <p:spPr>
            <a:xfrm>
              <a:off x="483835" y="4858245"/>
              <a:ext cx="3738810" cy="625812"/>
            </a:xfrm>
            <a:prstGeom prst="rect">
              <a:avLst/>
            </a:prstGeom>
            <a:noFill/>
          </p:spPr>
          <p:txBody>
            <a:bodyPr wrap="square" rtlCol="0">
              <a:spAutoFit/>
            </a:bodyPr>
            <a:lstStyle/>
            <a:p>
              <a:pPr algn="ctr">
                <a:lnSpc>
                  <a:spcPts val="5000"/>
                </a:lnSpc>
                <a:spcAft>
                  <a:spcPts val="400"/>
                </a:spcAft>
              </a:pPr>
              <a:r>
                <a:rPr lang="en-US" sz="1800" b="1" dirty="0">
                  <a:solidFill>
                    <a:scrgbClr r="0" g="0" b="0"/>
                  </a:solidFill>
                  <a:latin typeface="+mj-lt"/>
                  <a:ea typeface="Verdana" panose="020B0604030504040204" pitchFamily="34" charset="0"/>
                  <a:cs typeface="Arial" panose="020B0604020202020204" pitchFamily="34" charset="0"/>
                </a:rPr>
                <a:t>Macroscopic continuum model</a:t>
              </a:r>
            </a:p>
          </p:txBody>
        </p:sp>
        <p:pic>
          <p:nvPicPr>
            <p:cNvPr id="96" name="Picture 95">
              <a:extLst>
                <a:ext uri="{FF2B5EF4-FFF2-40B4-BE49-F238E27FC236}">
                  <a16:creationId xmlns:a16="http://schemas.microsoft.com/office/drawing/2014/main" id="{68FA2DE4-0C54-4178-BD30-B9BC1056714B}"/>
                </a:ext>
              </a:extLst>
            </p:cNvPr>
            <p:cNvPicPr>
              <a:picLocks noChangeAspect="1"/>
            </p:cNvPicPr>
            <p:nvPr/>
          </p:nvPicPr>
          <p:blipFill>
            <a:blip r:embed="rId7"/>
            <a:stretch>
              <a:fillRect/>
            </a:stretch>
          </p:blipFill>
          <p:spPr>
            <a:xfrm>
              <a:off x="366722" y="2113733"/>
              <a:ext cx="3722509" cy="2776570"/>
            </a:xfrm>
            <a:prstGeom prst="rect">
              <a:avLst/>
            </a:prstGeom>
          </p:spPr>
        </p:pic>
      </p:grpSp>
      <p:sp>
        <p:nvSpPr>
          <p:cNvPr id="5" name="Rectangle 4">
            <a:extLst>
              <a:ext uri="{FF2B5EF4-FFF2-40B4-BE49-F238E27FC236}">
                <a16:creationId xmlns:a16="http://schemas.microsoft.com/office/drawing/2014/main" id="{927D43C1-078B-4873-B215-B5577D6FAA65}"/>
              </a:ext>
            </a:extLst>
          </p:cNvPr>
          <p:cNvSpPr/>
          <p:nvPr/>
        </p:nvSpPr>
        <p:spPr>
          <a:xfrm>
            <a:off x="2274819" y="2666481"/>
            <a:ext cx="266598" cy="360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A04A2CF6-46FD-466B-AA49-FA1E20FAB905}"/>
              </a:ext>
            </a:extLst>
          </p:cNvPr>
          <p:cNvSpPr txBox="1"/>
          <p:nvPr/>
        </p:nvSpPr>
        <p:spPr>
          <a:xfrm>
            <a:off x="10470650" y="5124353"/>
            <a:ext cx="780983" cy="276999"/>
          </a:xfrm>
          <a:prstGeom prst="rect">
            <a:avLst/>
          </a:prstGeom>
          <a:noFill/>
        </p:spPr>
        <p:txBody>
          <a:bodyPr wrap="none" rtlCol="0">
            <a:spAutoFit/>
          </a:bodyPr>
          <a:lstStyle/>
          <a:p>
            <a:r>
              <a:rPr lang="en-US" sz="1200" dirty="0">
                <a:latin typeface="Arial" charset="0"/>
                <a:ea typeface="Arial" charset="0"/>
                <a:cs typeface="Arial" charset="0"/>
              </a:rPr>
              <a:t>[mol m</a:t>
            </a:r>
            <a:r>
              <a:rPr lang="en-US" sz="1200" baseline="30000" dirty="0">
                <a:latin typeface="Arial" charset="0"/>
                <a:ea typeface="Arial" charset="0"/>
                <a:cs typeface="Arial" charset="0"/>
              </a:rPr>
              <a:t>-3</a:t>
            </a:r>
            <a:r>
              <a:rPr lang="en-US" sz="1200" dirty="0">
                <a:latin typeface="Arial" charset="0"/>
                <a:ea typeface="Arial" charset="0"/>
                <a:cs typeface="Arial" charset="0"/>
              </a:rPr>
              <a:t>]</a:t>
            </a:r>
            <a:endParaRPr lang="en-NL" sz="1200" dirty="0">
              <a:latin typeface="Arial" charset="0"/>
              <a:ea typeface="Arial" charset="0"/>
              <a:cs typeface="Arial" charset="0"/>
            </a:endParaRPr>
          </a:p>
        </p:txBody>
      </p:sp>
    </p:spTree>
    <p:extLst>
      <p:ext uri="{BB962C8B-B14F-4D97-AF65-F5344CB8AC3E}">
        <p14:creationId xmlns:p14="http://schemas.microsoft.com/office/powerpoint/2010/main" val="15359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C36178-CAE8-4398-B440-E247B1C80ECD}"/>
              </a:ext>
            </a:extLst>
          </p:cNvPr>
          <p:cNvSpPr>
            <a:spLocks noGrp="1"/>
          </p:cNvSpPr>
          <p:nvPr>
            <p:ph type="ftr" sz="quarter" idx="10"/>
          </p:nvPr>
        </p:nvSpPr>
        <p:spPr>
          <a:xfrm>
            <a:off x="1347954" y="6146054"/>
            <a:ext cx="9486491" cy="636867"/>
          </a:xfrm>
        </p:spPr>
        <p:txBody>
          <a:bodyPr/>
          <a:lstStyle/>
          <a:p>
            <a:r>
              <a:rPr lang="en-US" dirty="0"/>
              <a:t>Forner-Cuenca, A. </a:t>
            </a:r>
            <a:r>
              <a:rPr lang="en-US" i="1" dirty="0"/>
              <a:t>et al., J. </a:t>
            </a:r>
            <a:r>
              <a:rPr lang="en-US" i="1" dirty="0" err="1"/>
              <a:t>Electrochem</a:t>
            </a:r>
            <a:r>
              <a:rPr lang="en-US" i="1" dirty="0"/>
              <a:t>. Soc.</a:t>
            </a:r>
            <a:r>
              <a:rPr lang="en-US" dirty="0"/>
              <a:t>, 166(10) A2230-A2241 (2019)</a:t>
            </a:r>
            <a:endParaRPr lang="en-GB" dirty="0"/>
          </a:p>
          <a:p>
            <a:r>
              <a:rPr lang="en-GB" dirty="0"/>
              <a:t>Gostick, J.T., </a:t>
            </a:r>
            <a:r>
              <a:rPr lang="en-GB" i="1" dirty="0"/>
              <a:t>Physical Review</a:t>
            </a:r>
            <a:r>
              <a:rPr lang="en-GB" dirty="0"/>
              <a:t> E </a:t>
            </a:r>
            <a:r>
              <a:rPr lang="en-GB" b="1" dirty="0"/>
              <a:t>96, </a:t>
            </a:r>
            <a:r>
              <a:rPr lang="en-GB" dirty="0"/>
              <a:t>023307 (2017)</a:t>
            </a:r>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pic>
        <p:nvPicPr>
          <p:cNvPr id="29" name="Picture 28">
            <a:extLst>
              <a:ext uri="{FF2B5EF4-FFF2-40B4-BE49-F238E27FC236}">
                <a16:creationId xmlns:a16="http://schemas.microsoft.com/office/drawing/2014/main" id="{ED86AFA2-D6BB-407C-B4A8-214106502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302" y="817510"/>
            <a:ext cx="3268465" cy="2998800"/>
          </a:xfrm>
          <a:prstGeom prst="rect">
            <a:avLst/>
          </a:prstGeom>
        </p:spPr>
      </p:pic>
      <p:pic>
        <p:nvPicPr>
          <p:cNvPr id="31" name="Picture 30">
            <a:extLst>
              <a:ext uri="{FF2B5EF4-FFF2-40B4-BE49-F238E27FC236}">
                <a16:creationId xmlns:a16="http://schemas.microsoft.com/office/drawing/2014/main" id="{8837DC6F-8AA7-4286-9DCB-0FF6A00B4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4341" y="817510"/>
            <a:ext cx="3460153" cy="2998800"/>
          </a:xfrm>
          <a:prstGeom prst="rect">
            <a:avLst/>
          </a:prstGeom>
        </p:spPr>
      </p:pic>
      <p:sp>
        <p:nvSpPr>
          <p:cNvPr id="2" name="Title 1">
            <a:extLst>
              <a:ext uri="{FF2B5EF4-FFF2-40B4-BE49-F238E27FC236}">
                <a16:creationId xmlns:a16="http://schemas.microsoft.com/office/drawing/2014/main" id="{AA95B6D1-9485-40E6-A3CD-AA4E240A2620}"/>
              </a:ext>
            </a:extLst>
          </p:cNvPr>
          <p:cNvSpPr>
            <a:spLocks noGrp="1"/>
          </p:cNvSpPr>
          <p:nvPr>
            <p:ph type="title"/>
          </p:nvPr>
        </p:nvSpPr>
        <p:spPr/>
        <p:txBody>
          <a:bodyPr/>
          <a:lstStyle/>
          <a:p>
            <a:r>
              <a:rPr lang="en-US" dirty="0"/>
              <a:t>Pore network extraction from a commercial porous electrode </a:t>
            </a:r>
            <a:endParaRPr lang="en-NL" dirty="0"/>
          </a:p>
        </p:txBody>
      </p:sp>
      <p:sp>
        <p:nvSpPr>
          <p:cNvPr id="3" name="Slide Number Placeholder 2">
            <a:extLst>
              <a:ext uri="{FF2B5EF4-FFF2-40B4-BE49-F238E27FC236}">
                <a16:creationId xmlns:a16="http://schemas.microsoft.com/office/drawing/2014/main" id="{3420224A-E892-443E-ADC2-7CE7F0EBFD67}"/>
              </a:ext>
            </a:extLst>
          </p:cNvPr>
          <p:cNvSpPr>
            <a:spLocks noGrp="1"/>
          </p:cNvSpPr>
          <p:nvPr>
            <p:ph type="sldNum" sz="quarter" idx="4"/>
          </p:nvPr>
        </p:nvSpPr>
        <p:spPr/>
        <p:txBody>
          <a:bodyPr/>
          <a:lstStyle/>
          <a:p>
            <a:fld id="{B7CEC10D-CD46-426F-915E-6C78530279CB}" type="slidenum">
              <a:rPr lang="en-US" smtClean="0"/>
              <a:pPr/>
              <a:t>5</a:t>
            </a:fld>
            <a:endParaRPr lang="en-US" dirty="0"/>
          </a:p>
        </p:txBody>
      </p:sp>
      <p:pic>
        <p:nvPicPr>
          <p:cNvPr id="7" name="Picture 6" descr="A picture containing bicycle, sitting, tree, standing&#10;&#10;Description automatically generated">
            <a:extLst>
              <a:ext uri="{FF2B5EF4-FFF2-40B4-BE49-F238E27FC236}">
                <a16:creationId xmlns:a16="http://schemas.microsoft.com/office/drawing/2014/main" id="{34C492CE-08A1-4A0A-9A43-CB7D398EE715}"/>
              </a:ext>
            </a:extLst>
          </p:cNvPr>
          <p:cNvPicPr>
            <a:picLocks noChangeAspect="1"/>
          </p:cNvPicPr>
          <p:nvPr/>
        </p:nvPicPr>
        <p:blipFill rotWithShape="1">
          <a:blip r:embed="rId5">
            <a:extLst>
              <a:ext uri="{28A0092B-C50C-407E-A947-70E740481C1C}">
                <a14:useLocalDpi xmlns:a14="http://schemas.microsoft.com/office/drawing/2010/main" val="0"/>
              </a:ext>
            </a:extLst>
          </a:blip>
          <a:srcRect r="31902" b="9697"/>
          <a:stretch/>
        </p:blipFill>
        <p:spPr>
          <a:xfrm>
            <a:off x="865200" y="1464676"/>
            <a:ext cx="1687102" cy="1714411"/>
          </a:xfrm>
          <a:prstGeom prst="rect">
            <a:avLst/>
          </a:prstGeom>
          <a:ln w="28575">
            <a:solidFill>
              <a:schemeClr val="tx1">
                <a:lumMod val="95000"/>
                <a:lumOff val="5000"/>
              </a:schemeClr>
            </a:solidFill>
          </a:ln>
        </p:spPr>
      </p:pic>
      <p:cxnSp>
        <p:nvCxnSpPr>
          <p:cNvPr id="12" name="Straight Arrow Connector 11">
            <a:extLst>
              <a:ext uri="{FF2B5EF4-FFF2-40B4-BE49-F238E27FC236}">
                <a16:creationId xmlns:a16="http://schemas.microsoft.com/office/drawing/2014/main" id="{8BD1D43A-9A1F-40C4-8336-93B740E257CA}"/>
              </a:ext>
            </a:extLst>
          </p:cNvPr>
          <p:cNvCxnSpPr/>
          <p:nvPr/>
        </p:nvCxnSpPr>
        <p:spPr>
          <a:xfrm>
            <a:off x="3048000" y="2311412"/>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C12C849-2E83-4910-B10F-A7FD3042214F}"/>
              </a:ext>
            </a:extLst>
          </p:cNvPr>
          <p:cNvCxnSpPr/>
          <p:nvPr/>
        </p:nvCxnSpPr>
        <p:spPr>
          <a:xfrm>
            <a:off x="7428743" y="2311412"/>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45B724-95C5-472A-9E71-DF3D27CCDF14}"/>
              </a:ext>
            </a:extLst>
          </p:cNvPr>
          <p:cNvSpPr txBox="1"/>
          <p:nvPr/>
        </p:nvSpPr>
        <p:spPr>
          <a:xfrm>
            <a:off x="2907732" y="1555716"/>
            <a:ext cx="1720536" cy="707886"/>
          </a:xfrm>
          <a:prstGeom prst="rect">
            <a:avLst/>
          </a:prstGeom>
          <a:noFill/>
        </p:spPr>
        <p:txBody>
          <a:bodyPr wrap="none" rtlCol="0">
            <a:spAutoFit/>
          </a:bodyPr>
          <a:lstStyle/>
          <a:p>
            <a:pPr algn="ctr"/>
            <a:r>
              <a:rPr lang="en-US" sz="2000" b="1" dirty="0">
                <a:latin typeface="Arial" charset="0"/>
                <a:ea typeface="Arial" charset="0"/>
                <a:cs typeface="Arial" charset="0"/>
              </a:rPr>
              <a:t>X-ray </a:t>
            </a:r>
          </a:p>
          <a:p>
            <a:pPr algn="ctr"/>
            <a:r>
              <a:rPr lang="en-US" sz="2000" b="1" dirty="0">
                <a:latin typeface="Arial" charset="0"/>
                <a:ea typeface="Arial" charset="0"/>
                <a:cs typeface="Arial" charset="0"/>
              </a:rPr>
              <a:t>Tomography</a:t>
            </a:r>
            <a:endParaRPr lang="en-NL" sz="2000" b="1" dirty="0">
              <a:latin typeface="Arial" charset="0"/>
              <a:ea typeface="Arial" charset="0"/>
              <a:cs typeface="Arial" charset="0"/>
            </a:endParaRPr>
          </a:p>
        </p:txBody>
      </p:sp>
      <p:sp>
        <p:nvSpPr>
          <p:cNvPr id="19" name="TextBox 18">
            <a:extLst>
              <a:ext uri="{FF2B5EF4-FFF2-40B4-BE49-F238E27FC236}">
                <a16:creationId xmlns:a16="http://schemas.microsoft.com/office/drawing/2014/main" id="{D14BE551-4777-4CD8-B41C-497F71881CD0}"/>
              </a:ext>
            </a:extLst>
          </p:cNvPr>
          <p:cNvSpPr txBox="1"/>
          <p:nvPr/>
        </p:nvSpPr>
        <p:spPr>
          <a:xfrm>
            <a:off x="7473809" y="1555716"/>
            <a:ext cx="1394934" cy="707886"/>
          </a:xfrm>
          <a:prstGeom prst="rect">
            <a:avLst/>
          </a:prstGeom>
          <a:noFill/>
        </p:spPr>
        <p:txBody>
          <a:bodyPr wrap="none" rtlCol="0">
            <a:spAutoFit/>
          </a:bodyPr>
          <a:lstStyle/>
          <a:p>
            <a:pPr algn="ctr"/>
            <a:r>
              <a:rPr lang="en-US" sz="2000" b="1" dirty="0">
                <a:latin typeface="Arial" charset="0"/>
                <a:ea typeface="Arial" charset="0"/>
                <a:cs typeface="Arial" charset="0"/>
              </a:rPr>
              <a:t>SNOW</a:t>
            </a:r>
          </a:p>
          <a:p>
            <a:pPr algn="ctr"/>
            <a:r>
              <a:rPr lang="en-US" sz="2000" b="1" dirty="0">
                <a:latin typeface="Arial" charset="0"/>
                <a:ea typeface="Arial" charset="0"/>
                <a:cs typeface="Arial" charset="0"/>
              </a:rPr>
              <a:t>Algorithm</a:t>
            </a:r>
            <a:endParaRPr lang="en-NL" sz="2000" b="1" dirty="0">
              <a:latin typeface="Arial" charset="0"/>
              <a:ea typeface="Arial" charset="0"/>
              <a:cs typeface="Arial" charset="0"/>
            </a:endParaRPr>
          </a:p>
        </p:txBody>
      </p:sp>
      <p:grpSp>
        <p:nvGrpSpPr>
          <p:cNvPr id="27" name="Group 26">
            <a:extLst>
              <a:ext uri="{FF2B5EF4-FFF2-40B4-BE49-F238E27FC236}">
                <a16:creationId xmlns:a16="http://schemas.microsoft.com/office/drawing/2014/main" id="{9FF0F34A-F3F3-4918-A678-35CA64639D43}"/>
              </a:ext>
            </a:extLst>
          </p:cNvPr>
          <p:cNvGrpSpPr/>
          <p:nvPr/>
        </p:nvGrpSpPr>
        <p:grpSpPr>
          <a:xfrm>
            <a:off x="5090020" y="3775799"/>
            <a:ext cx="5955866" cy="2272475"/>
            <a:chOff x="5000654" y="3445287"/>
            <a:chExt cx="5955866" cy="2272475"/>
          </a:xfrm>
        </p:grpSpPr>
        <p:pic>
          <p:nvPicPr>
            <p:cNvPr id="21" name="Picture 20" descr="A close up of a map&#10;&#10;Description automatically generated">
              <a:extLst>
                <a:ext uri="{FF2B5EF4-FFF2-40B4-BE49-F238E27FC236}">
                  <a16:creationId xmlns:a16="http://schemas.microsoft.com/office/drawing/2014/main" id="{FAD1478F-5CA0-4E4A-8182-FC9D0581F3F0}"/>
                </a:ext>
              </a:extLst>
            </p:cNvPr>
            <p:cNvPicPr>
              <a:picLocks noChangeAspect="1"/>
            </p:cNvPicPr>
            <p:nvPr/>
          </p:nvPicPr>
          <p:blipFill rotWithShape="1">
            <a:blip r:embed="rId6">
              <a:extLst>
                <a:ext uri="{28A0092B-C50C-407E-A947-70E740481C1C}">
                  <a14:useLocalDpi xmlns:a14="http://schemas.microsoft.com/office/drawing/2010/main" val="0"/>
                </a:ext>
              </a:extLst>
            </a:blip>
            <a:srcRect r="50824"/>
            <a:stretch/>
          </p:blipFill>
          <p:spPr>
            <a:xfrm>
              <a:off x="5000654" y="3445287"/>
              <a:ext cx="1800000" cy="2272475"/>
            </a:xfrm>
            <a:prstGeom prst="rect">
              <a:avLst/>
            </a:prstGeom>
          </p:spPr>
        </p:pic>
        <p:pic>
          <p:nvPicPr>
            <p:cNvPr id="22" name="Picture 21" descr="A close up of a map&#10;&#10;Description automatically generated">
              <a:extLst>
                <a:ext uri="{FF2B5EF4-FFF2-40B4-BE49-F238E27FC236}">
                  <a16:creationId xmlns:a16="http://schemas.microsoft.com/office/drawing/2014/main" id="{4FCDD07C-D04F-4439-8174-DC8BD639D326}"/>
                </a:ext>
              </a:extLst>
            </p:cNvPr>
            <p:cNvPicPr>
              <a:picLocks noChangeAspect="1"/>
            </p:cNvPicPr>
            <p:nvPr/>
          </p:nvPicPr>
          <p:blipFill rotWithShape="1">
            <a:blip r:embed="rId6">
              <a:extLst>
                <a:ext uri="{28A0092B-C50C-407E-A947-70E740481C1C}">
                  <a14:useLocalDpi xmlns:a14="http://schemas.microsoft.com/office/drawing/2010/main" val="0"/>
                </a:ext>
              </a:extLst>
            </a:blip>
            <a:srcRect l="50678"/>
            <a:stretch/>
          </p:blipFill>
          <p:spPr>
            <a:xfrm>
              <a:off x="9156520" y="3452001"/>
              <a:ext cx="1800000" cy="2265761"/>
            </a:xfrm>
            <a:prstGeom prst="rect">
              <a:avLst/>
            </a:prstGeom>
          </p:spPr>
        </p:pic>
        <p:cxnSp>
          <p:nvCxnSpPr>
            <p:cNvPr id="23" name="Straight Arrow Connector 22">
              <a:extLst>
                <a:ext uri="{FF2B5EF4-FFF2-40B4-BE49-F238E27FC236}">
                  <a16:creationId xmlns:a16="http://schemas.microsoft.com/office/drawing/2014/main" id="{78FDDA25-0802-4097-A9C1-9829EB1C8D84}"/>
                </a:ext>
              </a:extLst>
            </p:cNvPr>
            <p:cNvCxnSpPr>
              <a:cxnSpLocks/>
              <a:stCxn id="26" idx="1"/>
            </p:cNvCxnSpPr>
            <p:nvPr/>
          </p:nvCxnSpPr>
          <p:spPr>
            <a:xfrm flipH="1">
              <a:off x="6372454" y="4453609"/>
              <a:ext cx="102263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6388F44-CB39-4E13-A379-F31F01C1E5F1}"/>
                </a:ext>
              </a:extLst>
            </p:cNvPr>
            <p:cNvCxnSpPr>
              <a:cxnSpLocks/>
              <a:stCxn id="25" idx="1"/>
            </p:cNvCxnSpPr>
            <p:nvPr/>
          </p:nvCxnSpPr>
          <p:spPr>
            <a:xfrm flipH="1">
              <a:off x="6372454" y="4110709"/>
              <a:ext cx="102263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DBDC3C8-4772-4E50-B47C-7E7BBB7EBB07}"/>
                </a:ext>
              </a:extLst>
            </p:cNvPr>
            <p:cNvSpPr txBox="1"/>
            <p:nvPr/>
          </p:nvSpPr>
          <p:spPr>
            <a:xfrm>
              <a:off x="7395092" y="3910654"/>
              <a:ext cx="824265" cy="400110"/>
            </a:xfrm>
            <a:prstGeom prst="rect">
              <a:avLst/>
            </a:prstGeom>
            <a:noFill/>
          </p:spPr>
          <p:txBody>
            <a:bodyPr wrap="none" rtlCol="0">
              <a:spAutoFit/>
            </a:bodyPr>
            <a:lstStyle/>
            <a:p>
              <a:r>
                <a:rPr lang="en-GB" sz="2000" b="1" dirty="0">
                  <a:solidFill>
                    <a:srgbClr val="C00000"/>
                  </a:solidFill>
                  <a:latin typeface="Verdana" panose="020B0604030504040204" pitchFamily="34" charset="0"/>
                  <a:ea typeface="Verdana" panose="020B0604030504040204" pitchFamily="34" charset="0"/>
                  <a:cs typeface="Arial" charset="0"/>
                </a:rPr>
                <a:t>Void</a:t>
              </a:r>
              <a:endParaRPr lang="en-US" sz="2000" b="1" dirty="0">
                <a:solidFill>
                  <a:srgbClr val="C00000"/>
                </a:solidFill>
                <a:latin typeface="Verdana" panose="020B0604030504040204" pitchFamily="34" charset="0"/>
                <a:ea typeface="Verdana" panose="020B0604030504040204" pitchFamily="34" charset="0"/>
                <a:cs typeface="Arial" charset="0"/>
              </a:endParaRPr>
            </a:p>
          </p:txBody>
        </p:sp>
        <p:sp>
          <p:nvSpPr>
            <p:cNvPr id="26" name="TextBox 25">
              <a:extLst>
                <a:ext uri="{FF2B5EF4-FFF2-40B4-BE49-F238E27FC236}">
                  <a16:creationId xmlns:a16="http://schemas.microsoft.com/office/drawing/2014/main" id="{EC0922FC-4F76-4669-9C4D-918D1C847B20}"/>
                </a:ext>
              </a:extLst>
            </p:cNvPr>
            <p:cNvSpPr txBox="1"/>
            <p:nvPr/>
          </p:nvSpPr>
          <p:spPr>
            <a:xfrm>
              <a:off x="7395092" y="4253554"/>
              <a:ext cx="899605" cy="400110"/>
            </a:xfrm>
            <a:prstGeom prst="rect">
              <a:avLst/>
            </a:prstGeom>
            <a:noFill/>
          </p:spPr>
          <p:txBody>
            <a:bodyPr wrap="none" rtlCol="0">
              <a:spAutoFit/>
            </a:bodyPr>
            <a:lstStyle/>
            <a:p>
              <a:r>
                <a:rPr lang="en-GB" sz="2000" b="1" dirty="0">
                  <a:solidFill>
                    <a:schemeClr val="tx1">
                      <a:lumMod val="50000"/>
                      <a:lumOff val="50000"/>
                    </a:schemeClr>
                  </a:solidFill>
                  <a:latin typeface="Verdana" panose="020B0604030504040204" pitchFamily="34" charset="0"/>
                  <a:ea typeface="Verdana" panose="020B0604030504040204" pitchFamily="34" charset="0"/>
                  <a:cs typeface="Arial" charset="0"/>
                </a:rPr>
                <a:t>Solid</a:t>
              </a:r>
              <a:endParaRPr lang="en-US" sz="2000" b="1" dirty="0">
                <a:solidFill>
                  <a:schemeClr val="tx1">
                    <a:lumMod val="50000"/>
                    <a:lumOff val="50000"/>
                  </a:schemeClr>
                </a:solidFill>
                <a:latin typeface="Verdana" panose="020B0604030504040204" pitchFamily="34" charset="0"/>
                <a:ea typeface="Verdana" panose="020B0604030504040204" pitchFamily="34" charset="0"/>
                <a:cs typeface="Arial" charset="0"/>
              </a:endParaRPr>
            </a:p>
          </p:txBody>
        </p:sp>
      </p:grpSp>
      <p:cxnSp>
        <p:nvCxnSpPr>
          <p:cNvPr id="41" name="Straight Arrow Connector 40">
            <a:extLst>
              <a:ext uri="{FF2B5EF4-FFF2-40B4-BE49-F238E27FC236}">
                <a16:creationId xmlns:a16="http://schemas.microsoft.com/office/drawing/2014/main" id="{63168A9A-D2D3-48C1-9B4E-0FC57062F8DC}"/>
              </a:ext>
            </a:extLst>
          </p:cNvPr>
          <p:cNvCxnSpPr/>
          <p:nvPr/>
        </p:nvCxnSpPr>
        <p:spPr>
          <a:xfrm>
            <a:off x="918786" y="1549029"/>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30CA4E5-0649-4EB7-B6A0-1DE604746E68}"/>
                  </a:ext>
                </a:extLst>
              </p:cNvPr>
              <p:cNvSpPr txBox="1"/>
              <p:nvPr/>
            </p:nvSpPr>
            <p:spPr>
              <a:xfrm>
                <a:off x="1041393" y="1518151"/>
                <a:ext cx="1364476"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100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42" name="TextBox 41">
                <a:extLst>
                  <a:ext uri="{FF2B5EF4-FFF2-40B4-BE49-F238E27FC236}">
                    <a16:creationId xmlns:a16="http://schemas.microsoft.com/office/drawing/2014/main" id="{430CA4E5-0649-4EB7-B6A0-1DE604746E68}"/>
                  </a:ext>
                </a:extLst>
              </p:cNvPr>
              <p:cNvSpPr txBox="1">
                <a:spLocks noRot="1" noChangeAspect="1" noMove="1" noResize="1" noEditPoints="1" noAdjustHandles="1" noChangeArrowheads="1" noChangeShapeType="1" noTextEdit="1"/>
              </p:cNvSpPr>
              <p:nvPr/>
            </p:nvSpPr>
            <p:spPr>
              <a:xfrm>
                <a:off x="1041393" y="1518151"/>
                <a:ext cx="1364476" cy="400110"/>
              </a:xfrm>
              <a:prstGeom prst="rect">
                <a:avLst/>
              </a:prstGeom>
              <a:blipFill>
                <a:blip r:embed="rId7"/>
                <a:stretch>
                  <a:fillRect l="-4464" t="-7576" b="-25758"/>
                </a:stretch>
              </a:blipFill>
            </p:spPr>
            <p:txBody>
              <a:bodyPr/>
              <a:lstStyle/>
              <a:p>
                <a:r>
                  <a:rPr lang="en-NL">
                    <a:noFill/>
                  </a:rPr>
                  <a:t> </a:t>
                </a:r>
              </a:p>
            </p:txBody>
          </p:sp>
        </mc:Fallback>
      </mc:AlternateContent>
      <p:grpSp>
        <p:nvGrpSpPr>
          <p:cNvPr id="43" name="Group 42">
            <a:extLst>
              <a:ext uri="{FF2B5EF4-FFF2-40B4-BE49-F238E27FC236}">
                <a16:creationId xmlns:a16="http://schemas.microsoft.com/office/drawing/2014/main" id="{236F6FD3-DE45-43B8-A5B7-078BA97CF134}"/>
              </a:ext>
            </a:extLst>
          </p:cNvPr>
          <p:cNvGrpSpPr/>
          <p:nvPr/>
        </p:nvGrpSpPr>
        <p:grpSpPr>
          <a:xfrm>
            <a:off x="4193768" y="2543736"/>
            <a:ext cx="861104" cy="967677"/>
            <a:chOff x="2852361" y="2143156"/>
            <a:chExt cx="747986" cy="840560"/>
          </a:xfrm>
        </p:grpSpPr>
        <p:cxnSp>
          <p:nvCxnSpPr>
            <p:cNvPr id="44" name="Straight Arrow Connector 43">
              <a:extLst>
                <a:ext uri="{FF2B5EF4-FFF2-40B4-BE49-F238E27FC236}">
                  <a16:creationId xmlns:a16="http://schemas.microsoft.com/office/drawing/2014/main" id="{EA1A51AC-17D6-4179-9E02-830DB402436E}"/>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96DB7E0-AFD4-46DE-80B1-DAC74CDA0127}"/>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97CADB-66B4-4A59-808F-2717C4DECEEF}"/>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D11886C-78D2-4910-8316-521F1B851CA4}"/>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AAA549C-BA8D-4C0C-A1F7-DA3059C41562}"/>
                </a:ext>
              </a:extLst>
            </p:cNvPr>
            <p:cNvSpPr txBox="1"/>
            <p:nvPr/>
          </p:nvSpPr>
          <p:spPr>
            <a:xfrm>
              <a:off x="3079276" y="2214842"/>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84B37E57-1511-451E-8EC2-3BC72A9EC945}"/>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5800DD0-CEBA-47CB-AE5D-A7F0EBC6FA91}"/>
              </a:ext>
            </a:extLst>
          </p:cNvPr>
          <p:cNvGrpSpPr/>
          <p:nvPr/>
        </p:nvGrpSpPr>
        <p:grpSpPr>
          <a:xfrm>
            <a:off x="7062737" y="3148419"/>
            <a:ext cx="873957" cy="338554"/>
            <a:chOff x="2961764" y="2646794"/>
            <a:chExt cx="670107" cy="259586"/>
          </a:xfrm>
        </p:grpSpPr>
        <p:cxnSp>
          <p:nvCxnSpPr>
            <p:cNvPr id="51" name="Straight Connector 50">
              <a:extLst>
                <a:ext uri="{FF2B5EF4-FFF2-40B4-BE49-F238E27FC236}">
                  <a16:creationId xmlns:a16="http://schemas.microsoft.com/office/drawing/2014/main" id="{13BCAC8E-0CCF-4BA1-9CDE-0C2CFACE5FC1}"/>
                </a:ext>
              </a:extLst>
            </p:cNvPr>
            <p:cNvCxnSpPr>
              <a:cxnSpLocks/>
            </p:cNvCxnSpPr>
            <p:nvPr/>
          </p:nvCxnSpPr>
          <p:spPr>
            <a:xfrm>
              <a:off x="3072135" y="2646794"/>
              <a:ext cx="43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7603B35-6B94-43DE-9BD4-272955A3BE03}"/>
                </a:ext>
              </a:extLst>
            </p:cNvPr>
            <p:cNvSpPr txBox="1"/>
            <p:nvPr/>
          </p:nvSpPr>
          <p:spPr>
            <a:xfrm>
              <a:off x="2961764" y="2646794"/>
              <a:ext cx="670107" cy="259586"/>
            </a:xfrm>
            <a:prstGeom prst="rect">
              <a:avLst/>
            </a:prstGeom>
            <a:noFill/>
          </p:spPr>
          <p:txBody>
            <a:bodyPr wrap="none" rtlCol="0">
              <a:spAutoFit/>
            </a:bodyPr>
            <a:lstStyle/>
            <a:p>
              <a:r>
                <a:rPr lang="en-US" sz="1600" dirty="0">
                  <a:solidFill>
                    <a:sysClr val="windowText" lastClr="000000"/>
                  </a:solidFill>
                  <a:latin typeface="Arial" panose="020B0604020202020204" pitchFamily="34" charset="0"/>
                  <a:cs typeface="Arial" panose="020B0604020202020204" pitchFamily="34" charset="0"/>
                </a:rPr>
                <a:t>200 </a:t>
              </a:r>
              <a:r>
                <a:rPr lang="el-GR"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600" dirty="0">
                <a:solidFill>
                  <a:sysClr val="windowText" lastClr="000000"/>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7630E1B2-5449-4BFD-8327-7488D739BF77}"/>
              </a:ext>
            </a:extLst>
          </p:cNvPr>
          <p:cNvSpPr/>
          <p:nvPr/>
        </p:nvSpPr>
        <p:spPr>
          <a:xfrm>
            <a:off x="1762921" y="3816310"/>
            <a:ext cx="1184034" cy="30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0" name="Straight Arrow Connector 39">
            <a:extLst>
              <a:ext uri="{FF2B5EF4-FFF2-40B4-BE49-F238E27FC236}">
                <a16:creationId xmlns:a16="http://schemas.microsoft.com/office/drawing/2014/main" id="{C59DAD1E-A025-4BD6-8839-3EE6E4D48445}"/>
              </a:ext>
            </a:extLst>
          </p:cNvPr>
          <p:cNvCxnSpPr/>
          <p:nvPr/>
        </p:nvCxnSpPr>
        <p:spPr>
          <a:xfrm>
            <a:off x="918786" y="4147260"/>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67DF532-877E-42C4-9460-3D0F29770735}"/>
                  </a:ext>
                </a:extLst>
              </p:cNvPr>
              <p:cNvSpPr txBox="1"/>
              <p:nvPr/>
            </p:nvSpPr>
            <p:spPr>
              <a:xfrm>
                <a:off x="1041393" y="4116382"/>
                <a:ext cx="1364476"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100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53" name="TextBox 52">
                <a:extLst>
                  <a:ext uri="{FF2B5EF4-FFF2-40B4-BE49-F238E27FC236}">
                    <a16:creationId xmlns:a16="http://schemas.microsoft.com/office/drawing/2014/main" id="{C67DF532-877E-42C4-9460-3D0F29770735}"/>
                  </a:ext>
                </a:extLst>
              </p:cNvPr>
              <p:cNvSpPr txBox="1">
                <a:spLocks noRot="1" noChangeAspect="1" noMove="1" noResize="1" noEditPoints="1" noAdjustHandles="1" noChangeArrowheads="1" noChangeShapeType="1" noTextEdit="1"/>
              </p:cNvSpPr>
              <p:nvPr/>
            </p:nvSpPr>
            <p:spPr>
              <a:xfrm>
                <a:off x="1041393" y="4116382"/>
                <a:ext cx="1364476" cy="400110"/>
              </a:xfrm>
              <a:prstGeom prst="rect">
                <a:avLst/>
              </a:prstGeom>
              <a:blipFill>
                <a:blip r:embed="rId8"/>
                <a:stretch>
                  <a:fillRect l="-4464" t="-7576" b="-25758"/>
                </a:stretch>
              </a:blipFill>
            </p:spPr>
            <p:txBody>
              <a:bodyPr/>
              <a:lstStyle/>
              <a:p>
                <a:r>
                  <a:rPr lang="en-NL">
                    <a:noFill/>
                  </a:rPr>
                  <a:t> </a:t>
                </a:r>
              </a:p>
            </p:txBody>
          </p:sp>
        </mc:Fallback>
      </mc:AlternateContent>
      <p:sp>
        <p:nvSpPr>
          <p:cNvPr id="35" name="TextBox 34">
            <a:extLst>
              <a:ext uri="{FF2B5EF4-FFF2-40B4-BE49-F238E27FC236}">
                <a16:creationId xmlns:a16="http://schemas.microsoft.com/office/drawing/2014/main" id="{EE7F587B-65D9-456C-BCF1-EF8A6F224FBF}"/>
              </a:ext>
            </a:extLst>
          </p:cNvPr>
          <p:cNvSpPr txBox="1"/>
          <p:nvPr/>
        </p:nvSpPr>
        <p:spPr>
          <a:xfrm>
            <a:off x="716165" y="3206641"/>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grpSp>
        <p:nvGrpSpPr>
          <p:cNvPr id="36" name="Group 35">
            <a:extLst>
              <a:ext uri="{FF2B5EF4-FFF2-40B4-BE49-F238E27FC236}">
                <a16:creationId xmlns:a16="http://schemas.microsoft.com/office/drawing/2014/main" id="{7E82E79A-B9AB-401E-9FF5-C21A7AA4B6B7}"/>
              </a:ext>
            </a:extLst>
          </p:cNvPr>
          <p:cNvGrpSpPr/>
          <p:nvPr/>
        </p:nvGrpSpPr>
        <p:grpSpPr>
          <a:xfrm>
            <a:off x="864000" y="3179363"/>
            <a:ext cx="11161825" cy="3093070"/>
            <a:chOff x="864000" y="3050156"/>
            <a:chExt cx="11161825" cy="3093070"/>
          </a:xfrm>
        </p:grpSpPr>
        <p:pic>
          <p:nvPicPr>
            <p:cNvPr id="37" name="Picture 36">
              <a:extLst>
                <a:ext uri="{FF2B5EF4-FFF2-40B4-BE49-F238E27FC236}">
                  <a16:creationId xmlns:a16="http://schemas.microsoft.com/office/drawing/2014/main" id="{E9CA3EAD-B5AC-43A1-900B-1D6C6F1411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4159" y="3144426"/>
              <a:ext cx="3511666" cy="2998800"/>
            </a:xfrm>
            <a:prstGeom prst="rect">
              <a:avLst/>
            </a:prstGeom>
          </p:spPr>
        </p:pic>
        <p:pic>
          <p:nvPicPr>
            <p:cNvPr id="38" name="Picture 37" descr="A close-up of a rock&#10;&#10;Description automatically generated with low confidence">
              <a:extLst>
                <a:ext uri="{FF2B5EF4-FFF2-40B4-BE49-F238E27FC236}">
                  <a16:creationId xmlns:a16="http://schemas.microsoft.com/office/drawing/2014/main" id="{08B4B9DB-C6A4-4C27-A252-8A90DFEA4E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5577" y="3050156"/>
              <a:ext cx="3460153" cy="2998800"/>
            </a:xfrm>
            <a:prstGeom prst="rect">
              <a:avLst/>
            </a:prstGeom>
          </p:spPr>
        </p:pic>
        <p:pic>
          <p:nvPicPr>
            <p:cNvPr id="39" name="Picture 38" descr="A close up of a horse&#10;&#10;Description generated with high confidence">
              <a:extLst>
                <a:ext uri="{FF2B5EF4-FFF2-40B4-BE49-F238E27FC236}">
                  <a16:creationId xmlns:a16="http://schemas.microsoft.com/office/drawing/2014/main" id="{E49D6268-2236-44DE-AEC3-73A7BBC259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10140" r="21411" b="7303"/>
            <a:stretch/>
          </p:blipFill>
          <p:spPr>
            <a:xfrm>
              <a:off x="864000" y="3933831"/>
              <a:ext cx="1687103" cy="1713600"/>
            </a:xfrm>
            <a:prstGeom prst="rect">
              <a:avLst/>
            </a:prstGeom>
            <a:ln w="28575">
              <a:solidFill>
                <a:schemeClr val="tx1"/>
              </a:solidFill>
            </a:ln>
          </p:spPr>
        </p:pic>
        <p:cxnSp>
          <p:nvCxnSpPr>
            <p:cNvPr id="54" name="Straight Arrow Connector 53">
              <a:extLst>
                <a:ext uri="{FF2B5EF4-FFF2-40B4-BE49-F238E27FC236}">
                  <a16:creationId xmlns:a16="http://schemas.microsoft.com/office/drawing/2014/main" id="{485FB765-4A15-458C-B990-458BDE4C8FAF}"/>
                </a:ext>
              </a:extLst>
            </p:cNvPr>
            <p:cNvCxnSpPr/>
            <p:nvPr/>
          </p:nvCxnSpPr>
          <p:spPr>
            <a:xfrm>
              <a:off x="3048000" y="4780436"/>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EC971E7-124E-49D7-BE17-0B5496128EFB}"/>
                </a:ext>
              </a:extLst>
            </p:cNvPr>
            <p:cNvCxnSpPr/>
            <p:nvPr/>
          </p:nvCxnSpPr>
          <p:spPr>
            <a:xfrm>
              <a:off x="7428743" y="4780436"/>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31A05-3311-4F2C-ADBE-69D4C213C946}"/>
                </a:ext>
              </a:extLst>
            </p:cNvPr>
            <p:cNvSpPr txBox="1"/>
            <p:nvPr/>
          </p:nvSpPr>
          <p:spPr>
            <a:xfrm>
              <a:off x="2907732" y="4024740"/>
              <a:ext cx="1720536" cy="707886"/>
            </a:xfrm>
            <a:prstGeom prst="rect">
              <a:avLst/>
            </a:prstGeom>
            <a:noFill/>
          </p:spPr>
          <p:txBody>
            <a:bodyPr wrap="none" rtlCol="0">
              <a:spAutoFit/>
            </a:bodyPr>
            <a:lstStyle/>
            <a:p>
              <a:pPr algn="ctr"/>
              <a:r>
                <a:rPr lang="en-US" sz="2000" b="1" dirty="0">
                  <a:latin typeface="Arial" charset="0"/>
                  <a:ea typeface="Arial" charset="0"/>
                  <a:cs typeface="Arial" charset="0"/>
                </a:rPr>
                <a:t>X-ray </a:t>
              </a:r>
            </a:p>
            <a:p>
              <a:pPr algn="ctr"/>
              <a:r>
                <a:rPr lang="en-US" sz="2000" b="1" dirty="0">
                  <a:latin typeface="Arial" charset="0"/>
                  <a:ea typeface="Arial" charset="0"/>
                  <a:cs typeface="Arial" charset="0"/>
                </a:rPr>
                <a:t>Tomography</a:t>
              </a:r>
              <a:endParaRPr lang="en-NL" sz="2000" b="1" dirty="0">
                <a:latin typeface="Arial" charset="0"/>
                <a:ea typeface="Arial" charset="0"/>
                <a:cs typeface="Arial" charset="0"/>
              </a:endParaRPr>
            </a:p>
          </p:txBody>
        </p:sp>
        <p:sp>
          <p:nvSpPr>
            <p:cNvPr id="57" name="TextBox 56">
              <a:extLst>
                <a:ext uri="{FF2B5EF4-FFF2-40B4-BE49-F238E27FC236}">
                  <a16:creationId xmlns:a16="http://schemas.microsoft.com/office/drawing/2014/main" id="{02AEB69C-9F99-4649-930C-317A8B57FE30}"/>
                </a:ext>
              </a:extLst>
            </p:cNvPr>
            <p:cNvSpPr txBox="1"/>
            <p:nvPr/>
          </p:nvSpPr>
          <p:spPr>
            <a:xfrm>
              <a:off x="7473809" y="4024740"/>
              <a:ext cx="1394934" cy="707886"/>
            </a:xfrm>
            <a:prstGeom prst="rect">
              <a:avLst/>
            </a:prstGeom>
            <a:noFill/>
          </p:spPr>
          <p:txBody>
            <a:bodyPr wrap="none" rtlCol="0">
              <a:spAutoFit/>
            </a:bodyPr>
            <a:lstStyle/>
            <a:p>
              <a:pPr algn="ctr"/>
              <a:r>
                <a:rPr lang="en-US" sz="2000" b="1" dirty="0">
                  <a:latin typeface="Arial" charset="0"/>
                  <a:ea typeface="Arial" charset="0"/>
                  <a:cs typeface="Arial" charset="0"/>
                </a:rPr>
                <a:t>SNOW</a:t>
              </a:r>
            </a:p>
            <a:p>
              <a:pPr algn="ctr"/>
              <a:r>
                <a:rPr lang="en-US" sz="2000" b="1" dirty="0">
                  <a:latin typeface="Arial" charset="0"/>
                  <a:ea typeface="Arial" charset="0"/>
                  <a:cs typeface="Arial" charset="0"/>
                </a:rPr>
                <a:t>Algorithm</a:t>
              </a:r>
              <a:endParaRPr lang="en-NL" sz="2000" b="1" dirty="0">
                <a:latin typeface="Arial" charset="0"/>
                <a:ea typeface="Arial" charset="0"/>
                <a:cs typeface="Arial" charset="0"/>
              </a:endParaRPr>
            </a:p>
          </p:txBody>
        </p:sp>
        <p:grpSp>
          <p:nvGrpSpPr>
            <p:cNvPr id="58" name="Group 57">
              <a:extLst>
                <a:ext uri="{FF2B5EF4-FFF2-40B4-BE49-F238E27FC236}">
                  <a16:creationId xmlns:a16="http://schemas.microsoft.com/office/drawing/2014/main" id="{25FEF63F-02A3-4978-831D-34F944F1B07C}"/>
                </a:ext>
              </a:extLst>
            </p:cNvPr>
            <p:cNvGrpSpPr/>
            <p:nvPr/>
          </p:nvGrpSpPr>
          <p:grpSpPr>
            <a:xfrm>
              <a:off x="4193768" y="5012760"/>
              <a:ext cx="861104" cy="967677"/>
              <a:chOff x="2852361" y="2143156"/>
              <a:chExt cx="747986" cy="840560"/>
            </a:xfrm>
          </p:grpSpPr>
          <p:cxnSp>
            <p:nvCxnSpPr>
              <p:cNvPr id="62" name="Straight Arrow Connector 61">
                <a:extLst>
                  <a:ext uri="{FF2B5EF4-FFF2-40B4-BE49-F238E27FC236}">
                    <a16:creationId xmlns:a16="http://schemas.microsoft.com/office/drawing/2014/main" id="{1F1BAA0A-F227-48FD-8336-9DD5F2ED6713}"/>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3FAE97-9BDC-4C5F-93E4-9DED7C1FF076}"/>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3B8E7B8-320D-455F-9321-A0D74FCA07B2}"/>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DB70BD4-C70E-454D-8392-69E4C1046A4F}"/>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0C89C3F3-4004-4864-A40F-FDD99979799B}"/>
                  </a:ext>
                </a:extLst>
              </p:cNvPr>
              <p:cNvSpPr txBox="1"/>
              <p:nvPr/>
            </p:nvSpPr>
            <p:spPr>
              <a:xfrm>
                <a:off x="3079276" y="2214842"/>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D18D3956-ECAF-4833-A66D-55BF12116ECC}"/>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668ADA0A-41D6-439E-A3C6-66695679218F}"/>
                </a:ext>
              </a:extLst>
            </p:cNvPr>
            <p:cNvGrpSpPr/>
            <p:nvPr/>
          </p:nvGrpSpPr>
          <p:grpSpPr>
            <a:xfrm>
              <a:off x="7062737" y="5617443"/>
              <a:ext cx="873957" cy="338554"/>
              <a:chOff x="2961764" y="2646794"/>
              <a:chExt cx="670107" cy="259586"/>
            </a:xfrm>
          </p:grpSpPr>
          <p:cxnSp>
            <p:nvCxnSpPr>
              <p:cNvPr id="60" name="Straight Connector 59">
                <a:extLst>
                  <a:ext uri="{FF2B5EF4-FFF2-40B4-BE49-F238E27FC236}">
                    <a16:creationId xmlns:a16="http://schemas.microsoft.com/office/drawing/2014/main" id="{3C398A80-F7B3-4CEB-9D38-6E3BF7DEA2BC}"/>
                  </a:ext>
                </a:extLst>
              </p:cNvPr>
              <p:cNvCxnSpPr>
                <a:cxnSpLocks/>
              </p:cNvCxnSpPr>
              <p:nvPr/>
            </p:nvCxnSpPr>
            <p:spPr>
              <a:xfrm>
                <a:off x="3072135" y="2646794"/>
                <a:ext cx="43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467920B-61F1-4217-8134-8FB20C3EA515}"/>
                  </a:ext>
                </a:extLst>
              </p:cNvPr>
              <p:cNvSpPr txBox="1"/>
              <p:nvPr/>
            </p:nvSpPr>
            <p:spPr>
              <a:xfrm>
                <a:off x="2961764" y="2646794"/>
                <a:ext cx="670107" cy="259586"/>
              </a:xfrm>
              <a:prstGeom prst="rect">
                <a:avLst/>
              </a:prstGeom>
              <a:noFill/>
            </p:spPr>
            <p:txBody>
              <a:bodyPr wrap="none" rtlCol="0">
                <a:spAutoFit/>
              </a:bodyPr>
              <a:lstStyle/>
              <a:p>
                <a:r>
                  <a:rPr lang="en-US" sz="1600" dirty="0">
                    <a:solidFill>
                      <a:sysClr val="windowText" lastClr="000000"/>
                    </a:solidFill>
                    <a:latin typeface="Arial" panose="020B0604020202020204" pitchFamily="34" charset="0"/>
                    <a:cs typeface="Arial" panose="020B0604020202020204" pitchFamily="34" charset="0"/>
                  </a:rPr>
                  <a:t>200 </a:t>
                </a:r>
                <a:r>
                  <a:rPr lang="el-GR"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600" dirty="0">
                  <a:solidFill>
                    <a:sysClr val="windowText" lastClr="000000"/>
                  </a:solidFill>
                  <a:latin typeface="Arial" panose="020B0604020202020204" pitchFamily="34" charset="0"/>
                  <a:cs typeface="Arial" panose="020B0604020202020204" pitchFamily="34" charset="0"/>
                </a:endParaRPr>
              </a:p>
            </p:txBody>
          </p:sp>
        </p:grpSp>
      </p:grpSp>
      <p:sp>
        <p:nvSpPr>
          <p:cNvPr id="68" name="TextBox 67">
            <a:extLst>
              <a:ext uri="{FF2B5EF4-FFF2-40B4-BE49-F238E27FC236}">
                <a16:creationId xmlns:a16="http://schemas.microsoft.com/office/drawing/2014/main" id="{9CF00E9A-160E-4669-9D9B-3763137C33EE}"/>
              </a:ext>
            </a:extLst>
          </p:cNvPr>
          <p:cNvSpPr txBox="1"/>
          <p:nvPr/>
        </p:nvSpPr>
        <p:spPr>
          <a:xfrm>
            <a:off x="768882" y="5801504"/>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cxnSp>
        <p:nvCxnSpPr>
          <p:cNvPr id="69" name="Straight Arrow Connector 68">
            <a:extLst>
              <a:ext uri="{FF2B5EF4-FFF2-40B4-BE49-F238E27FC236}">
                <a16:creationId xmlns:a16="http://schemas.microsoft.com/office/drawing/2014/main" id="{B233C197-2C07-40F2-ADD8-815B911FEE45}"/>
              </a:ext>
            </a:extLst>
          </p:cNvPr>
          <p:cNvCxnSpPr/>
          <p:nvPr/>
        </p:nvCxnSpPr>
        <p:spPr>
          <a:xfrm>
            <a:off x="910507" y="4155357"/>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055B4D7-E398-4388-826F-0AF4F02DD2BF}"/>
                  </a:ext>
                </a:extLst>
              </p:cNvPr>
              <p:cNvSpPr txBox="1"/>
              <p:nvPr/>
            </p:nvSpPr>
            <p:spPr>
              <a:xfrm>
                <a:off x="1033114" y="4124479"/>
                <a:ext cx="1364477"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200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70" name="TextBox 69">
                <a:extLst>
                  <a:ext uri="{FF2B5EF4-FFF2-40B4-BE49-F238E27FC236}">
                    <a16:creationId xmlns:a16="http://schemas.microsoft.com/office/drawing/2014/main" id="{0055B4D7-E398-4388-826F-0AF4F02DD2BF}"/>
                  </a:ext>
                </a:extLst>
              </p:cNvPr>
              <p:cNvSpPr txBox="1">
                <a:spLocks noRot="1" noChangeAspect="1" noMove="1" noResize="1" noEditPoints="1" noAdjustHandles="1" noChangeArrowheads="1" noChangeShapeType="1" noTextEdit="1"/>
              </p:cNvSpPr>
              <p:nvPr/>
            </p:nvSpPr>
            <p:spPr>
              <a:xfrm>
                <a:off x="1033114" y="4124479"/>
                <a:ext cx="1364477" cy="400110"/>
              </a:xfrm>
              <a:prstGeom prst="rect">
                <a:avLst/>
              </a:prstGeom>
              <a:blipFill>
                <a:blip r:embed="rId13"/>
                <a:stretch>
                  <a:fillRect l="-4018" t="-9231" b="-27692"/>
                </a:stretch>
              </a:blipFill>
            </p:spPr>
            <p:txBody>
              <a:bodyPr/>
              <a:lstStyle/>
              <a:p>
                <a:r>
                  <a:rPr lang="en-NL">
                    <a:noFill/>
                  </a:rPr>
                  <a:t> </a:t>
                </a:r>
              </a:p>
            </p:txBody>
          </p:sp>
        </mc:Fallback>
      </mc:AlternateContent>
    </p:spTree>
    <p:extLst>
      <p:ext uri="{BB962C8B-B14F-4D97-AF65-F5344CB8AC3E}">
        <p14:creationId xmlns:p14="http://schemas.microsoft.com/office/powerpoint/2010/main" val="275856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8" grpId="0"/>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D2EE-E4EE-4D2A-82C0-BDBAA2DA4B98}"/>
              </a:ext>
            </a:extLst>
          </p:cNvPr>
          <p:cNvSpPr>
            <a:spLocks noGrp="1"/>
          </p:cNvSpPr>
          <p:nvPr>
            <p:ph type="title"/>
          </p:nvPr>
        </p:nvSpPr>
        <p:spPr/>
        <p:txBody>
          <a:bodyPr/>
          <a:lstStyle/>
          <a:p>
            <a:r>
              <a:rPr lang="en-US" dirty="0">
                <a:latin typeface="+mj-lt"/>
              </a:rPr>
              <a:t>Iterative pore network model</a:t>
            </a:r>
            <a:endParaRPr lang="en-NL" dirty="0">
              <a:latin typeface="+mj-lt"/>
            </a:endParaRPr>
          </a:p>
        </p:txBody>
      </p:sp>
      <p:sp>
        <p:nvSpPr>
          <p:cNvPr id="3" name="Slide Number Placeholder 2">
            <a:extLst>
              <a:ext uri="{FF2B5EF4-FFF2-40B4-BE49-F238E27FC236}">
                <a16:creationId xmlns:a16="http://schemas.microsoft.com/office/drawing/2014/main" id="{AC0BD299-65F9-481E-A360-2E02B591A84C}"/>
              </a:ext>
            </a:extLst>
          </p:cNvPr>
          <p:cNvSpPr>
            <a:spLocks noGrp="1"/>
          </p:cNvSpPr>
          <p:nvPr>
            <p:ph type="sldNum" sz="quarter" idx="4"/>
          </p:nvPr>
        </p:nvSpPr>
        <p:spPr/>
        <p:txBody>
          <a:bodyPr/>
          <a:lstStyle/>
          <a:p>
            <a:fld id="{B7CEC10D-CD46-426F-915E-6C78530279CB}" type="slidenum">
              <a:rPr lang="en-US" smtClean="0">
                <a:latin typeface="+mj-lt"/>
              </a:rPr>
              <a:pPr/>
              <a:t>6</a:t>
            </a:fld>
            <a:endParaRPr lang="en-US" dirty="0">
              <a:latin typeface="+mj-lt"/>
            </a:endParaRPr>
          </a:p>
        </p:txBody>
      </p:sp>
      <p:sp>
        <p:nvSpPr>
          <p:cNvPr id="5" name="Text Placeholder 4">
            <a:extLst>
              <a:ext uri="{FF2B5EF4-FFF2-40B4-BE49-F238E27FC236}">
                <a16:creationId xmlns:a16="http://schemas.microsoft.com/office/drawing/2014/main" id="{B0423B66-EB47-4752-8DD8-FB24760BD49E}"/>
              </a:ext>
            </a:extLst>
          </p:cNvPr>
          <p:cNvSpPr>
            <a:spLocks noGrp="1"/>
          </p:cNvSpPr>
          <p:nvPr>
            <p:ph type="body" sz="quarter" idx="11"/>
          </p:nvPr>
        </p:nvSpPr>
        <p:spPr>
          <a:xfrm>
            <a:off x="811200" y="2181633"/>
            <a:ext cx="3365256" cy="4352400"/>
          </a:xfrm>
        </p:spPr>
        <p:txBody>
          <a:bodyPr>
            <a:normAutofit/>
          </a:bodyPr>
          <a:lstStyle/>
          <a:p>
            <a:pPr marL="0" indent="0">
              <a:buNone/>
            </a:pPr>
            <a:r>
              <a:rPr lang="en-US" sz="2400" b="1" dirty="0">
                <a:latin typeface="+mj-lt"/>
              </a:rPr>
              <a:t>Iterative algorithm:</a:t>
            </a:r>
          </a:p>
          <a:p>
            <a:pPr marL="514350" indent="-514350">
              <a:buAutoNum type="arabicPeriod"/>
            </a:pPr>
            <a:r>
              <a:rPr lang="en-US" sz="2400" dirty="0">
                <a:latin typeface="+mj-lt"/>
              </a:rPr>
              <a:t>Fluid transport</a:t>
            </a:r>
          </a:p>
          <a:p>
            <a:pPr marL="514350" indent="-514350">
              <a:buAutoNum type="arabicPeriod"/>
            </a:pPr>
            <a:r>
              <a:rPr lang="en-US" sz="2400" dirty="0">
                <a:latin typeface="+mj-lt"/>
              </a:rPr>
              <a:t>Charge transport</a:t>
            </a:r>
          </a:p>
          <a:p>
            <a:pPr marL="514350" indent="-514350">
              <a:buAutoNum type="arabicPeriod"/>
            </a:pPr>
            <a:r>
              <a:rPr lang="en-US" sz="2400" dirty="0">
                <a:latin typeface="+mj-lt"/>
              </a:rPr>
              <a:t>Species transport</a:t>
            </a:r>
          </a:p>
        </p:txBody>
      </p:sp>
      <p:sp>
        <p:nvSpPr>
          <p:cNvPr id="9" name="Jobb oldali kapcsos zárójel 149">
            <a:extLst>
              <a:ext uri="{FF2B5EF4-FFF2-40B4-BE49-F238E27FC236}">
                <a16:creationId xmlns:a16="http://schemas.microsoft.com/office/drawing/2014/main" id="{0AC80C37-2C9F-4853-8DFA-3424766C66AD}"/>
              </a:ext>
            </a:extLst>
          </p:cNvPr>
          <p:cNvSpPr/>
          <p:nvPr/>
        </p:nvSpPr>
        <p:spPr>
          <a:xfrm>
            <a:off x="3798344" y="3449915"/>
            <a:ext cx="361372" cy="1072388"/>
          </a:xfrm>
          <a:prstGeom prst="rightBrace">
            <a:avLst>
              <a:gd name="adj1" fmla="val 8333"/>
              <a:gd name="adj2" fmla="val 259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a:latin typeface="+mj-lt"/>
            </a:endParaRPr>
          </a:p>
        </p:txBody>
      </p:sp>
      <p:sp>
        <p:nvSpPr>
          <p:cNvPr id="10" name="TextBox 9">
            <a:extLst>
              <a:ext uri="{FF2B5EF4-FFF2-40B4-BE49-F238E27FC236}">
                <a16:creationId xmlns:a16="http://schemas.microsoft.com/office/drawing/2014/main" id="{28D57BFE-98CA-42A1-901A-ACA8097A92B6}"/>
              </a:ext>
            </a:extLst>
          </p:cNvPr>
          <p:cNvSpPr txBox="1"/>
          <p:nvPr/>
        </p:nvSpPr>
        <p:spPr>
          <a:xfrm>
            <a:off x="4274457" y="3509533"/>
            <a:ext cx="1212191" cy="400110"/>
          </a:xfrm>
          <a:prstGeom prst="rect">
            <a:avLst/>
          </a:prstGeom>
          <a:noFill/>
        </p:spPr>
        <p:txBody>
          <a:bodyPr wrap="none" rtlCol="0">
            <a:spAutoFit/>
          </a:bodyPr>
          <a:lstStyle/>
          <a:p>
            <a:r>
              <a:rPr lang="en-US" sz="2000" b="1" dirty="0">
                <a:latin typeface="+mj-lt"/>
                <a:ea typeface="Arial" charset="0"/>
                <a:cs typeface="Arial" charset="0"/>
              </a:rPr>
              <a:t>Coupled</a:t>
            </a:r>
            <a:endParaRPr lang="en-NL" sz="2000" b="1" dirty="0">
              <a:latin typeface="+mj-lt"/>
              <a:ea typeface="Arial" charset="0"/>
              <a:cs typeface="Arial" charset="0"/>
            </a:endParaRPr>
          </a:p>
        </p:txBody>
      </p:sp>
      <p:grpSp>
        <p:nvGrpSpPr>
          <p:cNvPr id="15" name="Group 14">
            <a:extLst>
              <a:ext uri="{FF2B5EF4-FFF2-40B4-BE49-F238E27FC236}">
                <a16:creationId xmlns:a16="http://schemas.microsoft.com/office/drawing/2014/main" id="{4D9E6C30-3477-4351-81DD-D3DA6FF1DDE6}"/>
              </a:ext>
            </a:extLst>
          </p:cNvPr>
          <p:cNvGrpSpPr/>
          <p:nvPr/>
        </p:nvGrpSpPr>
        <p:grpSpPr>
          <a:xfrm>
            <a:off x="4451282" y="3919833"/>
            <a:ext cx="798414" cy="757929"/>
            <a:chOff x="5108110" y="3467595"/>
            <a:chExt cx="798414" cy="757929"/>
          </a:xfrm>
        </p:grpSpPr>
        <p:sp>
          <p:nvSpPr>
            <p:cNvPr id="13" name="Arc 12">
              <a:extLst>
                <a:ext uri="{FF2B5EF4-FFF2-40B4-BE49-F238E27FC236}">
                  <a16:creationId xmlns:a16="http://schemas.microsoft.com/office/drawing/2014/main" id="{F0ADDE5D-D62E-48E2-A013-956B021AD5AE}"/>
                </a:ext>
              </a:extLst>
            </p:cNvPr>
            <p:cNvSpPr/>
            <p:nvPr/>
          </p:nvSpPr>
          <p:spPr>
            <a:xfrm rot="10800000" flipH="1" flipV="1">
              <a:off x="5140958"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sp>
          <p:nvSpPr>
            <p:cNvPr id="14" name="Arc 13">
              <a:extLst>
                <a:ext uri="{FF2B5EF4-FFF2-40B4-BE49-F238E27FC236}">
                  <a16:creationId xmlns:a16="http://schemas.microsoft.com/office/drawing/2014/main" id="{AB0CC3D0-DD39-496B-889E-A55E76BEECF8}"/>
                </a:ext>
              </a:extLst>
            </p:cNvPr>
            <p:cNvSpPr/>
            <p:nvPr/>
          </p:nvSpPr>
          <p:spPr>
            <a:xfrm rot="10800000">
              <a:off x="5108110"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grpSp>
      <p:sp>
        <p:nvSpPr>
          <p:cNvPr id="16" name="Rectangle 15">
            <a:extLst>
              <a:ext uri="{FF2B5EF4-FFF2-40B4-BE49-F238E27FC236}">
                <a16:creationId xmlns:a16="http://schemas.microsoft.com/office/drawing/2014/main" id="{F5ADA09F-5DC3-4E0D-9F08-AB60203549AB}"/>
              </a:ext>
            </a:extLst>
          </p:cNvPr>
          <p:cNvSpPr/>
          <p:nvPr/>
        </p:nvSpPr>
        <p:spPr>
          <a:xfrm>
            <a:off x="6596328" y="2346414"/>
            <a:ext cx="1908000" cy="2909455"/>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E255F2F3-5B56-4E95-8537-A039F3D07A4D}"/>
              </a:ext>
            </a:extLst>
          </p:cNvPr>
          <p:cNvSpPr/>
          <p:nvPr/>
        </p:nvSpPr>
        <p:spPr>
          <a:xfrm>
            <a:off x="9016201" y="2346414"/>
            <a:ext cx="1908000" cy="2909455"/>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2A8ED78D-34A5-480F-A11F-A33B74CAA90C}"/>
              </a:ext>
            </a:extLst>
          </p:cNvPr>
          <p:cNvSpPr/>
          <p:nvPr/>
        </p:nvSpPr>
        <p:spPr>
          <a:xfrm>
            <a:off x="10924201" y="2346414"/>
            <a:ext cx="470338" cy="2909455"/>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4F0A4864-6C7E-4AAF-B9B2-2A3E3544B9EC}"/>
              </a:ext>
            </a:extLst>
          </p:cNvPr>
          <p:cNvSpPr/>
          <p:nvPr/>
        </p:nvSpPr>
        <p:spPr>
          <a:xfrm>
            <a:off x="8489351" y="2346414"/>
            <a:ext cx="540000" cy="2909455"/>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20" name="TextBox 19">
            <a:extLst>
              <a:ext uri="{FF2B5EF4-FFF2-40B4-BE49-F238E27FC236}">
                <a16:creationId xmlns:a16="http://schemas.microsoft.com/office/drawing/2014/main" id="{23AF45EB-55A8-446D-97BC-34F236372D58}"/>
              </a:ext>
            </a:extLst>
          </p:cNvPr>
          <p:cNvSpPr txBox="1"/>
          <p:nvPr/>
        </p:nvSpPr>
        <p:spPr>
          <a:xfrm rot="16200000">
            <a:off x="8034067" y="3601079"/>
            <a:ext cx="1409360" cy="400110"/>
          </a:xfrm>
          <a:prstGeom prst="rect">
            <a:avLst/>
          </a:prstGeom>
          <a:noFill/>
        </p:spPr>
        <p:txBody>
          <a:bodyPr wrap="none" rtlCol="0">
            <a:spAutoFit/>
          </a:bodyPr>
          <a:lstStyle/>
          <a:p>
            <a:pPr algn="ctr"/>
            <a:r>
              <a:rPr lang="en-US" sz="2000" dirty="0">
                <a:solidFill>
                  <a:schemeClr val="bg1"/>
                </a:solidFill>
                <a:latin typeface="+mj-lt"/>
                <a:cs typeface="Times New Roman" panose="02020603050405020304" pitchFamily="18" charset="0"/>
              </a:rPr>
              <a:t>Membrane</a:t>
            </a:r>
            <a:endParaRPr lang="en-NL" sz="2000" dirty="0">
              <a:solidFill>
                <a:schemeClr val="bg1"/>
              </a:solidFill>
              <a:latin typeface="+mj-lt"/>
              <a:cs typeface="Times New Roman" panose="02020603050405020304" pitchFamily="18" charset="0"/>
            </a:endParaRPr>
          </a:p>
        </p:txBody>
      </p:sp>
      <p:sp>
        <p:nvSpPr>
          <p:cNvPr id="21" name="Rectangle 20">
            <a:extLst>
              <a:ext uri="{FF2B5EF4-FFF2-40B4-BE49-F238E27FC236}">
                <a16:creationId xmlns:a16="http://schemas.microsoft.com/office/drawing/2014/main" id="{9EFEE09B-1097-4B15-8975-FF23FFF66668}"/>
              </a:ext>
            </a:extLst>
          </p:cNvPr>
          <p:cNvSpPr/>
          <p:nvPr/>
        </p:nvSpPr>
        <p:spPr>
          <a:xfrm>
            <a:off x="6144131" y="2346414"/>
            <a:ext cx="470338" cy="2909455"/>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dirty="0">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475988B9-80A0-4991-8C66-0EE2C866C53D}"/>
              </a:ext>
            </a:extLst>
          </p:cNvPr>
          <p:cNvSpPr txBox="1"/>
          <p:nvPr/>
        </p:nvSpPr>
        <p:spPr>
          <a:xfrm rot="16200000">
            <a:off x="5330227" y="3601087"/>
            <a:ext cx="2064989" cy="400110"/>
          </a:xfrm>
          <a:prstGeom prst="rect">
            <a:avLst/>
          </a:prstGeom>
          <a:noFill/>
        </p:spPr>
        <p:txBody>
          <a:bodyPr wrap="none" rtlCol="0">
            <a:spAutoFit/>
          </a:bodyPr>
          <a:lstStyle/>
          <a:p>
            <a:pPr algn="ctr"/>
            <a:r>
              <a:rPr lang="en-US" sz="2000" dirty="0">
                <a:latin typeface="+mj-lt"/>
                <a:cs typeface="Times New Roman" panose="02020603050405020304" pitchFamily="18" charset="0"/>
              </a:rPr>
              <a:t>Current collector</a:t>
            </a:r>
            <a:endParaRPr lang="en-NL" sz="2000" dirty="0">
              <a:latin typeface="+mj-lt"/>
              <a:cs typeface="Times New Roman" panose="02020603050405020304" pitchFamily="18" charset="0"/>
            </a:endParaRPr>
          </a:p>
        </p:txBody>
      </p:sp>
      <p:sp>
        <p:nvSpPr>
          <p:cNvPr id="23" name="TextBox 22">
            <a:extLst>
              <a:ext uri="{FF2B5EF4-FFF2-40B4-BE49-F238E27FC236}">
                <a16:creationId xmlns:a16="http://schemas.microsoft.com/office/drawing/2014/main" id="{50F852FD-D41A-4885-9E43-45731A567227}"/>
              </a:ext>
            </a:extLst>
          </p:cNvPr>
          <p:cNvSpPr txBox="1"/>
          <p:nvPr/>
        </p:nvSpPr>
        <p:spPr>
          <a:xfrm>
            <a:off x="7065300" y="2476420"/>
            <a:ext cx="984565"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Anode</a:t>
            </a:r>
            <a:endParaRPr lang="en-NL" sz="2000" b="1" dirty="0">
              <a:latin typeface="+mj-lt"/>
              <a:cs typeface="Times New Roman" panose="02020603050405020304" pitchFamily="18" charset="0"/>
            </a:endParaRPr>
          </a:p>
        </p:txBody>
      </p:sp>
      <p:sp>
        <p:nvSpPr>
          <p:cNvPr id="24" name="TextBox 23">
            <a:extLst>
              <a:ext uri="{FF2B5EF4-FFF2-40B4-BE49-F238E27FC236}">
                <a16:creationId xmlns:a16="http://schemas.microsoft.com/office/drawing/2014/main" id="{93A25B0A-194A-47C1-AB39-37CA50C8D42A}"/>
              </a:ext>
            </a:extLst>
          </p:cNvPr>
          <p:cNvSpPr txBox="1"/>
          <p:nvPr/>
        </p:nvSpPr>
        <p:spPr>
          <a:xfrm>
            <a:off x="9365849" y="2476420"/>
            <a:ext cx="1212191"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Cathode</a:t>
            </a:r>
            <a:endParaRPr lang="en-NL" sz="2000" b="1" dirty="0">
              <a:latin typeface="+mj-lt"/>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FFE114A7-5C6D-454C-8CB0-0D880FE8372B}"/>
              </a:ext>
            </a:extLst>
          </p:cNvPr>
          <p:cNvCxnSpPr/>
          <p:nvPr/>
        </p:nvCxnSpPr>
        <p:spPr>
          <a:xfrm>
            <a:off x="7982158" y="4925809"/>
            <a:ext cx="15504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A21F97-3F43-4A48-8060-7E4B291F44A2}"/>
              </a:ext>
            </a:extLst>
          </p:cNvPr>
          <p:cNvSpPr txBox="1"/>
          <p:nvPr/>
        </p:nvSpPr>
        <p:spPr>
          <a:xfrm>
            <a:off x="7308618" y="4724228"/>
            <a:ext cx="712054"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Ions</a:t>
            </a:r>
            <a:endParaRPr lang="en-NL" sz="2000" b="1" dirty="0">
              <a:latin typeface="+mj-lt"/>
              <a:cs typeface="Times New Roman" panose="02020603050405020304" pitchFamily="18" charset="0"/>
            </a:endParaRPr>
          </a:p>
        </p:txBody>
      </p:sp>
      <p:sp>
        <p:nvSpPr>
          <p:cNvPr id="27" name="TextBox 26">
            <a:extLst>
              <a:ext uri="{FF2B5EF4-FFF2-40B4-BE49-F238E27FC236}">
                <a16:creationId xmlns:a16="http://schemas.microsoft.com/office/drawing/2014/main" id="{6E77967B-1391-40C1-BD61-D483B7699445}"/>
              </a:ext>
            </a:extLst>
          </p:cNvPr>
          <p:cNvSpPr txBox="1"/>
          <p:nvPr/>
        </p:nvSpPr>
        <p:spPr>
          <a:xfrm>
            <a:off x="9499306" y="4725754"/>
            <a:ext cx="712054"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Ions</a:t>
            </a:r>
            <a:endParaRPr lang="en-NL" sz="2000" b="1" dirty="0">
              <a:latin typeface="+mj-lt"/>
              <a:cs typeface="Times New Roman" panose="02020603050405020304" pitchFamily="18" charset="0"/>
            </a:endParaRPr>
          </a:p>
        </p:txBody>
      </p:sp>
      <p:sp>
        <p:nvSpPr>
          <p:cNvPr id="32" name="Arrow: Curved Right 31">
            <a:extLst>
              <a:ext uri="{FF2B5EF4-FFF2-40B4-BE49-F238E27FC236}">
                <a16:creationId xmlns:a16="http://schemas.microsoft.com/office/drawing/2014/main" id="{BDD06B9E-B101-45DB-BE7B-6A1755719CD9}"/>
              </a:ext>
            </a:extLst>
          </p:cNvPr>
          <p:cNvSpPr/>
          <p:nvPr/>
        </p:nvSpPr>
        <p:spPr>
          <a:xfrm flipV="1">
            <a:off x="6619549" y="3367254"/>
            <a:ext cx="470338" cy="1018348"/>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latin typeface="+mj-lt"/>
              <a:cs typeface="Times New Roman" panose="02020603050405020304" pitchFamily="18" charset="0"/>
            </a:endParaRPr>
          </a:p>
        </p:txBody>
      </p:sp>
      <p:sp>
        <p:nvSpPr>
          <p:cNvPr id="33" name="Arrow: Curved Right 32">
            <a:extLst>
              <a:ext uri="{FF2B5EF4-FFF2-40B4-BE49-F238E27FC236}">
                <a16:creationId xmlns:a16="http://schemas.microsoft.com/office/drawing/2014/main" id="{26A44462-1F09-4606-A61D-3CD3848D673B}"/>
              </a:ext>
            </a:extLst>
          </p:cNvPr>
          <p:cNvSpPr/>
          <p:nvPr/>
        </p:nvSpPr>
        <p:spPr>
          <a:xfrm flipH="1">
            <a:off x="10448783" y="3367028"/>
            <a:ext cx="470338" cy="1018348"/>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latin typeface="+mj-lt"/>
              <a:cs typeface="Times New Roman" panose="02020603050405020304" pitchFamily="18" charset="0"/>
            </a:endParaRPr>
          </a:p>
        </p:txBody>
      </p:sp>
      <p:sp>
        <p:nvSpPr>
          <p:cNvPr id="34" name="TextBox 33">
            <a:extLst>
              <a:ext uri="{FF2B5EF4-FFF2-40B4-BE49-F238E27FC236}">
                <a16:creationId xmlns:a16="http://schemas.microsoft.com/office/drawing/2014/main" id="{AFB4E91A-10BA-4C55-9C73-448D46E0E05D}"/>
              </a:ext>
            </a:extLst>
          </p:cNvPr>
          <p:cNvSpPr txBox="1"/>
          <p:nvPr/>
        </p:nvSpPr>
        <p:spPr>
          <a:xfrm>
            <a:off x="7079451" y="4164979"/>
            <a:ext cx="841897"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(n-1)+</a:t>
            </a:r>
            <a:endParaRPr lang="en-NL" sz="2000" b="1" dirty="0">
              <a:latin typeface="+mj-lt"/>
              <a:cs typeface="Times New Roman" panose="02020603050405020304" pitchFamily="18" charset="0"/>
            </a:endParaRPr>
          </a:p>
        </p:txBody>
      </p:sp>
      <p:sp>
        <p:nvSpPr>
          <p:cNvPr id="35" name="TextBox 34">
            <a:extLst>
              <a:ext uri="{FF2B5EF4-FFF2-40B4-BE49-F238E27FC236}">
                <a16:creationId xmlns:a16="http://schemas.microsoft.com/office/drawing/2014/main" id="{8F0F9C79-AF26-443E-992C-26E6FB9CF1C8}"/>
              </a:ext>
            </a:extLst>
          </p:cNvPr>
          <p:cNvSpPr txBox="1"/>
          <p:nvPr/>
        </p:nvSpPr>
        <p:spPr>
          <a:xfrm>
            <a:off x="7081277" y="3250518"/>
            <a:ext cx="574195"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a:t>
            </a:r>
            <a:endParaRPr lang="en-NL" sz="2000" b="1" dirty="0">
              <a:latin typeface="+mj-lt"/>
              <a:cs typeface="Times New Roman" panose="02020603050405020304" pitchFamily="18" charset="0"/>
            </a:endParaRPr>
          </a:p>
        </p:txBody>
      </p:sp>
      <p:sp>
        <p:nvSpPr>
          <p:cNvPr id="36" name="TextBox 35">
            <a:extLst>
              <a:ext uri="{FF2B5EF4-FFF2-40B4-BE49-F238E27FC236}">
                <a16:creationId xmlns:a16="http://schemas.microsoft.com/office/drawing/2014/main" id="{5411F8C3-440E-422B-BFF4-2CD2A8D5BFC1}"/>
              </a:ext>
            </a:extLst>
          </p:cNvPr>
          <p:cNvSpPr txBox="1"/>
          <p:nvPr/>
        </p:nvSpPr>
        <p:spPr>
          <a:xfrm>
            <a:off x="9584276" y="4166228"/>
            <a:ext cx="841897"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(n-1)+</a:t>
            </a:r>
            <a:endParaRPr lang="en-NL" sz="2000" b="1" dirty="0">
              <a:latin typeface="+mj-lt"/>
              <a:cs typeface="Times New Roman" panose="02020603050405020304" pitchFamily="18" charset="0"/>
            </a:endParaRPr>
          </a:p>
        </p:txBody>
      </p:sp>
      <p:sp>
        <p:nvSpPr>
          <p:cNvPr id="37" name="TextBox 36">
            <a:extLst>
              <a:ext uri="{FF2B5EF4-FFF2-40B4-BE49-F238E27FC236}">
                <a16:creationId xmlns:a16="http://schemas.microsoft.com/office/drawing/2014/main" id="{D1BAD95B-9E0A-4C8C-9065-A2DC8B4FA0AD}"/>
              </a:ext>
            </a:extLst>
          </p:cNvPr>
          <p:cNvSpPr txBox="1"/>
          <p:nvPr/>
        </p:nvSpPr>
        <p:spPr>
          <a:xfrm>
            <a:off x="9851978" y="3251828"/>
            <a:ext cx="574195"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a:t>
            </a:r>
            <a:endParaRPr lang="en-NL" sz="2000" b="1" dirty="0">
              <a:latin typeface="+mj-lt"/>
              <a:cs typeface="Times New Roman" panose="02020603050405020304" pitchFamily="18" charset="0"/>
            </a:endParaRPr>
          </a:p>
        </p:txBody>
      </p:sp>
      <p:grpSp>
        <p:nvGrpSpPr>
          <p:cNvPr id="6" name="Group 5">
            <a:extLst>
              <a:ext uri="{FF2B5EF4-FFF2-40B4-BE49-F238E27FC236}">
                <a16:creationId xmlns:a16="http://schemas.microsoft.com/office/drawing/2014/main" id="{AF557958-77E9-4CA3-86E6-9B8840916D9F}"/>
              </a:ext>
            </a:extLst>
          </p:cNvPr>
          <p:cNvGrpSpPr/>
          <p:nvPr/>
        </p:nvGrpSpPr>
        <p:grpSpPr>
          <a:xfrm>
            <a:off x="7550328" y="1872287"/>
            <a:ext cx="2419873" cy="3851582"/>
            <a:chOff x="7550328" y="1256060"/>
            <a:chExt cx="2419873" cy="3851582"/>
          </a:xfrm>
        </p:grpSpPr>
        <p:cxnSp>
          <p:nvCxnSpPr>
            <p:cNvPr id="28" name="Straight Arrow Connector 27">
              <a:extLst>
                <a:ext uri="{FF2B5EF4-FFF2-40B4-BE49-F238E27FC236}">
                  <a16:creationId xmlns:a16="http://schemas.microsoft.com/office/drawing/2014/main" id="{03A55484-8B80-457F-A8D1-AA812E0D97E2}"/>
                </a:ext>
              </a:extLst>
            </p:cNvPr>
            <p:cNvCxnSpPr>
              <a:cxnSpLocks/>
            </p:cNvCxnSpPr>
            <p:nvPr/>
          </p:nvCxnSpPr>
          <p:spPr>
            <a:xfrm flipH="1" flipV="1">
              <a:off x="7550328" y="4639642"/>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C4DD01-23DB-414B-9349-55570544C491}"/>
                </a:ext>
              </a:extLst>
            </p:cNvPr>
            <p:cNvCxnSpPr>
              <a:cxnSpLocks/>
            </p:cNvCxnSpPr>
            <p:nvPr/>
          </p:nvCxnSpPr>
          <p:spPr>
            <a:xfrm flipV="1">
              <a:off x="7550328" y="1256060"/>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FFEE617-06F9-4B33-9684-ED96ECE4AFC8}"/>
                </a:ext>
              </a:extLst>
            </p:cNvPr>
            <p:cNvCxnSpPr>
              <a:cxnSpLocks/>
            </p:cNvCxnSpPr>
            <p:nvPr/>
          </p:nvCxnSpPr>
          <p:spPr>
            <a:xfrm flipV="1">
              <a:off x="9970201" y="1256064"/>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08EC22C-2AE3-4D1E-8C4F-55C915CE2312}"/>
                </a:ext>
              </a:extLst>
            </p:cNvPr>
            <p:cNvCxnSpPr>
              <a:cxnSpLocks/>
            </p:cNvCxnSpPr>
            <p:nvPr/>
          </p:nvCxnSpPr>
          <p:spPr>
            <a:xfrm flipH="1" flipV="1">
              <a:off x="9968373" y="4639642"/>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C2561EA-CFF5-492C-BEBB-9FC556295A40}"/>
              </a:ext>
            </a:extLst>
          </p:cNvPr>
          <p:cNvCxnSpPr>
            <a:cxnSpLocks/>
          </p:cNvCxnSpPr>
          <p:nvPr/>
        </p:nvCxnSpPr>
        <p:spPr>
          <a:xfrm flipH="1" flipV="1">
            <a:off x="6372225" y="1397277"/>
            <a:ext cx="0" cy="9491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6C5C53-26F4-455B-9EF4-CF0AA0B513F5}"/>
              </a:ext>
            </a:extLst>
          </p:cNvPr>
          <p:cNvCxnSpPr>
            <a:cxnSpLocks/>
          </p:cNvCxnSpPr>
          <p:nvPr/>
        </p:nvCxnSpPr>
        <p:spPr>
          <a:xfrm flipH="1" flipV="1">
            <a:off x="11172825" y="1395913"/>
            <a:ext cx="0" cy="9491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A9F4C4-7AF6-4902-818E-225CFAA38084}"/>
              </a:ext>
            </a:extLst>
          </p:cNvPr>
          <p:cNvCxnSpPr>
            <a:cxnSpLocks/>
          </p:cNvCxnSpPr>
          <p:nvPr/>
        </p:nvCxnSpPr>
        <p:spPr>
          <a:xfrm>
            <a:off x="6362721" y="1416499"/>
            <a:ext cx="47966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871481C-071F-41AF-AFA5-39CF1B6B8E57}"/>
              </a:ext>
            </a:extLst>
          </p:cNvPr>
          <p:cNvSpPr/>
          <p:nvPr/>
        </p:nvSpPr>
        <p:spPr>
          <a:xfrm>
            <a:off x="8227829" y="1230316"/>
            <a:ext cx="1021836" cy="391840"/>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cs typeface="Times New Roman" panose="02020603050405020304" pitchFamily="18" charset="0"/>
              </a:rPr>
              <a:t>Load</a:t>
            </a:r>
            <a:endParaRPr lang="en-NL" sz="2000" dirty="0">
              <a:latin typeface="+mj-lt"/>
              <a:cs typeface="Times New Roman" panose="02020603050405020304" pitchFamily="18" charset="0"/>
            </a:endParaRPr>
          </a:p>
        </p:txBody>
      </p:sp>
      <p:grpSp>
        <p:nvGrpSpPr>
          <p:cNvPr id="43" name="Group 42">
            <a:extLst>
              <a:ext uri="{FF2B5EF4-FFF2-40B4-BE49-F238E27FC236}">
                <a16:creationId xmlns:a16="http://schemas.microsoft.com/office/drawing/2014/main" id="{301463D7-A090-4C0C-9553-92980F231E22}"/>
              </a:ext>
            </a:extLst>
          </p:cNvPr>
          <p:cNvGrpSpPr/>
          <p:nvPr/>
        </p:nvGrpSpPr>
        <p:grpSpPr>
          <a:xfrm>
            <a:off x="6202345" y="2352764"/>
            <a:ext cx="385042" cy="400110"/>
            <a:chOff x="6435916" y="152756"/>
            <a:chExt cx="385042" cy="400110"/>
          </a:xfrm>
        </p:grpSpPr>
        <p:sp>
          <p:nvSpPr>
            <p:cNvPr id="39" name="Oval 38">
              <a:extLst>
                <a:ext uri="{FF2B5EF4-FFF2-40B4-BE49-F238E27FC236}">
                  <a16:creationId xmlns:a16="http://schemas.microsoft.com/office/drawing/2014/main" id="{20C6878B-8F8A-4DE7-8687-AD0CC6E06231}"/>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500" dirty="0">
                <a:latin typeface="+mj-lt"/>
              </a:endParaRPr>
            </a:p>
          </p:txBody>
        </p:sp>
        <p:sp>
          <p:nvSpPr>
            <p:cNvPr id="42" name="TextBox 41">
              <a:extLst>
                <a:ext uri="{FF2B5EF4-FFF2-40B4-BE49-F238E27FC236}">
                  <a16:creationId xmlns:a16="http://schemas.microsoft.com/office/drawing/2014/main" id="{4A30B49F-496F-458B-904C-CCAC82829BB0}"/>
                </a:ext>
              </a:extLst>
            </p:cNvPr>
            <p:cNvSpPr txBox="1"/>
            <p:nvPr/>
          </p:nvSpPr>
          <p:spPr>
            <a:xfrm>
              <a:off x="6435916" y="152756"/>
              <a:ext cx="385042" cy="400110"/>
            </a:xfrm>
            <a:prstGeom prst="rect">
              <a:avLst/>
            </a:prstGeom>
            <a:noFill/>
          </p:spPr>
          <p:txBody>
            <a:bodyPr wrap="none" rtlCol="0">
              <a:spAutoFit/>
            </a:bodyPr>
            <a:lstStyle/>
            <a:p>
              <a:r>
                <a:rPr lang="en-US" sz="2000" dirty="0">
                  <a:latin typeface="+mj-lt"/>
                  <a:ea typeface="Arial" charset="0"/>
                  <a:cs typeface="Times New Roman" panose="02020603050405020304" pitchFamily="18" charset="0"/>
                </a:rPr>
                <a:t>e</a:t>
              </a:r>
              <a:r>
                <a:rPr lang="en-US" sz="2000" baseline="30000" dirty="0">
                  <a:latin typeface="+mj-lt"/>
                  <a:ea typeface="Arial" charset="0"/>
                  <a:cs typeface="Times New Roman" panose="02020603050405020304" pitchFamily="18" charset="0"/>
                </a:rPr>
                <a:t>-</a:t>
              </a:r>
              <a:endParaRPr lang="en-NL" sz="2000" dirty="0">
                <a:latin typeface="+mj-lt"/>
                <a:ea typeface="Arial" charset="0"/>
                <a:cs typeface="Times New Roman" panose="02020603050405020304" pitchFamily="18" charset="0"/>
              </a:endParaRPr>
            </a:p>
          </p:txBody>
        </p:sp>
      </p:grpSp>
      <p:sp>
        <p:nvSpPr>
          <p:cNvPr id="44" name="Rectangle 43">
            <a:extLst>
              <a:ext uri="{FF2B5EF4-FFF2-40B4-BE49-F238E27FC236}">
                <a16:creationId xmlns:a16="http://schemas.microsoft.com/office/drawing/2014/main" id="{E7D7933E-A58F-48ED-82EF-8DDDCE87702E}"/>
              </a:ext>
            </a:extLst>
          </p:cNvPr>
          <p:cNvSpPr/>
          <p:nvPr/>
        </p:nvSpPr>
        <p:spPr>
          <a:xfrm>
            <a:off x="10527546" y="6285023"/>
            <a:ext cx="169029" cy="179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atin typeface="+mj-lt"/>
            </a:endParaRPr>
          </a:p>
        </p:txBody>
      </p:sp>
      <p:grpSp>
        <p:nvGrpSpPr>
          <p:cNvPr id="46" name="Group 45">
            <a:extLst>
              <a:ext uri="{FF2B5EF4-FFF2-40B4-BE49-F238E27FC236}">
                <a16:creationId xmlns:a16="http://schemas.microsoft.com/office/drawing/2014/main" id="{DE112AF2-A9F3-490A-8F75-973F3987883D}"/>
              </a:ext>
            </a:extLst>
          </p:cNvPr>
          <p:cNvGrpSpPr/>
          <p:nvPr/>
        </p:nvGrpSpPr>
        <p:grpSpPr>
          <a:xfrm>
            <a:off x="10990596" y="3642237"/>
            <a:ext cx="385042" cy="400110"/>
            <a:chOff x="6435916" y="152756"/>
            <a:chExt cx="385042" cy="400110"/>
          </a:xfrm>
        </p:grpSpPr>
        <p:sp>
          <p:nvSpPr>
            <p:cNvPr id="47" name="Oval 46">
              <a:extLst>
                <a:ext uri="{FF2B5EF4-FFF2-40B4-BE49-F238E27FC236}">
                  <a16:creationId xmlns:a16="http://schemas.microsoft.com/office/drawing/2014/main" id="{54433473-F06A-4D12-93F4-15F54CECF620}"/>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500" dirty="0">
                <a:latin typeface="+mj-lt"/>
              </a:endParaRPr>
            </a:p>
          </p:txBody>
        </p:sp>
        <p:sp>
          <p:nvSpPr>
            <p:cNvPr id="48" name="TextBox 47">
              <a:extLst>
                <a:ext uri="{FF2B5EF4-FFF2-40B4-BE49-F238E27FC236}">
                  <a16:creationId xmlns:a16="http://schemas.microsoft.com/office/drawing/2014/main" id="{95D6147C-A042-43DD-AAF9-4AC919BFA2A3}"/>
                </a:ext>
              </a:extLst>
            </p:cNvPr>
            <p:cNvSpPr txBox="1"/>
            <p:nvPr/>
          </p:nvSpPr>
          <p:spPr>
            <a:xfrm>
              <a:off x="6435916" y="152756"/>
              <a:ext cx="385042" cy="400110"/>
            </a:xfrm>
            <a:prstGeom prst="rect">
              <a:avLst/>
            </a:prstGeom>
            <a:noFill/>
          </p:spPr>
          <p:txBody>
            <a:bodyPr wrap="none" rtlCol="0">
              <a:spAutoFit/>
            </a:bodyPr>
            <a:lstStyle/>
            <a:p>
              <a:r>
                <a:rPr lang="en-US" sz="2000" dirty="0">
                  <a:latin typeface="+mj-lt"/>
                  <a:ea typeface="Arial" charset="0"/>
                  <a:cs typeface="Times New Roman" panose="02020603050405020304" pitchFamily="18" charset="0"/>
                </a:rPr>
                <a:t>e</a:t>
              </a:r>
              <a:r>
                <a:rPr lang="en-US" sz="2000" baseline="30000" dirty="0">
                  <a:latin typeface="+mj-lt"/>
                  <a:ea typeface="Arial" charset="0"/>
                  <a:cs typeface="Times New Roman" panose="02020603050405020304" pitchFamily="18" charset="0"/>
                </a:rPr>
                <a:t>-</a:t>
              </a:r>
              <a:endParaRPr lang="en-NL" sz="2000" dirty="0">
                <a:latin typeface="+mj-lt"/>
                <a:ea typeface="Arial" charset="0"/>
                <a:cs typeface="Times New Roman" panose="02020603050405020304" pitchFamily="18" charset="0"/>
              </a:endParaRPr>
            </a:p>
          </p:txBody>
        </p:sp>
      </p:grpSp>
      <p:pic>
        <p:nvPicPr>
          <p:cNvPr id="4" name="Picture 3" descr="A close up of a sign&#10;&#10;Description automatically generated">
            <a:extLst>
              <a:ext uri="{FF2B5EF4-FFF2-40B4-BE49-F238E27FC236}">
                <a16:creationId xmlns:a16="http://schemas.microsoft.com/office/drawing/2014/main" id="{61187386-5B39-C43E-AA6C-BBDCEA988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689" y="5073837"/>
            <a:ext cx="3846539" cy="1233045"/>
          </a:xfrm>
          <a:prstGeom prst="rect">
            <a:avLst/>
          </a:prstGeom>
        </p:spPr>
      </p:pic>
      <p:sp>
        <p:nvSpPr>
          <p:cNvPr id="12" name="Footer Placeholder 3">
            <a:extLst>
              <a:ext uri="{FF2B5EF4-FFF2-40B4-BE49-F238E27FC236}">
                <a16:creationId xmlns:a16="http://schemas.microsoft.com/office/drawing/2014/main" id="{6964148E-6A0E-2499-BDF9-91D42AA9CDD7}"/>
              </a:ext>
            </a:extLst>
          </p:cNvPr>
          <p:cNvSpPr>
            <a:spLocks noGrp="1"/>
          </p:cNvSpPr>
          <p:nvPr>
            <p:ph type="ftr" sz="quarter" idx="10"/>
          </p:nvPr>
        </p:nvSpPr>
        <p:spPr>
          <a:xfrm>
            <a:off x="1347954" y="6335189"/>
            <a:ext cx="9486491" cy="447731"/>
          </a:xfrm>
        </p:spPr>
        <p:txBody>
          <a:bodyPr/>
          <a:lstStyle/>
          <a:p>
            <a:r>
              <a:rPr lang="en-GB" dirty="0">
                <a:latin typeface="+mj-lt"/>
              </a:rPr>
              <a:t>Gostick, J.T. </a:t>
            </a:r>
            <a:r>
              <a:rPr lang="en-GB" i="1" dirty="0">
                <a:latin typeface="+mj-lt"/>
              </a:rPr>
              <a:t>et al, Computing in Science &amp; Engineering, </a:t>
            </a:r>
            <a:r>
              <a:rPr lang="en-GB" dirty="0">
                <a:latin typeface="+mj-lt"/>
              </a:rPr>
              <a:t>vol. 18, no. 4, pp. 60-74 (2016)</a:t>
            </a:r>
          </a:p>
        </p:txBody>
      </p:sp>
    </p:spTree>
    <p:extLst>
      <p:ext uri="{BB962C8B-B14F-4D97-AF65-F5344CB8AC3E}">
        <p14:creationId xmlns:p14="http://schemas.microsoft.com/office/powerpoint/2010/main" val="23474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6" grpId="0"/>
      <p:bldP spid="27" grpId="0"/>
      <p:bldP spid="32" grpId="0" animBg="1"/>
      <p:bldP spid="32" grpId="1" animBg="1"/>
      <p:bldP spid="33" grpId="0" animBg="1"/>
      <p:bldP spid="33" grpId="1" animBg="1"/>
      <p:bldP spid="34" grpId="0"/>
      <p:bldP spid="34" grpId="1"/>
      <p:bldP spid="35" grpId="0"/>
      <p:bldP spid="35" grpId="1"/>
      <p:bldP spid="36" grpId="0"/>
      <p:bldP spid="36" grpId="1"/>
      <p:bldP spid="37" grpId="0"/>
      <p:bldP spid="37" grpId="1"/>
      <p:bldP spid="38" grpId="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D2EE-E4EE-4D2A-82C0-BDBAA2DA4B98}"/>
              </a:ext>
            </a:extLst>
          </p:cNvPr>
          <p:cNvSpPr>
            <a:spLocks noGrp="1"/>
          </p:cNvSpPr>
          <p:nvPr>
            <p:ph type="title"/>
          </p:nvPr>
        </p:nvSpPr>
        <p:spPr/>
        <p:txBody>
          <a:bodyPr/>
          <a:lstStyle/>
          <a:p>
            <a:r>
              <a:rPr lang="en-US" dirty="0">
                <a:latin typeface="+mj-lt"/>
              </a:rPr>
              <a:t>Network-in-series to model species depletion</a:t>
            </a:r>
            <a:endParaRPr lang="en-NL" dirty="0">
              <a:latin typeface="+mj-lt"/>
            </a:endParaRPr>
          </a:p>
        </p:txBody>
      </p:sp>
      <p:sp>
        <p:nvSpPr>
          <p:cNvPr id="3" name="Slide Number Placeholder 2">
            <a:extLst>
              <a:ext uri="{FF2B5EF4-FFF2-40B4-BE49-F238E27FC236}">
                <a16:creationId xmlns:a16="http://schemas.microsoft.com/office/drawing/2014/main" id="{AC0BD299-65F9-481E-A360-2E02B591A84C}"/>
              </a:ext>
            </a:extLst>
          </p:cNvPr>
          <p:cNvSpPr>
            <a:spLocks noGrp="1"/>
          </p:cNvSpPr>
          <p:nvPr>
            <p:ph type="sldNum" sz="quarter" idx="4"/>
          </p:nvPr>
        </p:nvSpPr>
        <p:spPr/>
        <p:txBody>
          <a:bodyPr/>
          <a:lstStyle/>
          <a:p>
            <a:fld id="{B7CEC10D-CD46-426F-915E-6C78530279CB}" type="slidenum">
              <a:rPr lang="en-US" smtClean="0">
                <a:latin typeface="+mj-lt"/>
              </a:rPr>
              <a:pPr/>
              <a:t>7</a:t>
            </a:fld>
            <a:endParaRPr lang="en-US" dirty="0">
              <a:latin typeface="+mj-lt"/>
            </a:endParaRPr>
          </a:p>
        </p:txBody>
      </p:sp>
      <p:sp>
        <p:nvSpPr>
          <p:cNvPr id="4" name="Footer Placeholder 3">
            <a:extLst>
              <a:ext uri="{FF2B5EF4-FFF2-40B4-BE49-F238E27FC236}">
                <a16:creationId xmlns:a16="http://schemas.microsoft.com/office/drawing/2014/main" id="{38254FF1-1C5B-4EAB-83DD-704A2120198D}"/>
              </a:ext>
            </a:extLst>
          </p:cNvPr>
          <p:cNvSpPr>
            <a:spLocks noGrp="1"/>
          </p:cNvSpPr>
          <p:nvPr>
            <p:ph type="ftr" sz="quarter" idx="10"/>
          </p:nvPr>
        </p:nvSpPr>
        <p:spPr/>
        <p:txBody>
          <a:bodyPr/>
          <a:lstStyle/>
          <a:p>
            <a:r>
              <a:rPr lang="en-GB" dirty="0">
                <a:latin typeface="+mj-lt"/>
              </a:rPr>
              <a:t>Gostick, J.T. </a:t>
            </a:r>
            <a:r>
              <a:rPr lang="en-GB" i="1" dirty="0">
                <a:latin typeface="+mj-lt"/>
              </a:rPr>
              <a:t>et al, Computing in Science &amp; Engineering, </a:t>
            </a:r>
            <a:r>
              <a:rPr lang="en-GB" dirty="0">
                <a:latin typeface="+mj-lt"/>
              </a:rPr>
              <a:t>vol. 18, no. 4, pp. 60-74 (2016)</a:t>
            </a:r>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pic>
        <p:nvPicPr>
          <p:cNvPr id="8" name="Picture 7" descr="A close up of a sign&#10;&#10;Description automatically generated">
            <a:extLst>
              <a:ext uri="{FF2B5EF4-FFF2-40B4-BE49-F238E27FC236}">
                <a16:creationId xmlns:a16="http://schemas.microsoft.com/office/drawing/2014/main" id="{FEA85E3A-C061-4D3E-8ABF-266297F75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689" y="5073837"/>
            <a:ext cx="3846539" cy="1233045"/>
          </a:xfrm>
          <a:prstGeom prst="rect">
            <a:avLst/>
          </a:prstGeom>
        </p:spPr>
      </p:pic>
      <p:grpSp>
        <p:nvGrpSpPr>
          <p:cNvPr id="10" name="Group 9">
            <a:extLst>
              <a:ext uri="{FF2B5EF4-FFF2-40B4-BE49-F238E27FC236}">
                <a16:creationId xmlns:a16="http://schemas.microsoft.com/office/drawing/2014/main" id="{F40105C6-F9DE-4F7A-A282-7A922C8C09A4}"/>
              </a:ext>
            </a:extLst>
          </p:cNvPr>
          <p:cNvGrpSpPr/>
          <p:nvPr/>
        </p:nvGrpSpPr>
        <p:grpSpPr>
          <a:xfrm>
            <a:off x="6504103" y="1194955"/>
            <a:ext cx="3493306" cy="5186002"/>
            <a:chOff x="6504103" y="1185227"/>
            <a:chExt cx="3493306" cy="5186002"/>
          </a:xfrm>
        </p:grpSpPr>
        <p:pic>
          <p:nvPicPr>
            <p:cNvPr id="47" name="Picture 46">
              <a:extLst>
                <a:ext uri="{FF2B5EF4-FFF2-40B4-BE49-F238E27FC236}">
                  <a16:creationId xmlns:a16="http://schemas.microsoft.com/office/drawing/2014/main" id="{3268F80F-9789-47D8-9955-B5D520E2B59A}"/>
                </a:ext>
              </a:extLst>
            </p:cNvPr>
            <p:cNvPicPr>
              <a:picLocks noChangeAspect="1"/>
            </p:cNvPicPr>
            <p:nvPr/>
          </p:nvPicPr>
          <p:blipFill rotWithShape="1">
            <a:blip r:embed="rId4"/>
            <a:srcRect l="14368" r="15089"/>
            <a:stretch/>
          </p:blipFill>
          <p:spPr>
            <a:xfrm rot="16200000">
              <a:off x="6011761" y="2025581"/>
              <a:ext cx="4477990" cy="3493306"/>
            </a:xfrm>
            <a:prstGeom prst="rect">
              <a:avLst/>
            </a:prstGeom>
          </p:spPr>
        </p:pic>
        <p:grpSp>
          <p:nvGrpSpPr>
            <p:cNvPr id="46" name="Group 45">
              <a:extLst>
                <a:ext uri="{FF2B5EF4-FFF2-40B4-BE49-F238E27FC236}">
                  <a16:creationId xmlns:a16="http://schemas.microsoft.com/office/drawing/2014/main" id="{6AD525B5-6E78-4825-B5F2-929D12604EAF}"/>
                </a:ext>
              </a:extLst>
            </p:cNvPr>
            <p:cNvGrpSpPr/>
            <p:nvPr/>
          </p:nvGrpSpPr>
          <p:grpSpPr>
            <a:xfrm>
              <a:off x="7441613" y="1185227"/>
              <a:ext cx="1614390" cy="5186002"/>
              <a:chOff x="7918193" y="775935"/>
              <a:chExt cx="1614390" cy="5186002"/>
            </a:xfrm>
          </p:grpSpPr>
          <p:cxnSp>
            <p:nvCxnSpPr>
              <p:cNvPr id="7" name="Straight Arrow Connector 6">
                <a:extLst>
                  <a:ext uri="{FF2B5EF4-FFF2-40B4-BE49-F238E27FC236}">
                    <a16:creationId xmlns:a16="http://schemas.microsoft.com/office/drawing/2014/main" id="{E93FBC93-B41B-499F-A67C-4D47BEE8F3B4}"/>
                  </a:ext>
                </a:extLst>
              </p:cNvPr>
              <p:cNvCxnSpPr>
                <a:cxnSpLocks/>
              </p:cNvCxnSpPr>
              <p:nvPr/>
            </p:nvCxnSpPr>
            <p:spPr>
              <a:xfrm flipV="1">
                <a:off x="7918193" y="5601937"/>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5F77E62-FE98-4316-8992-25D00A46D6C8}"/>
                  </a:ext>
                </a:extLst>
              </p:cNvPr>
              <p:cNvCxnSpPr>
                <a:cxnSpLocks/>
              </p:cNvCxnSpPr>
              <p:nvPr/>
            </p:nvCxnSpPr>
            <p:spPr>
              <a:xfrm flipV="1">
                <a:off x="9532582" y="5601937"/>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C10F1F-2475-43B4-AB40-0117ADFF010C}"/>
                  </a:ext>
                </a:extLst>
              </p:cNvPr>
              <p:cNvCxnSpPr>
                <a:cxnSpLocks/>
              </p:cNvCxnSpPr>
              <p:nvPr/>
            </p:nvCxnSpPr>
            <p:spPr>
              <a:xfrm flipV="1">
                <a:off x="7918193" y="775935"/>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7B23423-B4EC-4A6C-8256-FF3160097516}"/>
                  </a:ext>
                </a:extLst>
              </p:cNvPr>
              <p:cNvCxnSpPr>
                <a:cxnSpLocks/>
              </p:cNvCxnSpPr>
              <p:nvPr/>
            </p:nvCxnSpPr>
            <p:spPr>
              <a:xfrm flipV="1">
                <a:off x="9532582" y="775935"/>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 Placeholder 4">
            <a:extLst>
              <a:ext uri="{FF2B5EF4-FFF2-40B4-BE49-F238E27FC236}">
                <a16:creationId xmlns:a16="http://schemas.microsoft.com/office/drawing/2014/main" id="{1F8E6588-458C-49AC-A17E-7F42473BBC20}"/>
              </a:ext>
            </a:extLst>
          </p:cNvPr>
          <p:cNvSpPr txBox="1">
            <a:spLocks/>
          </p:cNvSpPr>
          <p:nvPr/>
        </p:nvSpPr>
        <p:spPr>
          <a:xfrm>
            <a:off x="811200" y="2181633"/>
            <a:ext cx="3365256" cy="4352400"/>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mj-lt"/>
              </a:rPr>
              <a:t>Iterative algorithm:</a:t>
            </a:r>
          </a:p>
          <a:p>
            <a:pPr marL="514350" indent="-514350">
              <a:buFont typeface="Arial" panose="020B0604020202020204" pitchFamily="34" charset="0"/>
              <a:buAutoNum type="arabicPeriod"/>
            </a:pPr>
            <a:r>
              <a:rPr lang="en-US" sz="2400" dirty="0">
                <a:latin typeface="+mj-lt"/>
              </a:rPr>
              <a:t>Fluid transport</a:t>
            </a:r>
          </a:p>
          <a:p>
            <a:pPr marL="514350" indent="-514350">
              <a:buFont typeface="Arial" panose="020B0604020202020204" pitchFamily="34" charset="0"/>
              <a:buAutoNum type="arabicPeriod"/>
            </a:pPr>
            <a:r>
              <a:rPr lang="en-US" sz="2400" dirty="0">
                <a:latin typeface="+mj-lt"/>
              </a:rPr>
              <a:t>Charge transport</a:t>
            </a:r>
          </a:p>
          <a:p>
            <a:pPr marL="514350" indent="-514350">
              <a:buFont typeface="Arial" panose="020B0604020202020204" pitchFamily="34" charset="0"/>
              <a:buAutoNum type="arabicPeriod"/>
            </a:pPr>
            <a:r>
              <a:rPr lang="en-US" sz="2400" dirty="0">
                <a:latin typeface="+mj-lt"/>
              </a:rPr>
              <a:t>Species transport</a:t>
            </a:r>
          </a:p>
        </p:txBody>
      </p:sp>
      <p:sp>
        <p:nvSpPr>
          <p:cNvPr id="21" name="Jobb oldali kapcsos zárójel 149">
            <a:extLst>
              <a:ext uri="{FF2B5EF4-FFF2-40B4-BE49-F238E27FC236}">
                <a16:creationId xmlns:a16="http://schemas.microsoft.com/office/drawing/2014/main" id="{B2C000C2-8B12-4945-9409-A42B597D46ED}"/>
              </a:ext>
            </a:extLst>
          </p:cNvPr>
          <p:cNvSpPr/>
          <p:nvPr/>
        </p:nvSpPr>
        <p:spPr>
          <a:xfrm>
            <a:off x="3798344" y="3449915"/>
            <a:ext cx="361372" cy="1072388"/>
          </a:xfrm>
          <a:prstGeom prst="rightBrace">
            <a:avLst>
              <a:gd name="adj1" fmla="val 8333"/>
              <a:gd name="adj2" fmla="val 259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a:latin typeface="+mj-lt"/>
            </a:endParaRPr>
          </a:p>
        </p:txBody>
      </p:sp>
      <p:sp>
        <p:nvSpPr>
          <p:cNvPr id="22" name="TextBox 21">
            <a:extLst>
              <a:ext uri="{FF2B5EF4-FFF2-40B4-BE49-F238E27FC236}">
                <a16:creationId xmlns:a16="http://schemas.microsoft.com/office/drawing/2014/main" id="{63067973-E52D-4205-88A9-7597CB917BED}"/>
              </a:ext>
            </a:extLst>
          </p:cNvPr>
          <p:cNvSpPr txBox="1"/>
          <p:nvPr/>
        </p:nvSpPr>
        <p:spPr>
          <a:xfrm>
            <a:off x="4274457" y="3509533"/>
            <a:ext cx="1212191" cy="400110"/>
          </a:xfrm>
          <a:prstGeom prst="rect">
            <a:avLst/>
          </a:prstGeom>
          <a:noFill/>
        </p:spPr>
        <p:txBody>
          <a:bodyPr wrap="none" rtlCol="0">
            <a:spAutoFit/>
          </a:bodyPr>
          <a:lstStyle/>
          <a:p>
            <a:r>
              <a:rPr lang="en-US" sz="2000" b="1" dirty="0">
                <a:latin typeface="+mj-lt"/>
                <a:ea typeface="Arial" charset="0"/>
                <a:cs typeface="Arial" charset="0"/>
              </a:rPr>
              <a:t>Coupled</a:t>
            </a:r>
            <a:endParaRPr lang="en-NL" sz="2000" b="1" dirty="0">
              <a:latin typeface="+mj-lt"/>
              <a:ea typeface="Arial" charset="0"/>
              <a:cs typeface="Arial" charset="0"/>
            </a:endParaRPr>
          </a:p>
        </p:txBody>
      </p:sp>
      <p:grpSp>
        <p:nvGrpSpPr>
          <p:cNvPr id="23" name="Group 22">
            <a:extLst>
              <a:ext uri="{FF2B5EF4-FFF2-40B4-BE49-F238E27FC236}">
                <a16:creationId xmlns:a16="http://schemas.microsoft.com/office/drawing/2014/main" id="{0182D1B8-9D73-407E-8555-218FE523A38E}"/>
              </a:ext>
            </a:extLst>
          </p:cNvPr>
          <p:cNvGrpSpPr/>
          <p:nvPr/>
        </p:nvGrpSpPr>
        <p:grpSpPr>
          <a:xfrm>
            <a:off x="4451282" y="3919833"/>
            <a:ext cx="798414" cy="757929"/>
            <a:chOff x="5108110" y="3467595"/>
            <a:chExt cx="798414" cy="757929"/>
          </a:xfrm>
        </p:grpSpPr>
        <p:sp>
          <p:nvSpPr>
            <p:cNvPr id="24" name="Arc 23">
              <a:extLst>
                <a:ext uri="{FF2B5EF4-FFF2-40B4-BE49-F238E27FC236}">
                  <a16:creationId xmlns:a16="http://schemas.microsoft.com/office/drawing/2014/main" id="{C2B159B1-3219-41C3-ABC1-91C485E308BC}"/>
                </a:ext>
              </a:extLst>
            </p:cNvPr>
            <p:cNvSpPr/>
            <p:nvPr/>
          </p:nvSpPr>
          <p:spPr>
            <a:xfrm rot="10800000" flipH="1" flipV="1">
              <a:off x="5140958"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sp>
          <p:nvSpPr>
            <p:cNvPr id="25" name="Arc 24">
              <a:extLst>
                <a:ext uri="{FF2B5EF4-FFF2-40B4-BE49-F238E27FC236}">
                  <a16:creationId xmlns:a16="http://schemas.microsoft.com/office/drawing/2014/main" id="{A4429A6F-041A-4507-AD10-362A6E57077E}"/>
                </a:ext>
              </a:extLst>
            </p:cNvPr>
            <p:cNvSpPr/>
            <p:nvPr/>
          </p:nvSpPr>
          <p:spPr>
            <a:xfrm rot="10800000">
              <a:off x="5108110"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grpSp>
      <p:cxnSp>
        <p:nvCxnSpPr>
          <p:cNvPr id="18" name="Straight Arrow Connector 17">
            <a:extLst>
              <a:ext uri="{FF2B5EF4-FFF2-40B4-BE49-F238E27FC236}">
                <a16:creationId xmlns:a16="http://schemas.microsoft.com/office/drawing/2014/main" id="{69A4555E-829B-48BB-857B-37C6DD244880}"/>
              </a:ext>
            </a:extLst>
          </p:cNvPr>
          <p:cNvCxnSpPr>
            <a:cxnSpLocks/>
          </p:cNvCxnSpPr>
          <p:nvPr/>
        </p:nvCxnSpPr>
        <p:spPr>
          <a:xfrm flipH="1" flipV="1">
            <a:off x="10397213" y="4596624"/>
            <a:ext cx="1" cy="1410047"/>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097DE11-877B-454C-AE96-C9DCF0119FC8}"/>
              </a:ext>
            </a:extLst>
          </p:cNvPr>
          <p:cNvSpPr txBox="1"/>
          <p:nvPr/>
        </p:nvSpPr>
        <p:spPr>
          <a:xfrm>
            <a:off x="10406941" y="5096638"/>
            <a:ext cx="824265" cy="400110"/>
          </a:xfrm>
          <a:prstGeom prst="rect">
            <a:avLst/>
          </a:prstGeom>
          <a:noFill/>
        </p:spPr>
        <p:txBody>
          <a:bodyPr wrap="none" rtlCol="0">
            <a:spAutoFit/>
          </a:bodyPr>
          <a:lstStyle/>
          <a:p>
            <a:r>
              <a:rPr lang="en-US" sz="2000" dirty="0">
                <a:latin typeface="Arial" charset="0"/>
                <a:ea typeface="Arial" charset="0"/>
                <a:cs typeface="Arial" charset="0"/>
              </a:rPr>
              <a:t>1 mm</a:t>
            </a:r>
            <a:endParaRPr lang="en-NL" sz="2000" dirty="0">
              <a:latin typeface="Arial" charset="0"/>
              <a:ea typeface="Arial" charset="0"/>
              <a:cs typeface="Arial" charset="0"/>
            </a:endParaRPr>
          </a:p>
        </p:txBody>
      </p:sp>
      <p:grpSp>
        <p:nvGrpSpPr>
          <p:cNvPr id="16" name="Group 15">
            <a:extLst>
              <a:ext uri="{FF2B5EF4-FFF2-40B4-BE49-F238E27FC236}">
                <a16:creationId xmlns:a16="http://schemas.microsoft.com/office/drawing/2014/main" id="{7EF8E4F1-5C70-4098-86D8-AA51275CE8E1}"/>
              </a:ext>
            </a:extLst>
          </p:cNvPr>
          <p:cNvGrpSpPr/>
          <p:nvPr/>
        </p:nvGrpSpPr>
        <p:grpSpPr>
          <a:xfrm>
            <a:off x="10220016" y="1540669"/>
            <a:ext cx="0" cy="4466002"/>
            <a:chOff x="11377613" y="1554955"/>
            <a:chExt cx="0" cy="4466002"/>
          </a:xfrm>
        </p:grpSpPr>
        <p:cxnSp>
          <p:nvCxnSpPr>
            <p:cNvPr id="13" name="Straight Connector 12">
              <a:extLst>
                <a:ext uri="{FF2B5EF4-FFF2-40B4-BE49-F238E27FC236}">
                  <a16:creationId xmlns:a16="http://schemas.microsoft.com/office/drawing/2014/main" id="{16E5D265-C8F0-400A-8117-50672CA82862}"/>
                </a:ext>
              </a:extLst>
            </p:cNvPr>
            <p:cNvCxnSpPr/>
            <p:nvPr/>
          </p:nvCxnSpPr>
          <p:spPr>
            <a:xfrm flipV="1">
              <a:off x="11377613" y="4677762"/>
              <a:ext cx="0" cy="1343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D66CA8-EA44-4A97-B82D-C4F4AB39B436}"/>
                </a:ext>
              </a:extLst>
            </p:cNvPr>
            <p:cNvCxnSpPr/>
            <p:nvPr/>
          </p:nvCxnSpPr>
          <p:spPr>
            <a:xfrm flipV="1">
              <a:off x="11377613" y="1554955"/>
              <a:ext cx="0" cy="312280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6C9C9CF-9F15-4C5C-B780-8F9AFA018BEF}"/>
              </a:ext>
            </a:extLst>
          </p:cNvPr>
          <p:cNvSpPr txBox="1"/>
          <p:nvPr/>
        </p:nvSpPr>
        <p:spPr>
          <a:xfrm>
            <a:off x="10229744" y="3521396"/>
            <a:ext cx="966931" cy="400110"/>
          </a:xfrm>
          <a:prstGeom prst="rect">
            <a:avLst/>
          </a:prstGeom>
          <a:noFill/>
        </p:spPr>
        <p:txBody>
          <a:bodyPr wrap="none" rtlCol="0">
            <a:spAutoFit/>
          </a:bodyPr>
          <a:lstStyle/>
          <a:p>
            <a:r>
              <a:rPr lang="en-US" sz="2000" dirty="0">
                <a:latin typeface="Arial" charset="0"/>
                <a:ea typeface="Arial" charset="0"/>
                <a:cs typeface="Arial" charset="0"/>
              </a:rPr>
              <a:t>17 mm</a:t>
            </a:r>
            <a:endParaRPr lang="en-NL" sz="2000" dirty="0">
              <a:latin typeface="Arial" charset="0"/>
              <a:ea typeface="Arial" charset="0"/>
              <a:cs typeface="Arial" charset="0"/>
            </a:endParaRPr>
          </a:p>
        </p:txBody>
      </p:sp>
      <p:sp>
        <p:nvSpPr>
          <p:cNvPr id="6" name="Rectangle 5">
            <a:extLst>
              <a:ext uri="{FF2B5EF4-FFF2-40B4-BE49-F238E27FC236}">
                <a16:creationId xmlns:a16="http://schemas.microsoft.com/office/drawing/2014/main" id="{8791D926-E0D2-50DF-F1BD-D68513B3EBF9}"/>
              </a:ext>
            </a:extLst>
          </p:cNvPr>
          <p:cNvSpPr/>
          <p:nvPr/>
        </p:nvSpPr>
        <p:spPr>
          <a:xfrm>
            <a:off x="-156377" y="-71011"/>
            <a:ext cx="12431730" cy="71610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84BDF756-4883-0C23-19B9-7260538346CE}"/>
              </a:ext>
            </a:extLst>
          </p:cNvPr>
          <p:cNvSpPr txBox="1"/>
          <p:nvPr/>
        </p:nvSpPr>
        <p:spPr>
          <a:xfrm>
            <a:off x="1619014" y="3080630"/>
            <a:ext cx="8880957" cy="707886"/>
          </a:xfrm>
          <a:prstGeom prst="rect">
            <a:avLst/>
          </a:prstGeom>
          <a:noFill/>
        </p:spPr>
        <p:txBody>
          <a:bodyPr wrap="none" rtlCol="0">
            <a:spAutoFit/>
          </a:bodyPr>
          <a:lstStyle/>
          <a:p>
            <a:pPr algn="ctr"/>
            <a:r>
              <a:rPr lang="en-US" sz="4000" b="1" i="1" dirty="0">
                <a:solidFill>
                  <a:schemeClr val="tx2"/>
                </a:solidFill>
                <a:latin typeface="Arial" charset="0"/>
                <a:ea typeface="Arial" charset="0"/>
                <a:cs typeface="Arial" charset="0"/>
              </a:rPr>
              <a:t>Does this model represent reality?</a:t>
            </a:r>
            <a:endParaRPr lang="en-NL" sz="4000" b="1" i="1" dirty="0">
              <a:solidFill>
                <a:schemeClr val="tx2"/>
              </a:solidFill>
              <a:latin typeface="Arial" charset="0"/>
              <a:ea typeface="Arial" charset="0"/>
              <a:cs typeface="Arial" charset="0"/>
            </a:endParaRPr>
          </a:p>
        </p:txBody>
      </p:sp>
    </p:spTree>
    <p:extLst>
      <p:ext uri="{BB962C8B-B14F-4D97-AF65-F5344CB8AC3E}">
        <p14:creationId xmlns:p14="http://schemas.microsoft.com/office/powerpoint/2010/main" val="193438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0C8F-5025-4FAA-99BB-968B77D4D07C}"/>
              </a:ext>
            </a:extLst>
          </p:cNvPr>
          <p:cNvSpPr>
            <a:spLocks noGrp="1"/>
          </p:cNvSpPr>
          <p:nvPr>
            <p:ph type="title"/>
          </p:nvPr>
        </p:nvSpPr>
        <p:spPr/>
        <p:txBody>
          <a:bodyPr/>
          <a:lstStyle/>
          <a:p>
            <a:r>
              <a:rPr lang="en-US" dirty="0"/>
              <a:t>Assessing the versatility and robustness by experimental validation</a:t>
            </a:r>
            <a:endParaRPr lang="en-NL" dirty="0"/>
          </a:p>
        </p:txBody>
      </p:sp>
      <p:sp>
        <p:nvSpPr>
          <p:cNvPr id="3" name="Slide Number Placeholder 2">
            <a:extLst>
              <a:ext uri="{FF2B5EF4-FFF2-40B4-BE49-F238E27FC236}">
                <a16:creationId xmlns:a16="http://schemas.microsoft.com/office/drawing/2014/main" id="{7DD1C1B9-3188-4688-9E35-3754C30727BA}"/>
              </a:ext>
            </a:extLst>
          </p:cNvPr>
          <p:cNvSpPr>
            <a:spLocks noGrp="1"/>
          </p:cNvSpPr>
          <p:nvPr>
            <p:ph type="sldNum" sz="quarter" idx="4"/>
          </p:nvPr>
        </p:nvSpPr>
        <p:spPr/>
        <p:txBody>
          <a:bodyPr/>
          <a:lstStyle/>
          <a:p>
            <a:fld id="{B7CEC10D-CD46-426F-915E-6C78530279CB}" type="slidenum">
              <a:rPr lang="en-US" smtClean="0"/>
              <a:pPr/>
              <a:t>8</a:t>
            </a:fld>
            <a:endParaRPr lang="en-US" dirty="0"/>
          </a:p>
        </p:txBody>
      </p:sp>
      <p:sp>
        <p:nvSpPr>
          <p:cNvPr id="5" name="Text Placeholder 4">
            <a:extLst>
              <a:ext uri="{FF2B5EF4-FFF2-40B4-BE49-F238E27FC236}">
                <a16:creationId xmlns:a16="http://schemas.microsoft.com/office/drawing/2014/main" id="{E523B157-0FDF-43EB-B54A-C1331946D4BF}"/>
              </a:ext>
            </a:extLst>
          </p:cNvPr>
          <p:cNvSpPr>
            <a:spLocks noGrp="1"/>
          </p:cNvSpPr>
          <p:nvPr>
            <p:ph type="body" sz="quarter" idx="11"/>
          </p:nvPr>
        </p:nvSpPr>
        <p:spPr>
          <a:xfrm>
            <a:off x="811200" y="1714495"/>
            <a:ext cx="5907719" cy="4777482"/>
          </a:xfrm>
        </p:spPr>
        <p:txBody>
          <a:bodyPr>
            <a:normAutofit/>
          </a:bodyPr>
          <a:lstStyle/>
          <a:p>
            <a:pPr marL="0" indent="0">
              <a:lnSpc>
                <a:spcPct val="100000"/>
              </a:lnSpc>
              <a:buNone/>
            </a:pPr>
            <a:r>
              <a:rPr lang="en-US" sz="2400" dirty="0"/>
              <a:t>Symmetric battery design, validated for:</a:t>
            </a:r>
          </a:p>
          <a:p>
            <a:pPr marL="0" indent="0">
              <a:lnSpc>
                <a:spcPct val="300000"/>
              </a:lnSpc>
              <a:buNone/>
            </a:pPr>
            <a:r>
              <a:rPr lang="en-US" sz="2400" dirty="0"/>
              <a:t>2 Electrodes </a:t>
            </a:r>
          </a:p>
          <a:p>
            <a:pPr marL="0" indent="0">
              <a:lnSpc>
                <a:spcPct val="300000"/>
              </a:lnSpc>
              <a:buNone/>
            </a:pPr>
            <a:r>
              <a:rPr lang="en-US" sz="2400" dirty="0"/>
              <a:t>3 Velocities</a:t>
            </a:r>
          </a:p>
          <a:p>
            <a:pPr marL="0" indent="0">
              <a:lnSpc>
                <a:spcPct val="300000"/>
              </a:lnSpc>
              <a:buNone/>
            </a:pPr>
            <a:r>
              <a:rPr lang="en-US" sz="2400" dirty="0"/>
              <a:t>2 Chemistries    TEMPO    and    Iron</a:t>
            </a:r>
          </a:p>
        </p:txBody>
      </p:sp>
      <p:grpSp>
        <p:nvGrpSpPr>
          <p:cNvPr id="101" name="Group 100">
            <a:extLst>
              <a:ext uri="{FF2B5EF4-FFF2-40B4-BE49-F238E27FC236}">
                <a16:creationId xmlns:a16="http://schemas.microsoft.com/office/drawing/2014/main" id="{F591AAC1-8E2D-4FC6-93FB-A48FF5DEA734}"/>
              </a:ext>
            </a:extLst>
          </p:cNvPr>
          <p:cNvGrpSpPr/>
          <p:nvPr/>
        </p:nvGrpSpPr>
        <p:grpSpPr>
          <a:xfrm>
            <a:off x="3908028" y="2207233"/>
            <a:ext cx="1856340" cy="1411352"/>
            <a:chOff x="0" y="2651001"/>
            <a:chExt cx="6858002" cy="4892799"/>
          </a:xfrm>
        </p:grpSpPr>
        <p:pic>
          <p:nvPicPr>
            <p:cNvPr id="102" name="Picture 101" descr="A close-up of a rock&#10;&#10;Description automatically generated with low confidence">
              <a:extLst>
                <a:ext uri="{FF2B5EF4-FFF2-40B4-BE49-F238E27FC236}">
                  <a16:creationId xmlns:a16="http://schemas.microsoft.com/office/drawing/2014/main" id="{8A9879F2-A099-4237-BB03-5FF0C0A6C1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103" name="Picture 102" descr="A picture containing bedclothes&#10;&#10;Description automatically generated">
              <a:extLst>
                <a:ext uri="{FF2B5EF4-FFF2-40B4-BE49-F238E27FC236}">
                  <a16:creationId xmlns:a16="http://schemas.microsoft.com/office/drawing/2014/main" id="{A2B6242B-F036-4659-A436-E48CEFC566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104" name="Group 103">
            <a:extLst>
              <a:ext uri="{FF2B5EF4-FFF2-40B4-BE49-F238E27FC236}">
                <a16:creationId xmlns:a16="http://schemas.microsoft.com/office/drawing/2014/main" id="{48F0A517-F501-4ACA-BECB-6219305A0DAE}"/>
              </a:ext>
            </a:extLst>
          </p:cNvPr>
          <p:cNvGrpSpPr/>
          <p:nvPr/>
        </p:nvGrpSpPr>
        <p:grpSpPr>
          <a:xfrm>
            <a:off x="2419082" y="2161808"/>
            <a:ext cx="1961841" cy="1502203"/>
            <a:chOff x="0" y="2292555"/>
            <a:chExt cx="6858000" cy="5251245"/>
          </a:xfrm>
        </p:grpSpPr>
        <p:pic>
          <p:nvPicPr>
            <p:cNvPr id="105" name="Picture 104">
              <a:extLst>
                <a:ext uri="{FF2B5EF4-FFF2-40B4-BE49-F238E27FC236}">
                  <a16:creationId xmlns:a16="http://schemas.microsoft.com/office/drawing/2014/main" id="{1B31FD9B-75DB-4616-9E3C-A0FF99828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106" name="Picture 105">
              <a:extLst>
                <a:ext uri="{FF2B5EF4-FFF2-40B4-BE49-F238E27FC236}">
                  <a16:creationId xmlns:a16="http://schemas.microsoft.com/office/drawing/2014/main" id="{F0A43263-187F-4D0E-BEF7-DF7692FAFF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sp>
        <p:nvSpPr>
          <p:cNvPr id="11" name="TextBox 10">
            <a:extLst>
              <a:ext uri="{FF2B5EF4-FFF2-40B4-BE49-F238E27FC236}">
                <a16:creationId xmlns:a16="http://schemas.microsoft.com/office/drawing/2014/main" id="{F62B829E-7DAD-43F3-82C7-5E972A61854B}"/>
              </a:ext>
            </a:extLst>
          </p:cNvPr>
          <p:cNvSpPr txBox="1"/>
          <p:nvPr/>
        </p:nvSpPr>
        <p:spPr>
          <a:xfrm>
            <a:off x="2565086" y="3820693"/>
            <a:ext cx="3239990" cy="461665"/>
          </a:xfrm>
          <a:prstGeom prst="rect">
            <a:avLst/>
          </a:prstGeom>
          <a:noFill/>
        </p:spPr>
        <p:txBody>
          <a:bodyPr wrap="none" rtlCol="0">
            <a:spAutoFit/>
          </a:bodyPr>
          <a:lstStyle/>
          <a:p>
            <a:r>
              <a:rPr lang="en-US" dirty="0">
                <a:latin typeface="Arial" charset="0"/>
                <a:ea typeface="Arial" charset="0"/>
                <a:cs typeface="Arial" charset="0"/>
              </a:rPr>
              <a:t>20,</a:t>
            </a:r>
            <a:r>
              <a:rPr lang="en-US" dirty="0">
                <a:solidFill>
                  <a:srgbClr val="C00000"/>
                </a:solidFill>
                <a:latin typeface="Arial" charset="0"/>
                <a:ea typeface="Arial" charset="0"/>
                <a:cs typeface="Arial" charset="0"/>
              </a:rPr>
              <a:t> </a:t>
            </a:r>
            <a:r>
              <a:rPr lang="en-US" dirty="0">
                <a:latin typeface="Arial" charset="0"/>
                <a:ea typeface="Arial" charset="0"/>
                <a:cs typeface="Arial" charset="0"/>
              </a:rPr>
              <a:t>5.0, and 1.5 cm s</a:t>
            </a:r>
            <a:r>
              <a:rPr lang="en-US" baseline="30000" dirty="0">
                <a:latin typeface="Arial" charset="0"/>
                <a:ea typeface="Arial" charset="0"/>
                <a:cs typeface="Arial" charset="0"/>
              </a:rPr>
              <a:t>-1</a:t>
            </a:r>
            <a:endParaRPr lang="en-NL" dirty="0">
              <a:latin typeface="Arial" charset="0"/>
              <a:ea typeface="Arial" charset="0"/>
              <a:cs typeface="Arial" charset="0"/>
            </a:endParaRPr>
          </a:p>
        </p:txBody>
      </p:sp>
      <p:grpSp>
        <p:nvGrpSpPr>
          <p:cNvPr id="15" name="Group 14">
            <a:extLst>
              <a:ext uri="{FF2B5EF4-FFF2-40B4-BE49-F238E27FC236}">
                <a16:creationId xmlns:a16="http://schemas.microsoft.com/office/drawing/2014/main" id="{D7E60E31-42F8-4B70-9A7A-4A729E042867}"/>
              </a:ext>
            </a:extLst>
          </p:cNvPr>
          <p:cNvGrpSpPr/>
          <p:nvPr/>
        </p:nvGrpSpPr>
        <p:grpSpPr>
          <a:xfrm>
            <a:off x="6937048" y="2867905"/>
            <a:ext cx="3220164" cy="2334864"/>
            <a:chOff x="6937048" y="2470341"/>
            <a:chExt cx="3220164" cy="2334864"/>
          </a:xfrm>
        </p:grpSpPr>
        <p:sp>
          <p:nvSpPr>
            <p:cNvPr id="170" name="Rectangle 169">
              <a:extLst>
                <a:ext uri="{FF2B5EF4-FFF2-40B4-BE49-F238E27FC236}">
                  <a16:creationId xmlns:a16="http://schemas.microsoft.com/office/drawing/2014/main" id="{B76F8180-F4AF-4092-88D8-FC6908E56939}"/>
                </a:ext>
              </a:extLst>
            </p:cNvPr>
            <p:cNvSpPr/>
            <p:nvPr/>
          </p:nvSpPr>
          <p:spPr>
            <a:xfrm>
              <a:off x="6937048" y="2470341"/>
              <a:ext cx="1419652" cy="2334864"/>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71" name="Rectangle 170">
              <a:extLst>
                <a:ext uri="{FF2B5EF4-FFF2-40B4-BE49-F238E27FC236}">
                  <a16:creationId xmlns:a16="http://schemas.microsoft.com/office/drawing/2014/main" id="{1CFE8402-F6CF-4AA4-8DA8-8957A7315015}"/>
                </a:ext>
              </a:extLst>
            </p:cNvPr>
            <p:cNvSpPr/>
            <p:nvPr/>
          </p:nvSpPr>
          <p:spPr>
            <a:xfrm>
              <a:off x="8737560" y="2470341"/>
              <a:ext cx="1419652" cy="2334864"/>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72" name="TextBox 171">
              <a:extLst>
                <a:ext uri="{FF2B5EF4-FFF2-40B4-BE49-F238E27FC236}">
                  <a16:creationId xmlns:a16="http://schemas.microsoft.com/office/drawing/2014/main" id="{9645FB85-AC43-49BE-9FA7-5FD79EA61201}"/>
                </a:ext>
              </a:extLst>
            </p:cNvPr>
            <p:cNvSpPr txBox="1"/>
            <p:nvPr/>
          </p:nvSpPr>
          <p:spPr>
            <a:xfrm>
              <a:off x="7271647" y="2574672"/>
              <a:ext cx="76125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Anode</a:t>
              </a:r>
              <a:endParaRPr lang="en-NL" sz="1600" b="1" dirty="0">
                <a:latin typeface="+mj-lt"/>
                <a:cs typeface="Times New Roman" panose="02020603050405020304" pitchFamily="18" charset="0"/>
              </a:endParaRPr>
            </a:p>
          </p:txBody>
        </p:sp>
        <p:sp>
          <p:nvSpPr>
            <p:cNvPr id="173" name="TextBox 172">
              <a:extLst>
                <a:ext uri="{FF2B5EF4-FFF2-40B4-BE49-F238E27FC236}">
                  <a16:creationId xmlns:a16="http://schemas.microsoft.com/office/drawing/2014/main" id="{A366DC5F-1FD0-4F5E-BAD2-214226D03947}"/>
                </a:ext>
              </a:extLst>
            </p:cNvPr>
            <p:cNvSpPr txBox="1"/>
            <p:nvPr/>
          </p:nvSpPr>
          <p:spPr>
            <a:xfrm>
              <a:off x="8983343" y="2574672"/>
              <a:ext cx="93068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Cathode</a:t>
              </a:r>
              <a:endParaRPr lang="en-NL" sz="1600" b="1" dirty="0">
                <a:latin typeface="+mj-lt"/>
                <a:cs typeface="Times New Roman" panose="02020603050405020304" pitchFamily="18" charset="0"/>
              </a:endParaRPr>
            </a:p>
          </p:txBody>
        </p:sp>
      </p:grpSp>
      <p:grpSp>
        <p:nvGrpSpPr>
          <p:cNvPr id="164" name="Group 163">
            <a:extLst>
              <a:ext uri="{FF2B5EF4-FFF2-40B4-BE49-F238E27FC236}">
                <a16:creationId xmlns:a16="http://schemas.microsoft.com/office/drawing/2014/main" id="{20A74448-54FB-4D9D-9651-08CF9836FA4D}"/>
              </a:ext>
            </a:extLst>
          </p:cNvPr>
          <p:cNvGrpSpPr/>
          <p:nvPr/>
        </p:nvGrpSpPr>
        <p:grpSpPr>
          <a:xfrm>
            <a:off x="8345556" y="2867905"/>
            <a:ext cx="401788" cy="2334864"/>
            <a:chOff x="3053970" y="2445477"/>
            <a:chExt cx="401788" cy="2334864"/>
          </a:xfrm>
        </p:grpSpPr>
        <p:sp>
          <p:nvSpPr>
            <p:cNvPr id="168" name="Rectangle 167">
              <a:extLst>
                <a:ext uri="{FF2B5EF4-FFF2-40B4-BE49-F238E27FC236}">
                  <a16:creationId xmlns:a16="http://schemas.microsoft.com/office/drawing/2014/main" id="{C99C91D0-86E5-4B9A-9F3D-FCF8FFFDF7B0}"/>
                </a:ext>
              </a:extLst>
            </p:cNvPr>
            <p:cNvSpPr/>
            <p:nvPr/>
          </p:nvSpPr>
          <p:spPr>
            <a:xfrm>
              <a:off x="3053970" y="2445477"/>
              <a:ext cx="401788" cy="2334864"/>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69" name="TextBox 168">
              <a:extLst>
                <a:ext uri="{FF2B5EF4-FFF2-40B4-BE49-F238E27FC236}">
                  <a16:creationId xmlns:a16="http://schemas.microsoft.com/office/drawing/2014/main" id="{7E48AEFD-EDEB-421C-8C4E-A0797F0AC5CB}"/>
                </a:ext>
              </a:extLst>
            </p:cNvPr>
            <p:cNvSpPr txBox="1"/>
            <p:nvPr/>
          </p:nvSpPr>
          <p:spPr>
            <a:xfrm rot="16200000">
              <a:off x="2656682" y="3455957"/>
              <a:ext cx="1165703" cy="313893"/>
            </a:xfrm>
            <a:prstGeom prst="rect">
              <a:avLst/>
            </a:prstGeom>
            <a:noFill/>
          </p:spPr>
          <p:txBody>
            <a:bodyPr wrap="none" rtlCol="0">
              <a:spAutoFit/>
            </a:bodyPr>
            <a:lstStyle/>
            <a:p>
              <a:pPr algn="ctr"/>
              <a:r>
                <a:rPr lang="en-US" sz="1600" dirty="0">
                  <a:solidFill>
                    <a:schemeClr val="bg1"/>
                  </a:solidFill>
                  <a:latin typeface="+mj-lt"/>
                  <a:cs typeface="Times New Roman" panose="02020603050405020304" pitchFamily="18" charset="0"/>
                </a:rPr>
                <a:t>Membrane</a:t>
              </a:r>
              <a:endParaRPr lang="en-NL" sz="1600" dirty="0">
                <a:solidFill>
                  <a:schemeClr val="bg1"/>
                </a:solidFill>
                <a:latin typeface="+mj-lt"/>
                <a:cs typeface="Times New Roman" panose="02020603050405020304" pitchFamily="18" charset="0"/>
              </a:endParaRPr>
            </a:p>
          </p:txBody>
        </p:sp>
      </p:grpSp>
      <p:grpSp>
        <p:nvGrpSpPr>
          <p:cNvPr id="17" name="Group 16">
            <a:extLst>
              <a:ext uri="{FF2B5EF4-FFF2-40B4-BE49-F238E27FC236}">
                <a16:creationId xmlns:a16="http://schemas.microsoft.com/office/drawing/2014/main" id="{EE652133-A9F6-4C33-957E-9DBC666FB0A5}"/>
              </a:ext>
            </a:extLst>
          </p:cNvPr>
          <p:cNvGrpSpPr/>
          <p:nvPr/>
        </p:nvGrpSpPr>
        <p:grpSpPr>
          <a:xfrm>
            <a:off x="6954326" y="3593458"/>
            <a:ext cx="3199107" cy="1522443"/>
            <a:chOff x="6954326" y="3195894"/>
            <a:chExt cx="3199107" cy="1522443"/>
          </a:xfrm>
        </p:grpSpPr>
        <p:sp>
          <p:nvSpPr>
            <p:cNvPr id="174" name="Arrow: Curved Right 173">
              <a:extLst>
                <a:ext uri="{FF2B5EF4-FFF2-40B4-BE49-F238E27FC236}">
                  <a16:creationId xmlns:a16="http://schemas.microsoft.com/office/drawing/2014/main" id="{6D788BDC-E011-49F2-9A97-30214231A580}"/>
                </a:ext>
              </a:extLst>
            </p:cNvPr>
            <p:cNvSpPr/>
            <p:nvPr/>
          </p:nvSpPr>
          <p:spPr>
            <a:xfrm flipV="1">
              <a:off x="6954326" y="3289575"/>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75" name="Arrow: Curved Right 174">
              <a:extLst>
                <a:ext uri="{FF2B5EF4-FFF2-40B4-BE49-F238E27FC236}">
                  <a16:creationId xmlns:a16="http://schemas.microsoft.com/office/drawing/2014/main" id="{CA89F640-72E2-4AD3-BCC5-1B32466072B1}"/>
                </a:ext>
              </a:extLst>
            </p:cNvPr>
            <p:cNvSpPr/>
            <p:nvPr/>
          </p:nvSpPr>
          <p:spPr>
            <a:xfrm flipH="1">
              <a:off x="9803477" y="3289393"/>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76" name="TextBox 175">
              <a:extLst>
                <a:ext uri="{FF2B5EF4-FFF2-40B4-BE49-F238E27FC236}">
                  <a16:creationId xmlns:a16="http://schemas.microsoft.com/office/drawing/2014/main" id="{D9B73CCE-36AF-438B-8FC4-DB3319138959}"/>
                </a:ext>
              </a:extLst>
            </p:cNvPr>
            <p:cNvSpPr txBox="1"/>
            <p:nvPr/>
          </p:nvSpPr>
          <p:spPr>
            <a:xfrm>
              <a:off x="7282605" y="3929757"/>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77" name="TextBox 176">
              <a:extLst>
                <a:ext uri="{FF2B5EF4-FFF2-40B4-BE49-F238E27FC236}">
                  <a16:creationId xmlns:a16="http://schemas.microsoft.com/office/drawing/2014/main" id="{EB8A78B3-BCD5-40EA-B73C-9F75F9CD3E94}"/>
                </a:ext>
              </a:extLst>
            </p:cNvPr>
            <p:cNvSpPr txBox="1"/>
            <p:nvPr/>
          </p:nvSpPr>
          <p:spPr>
            <a:xfrm>
              <a:off x="7281718" y="3195894"/>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sp>
          <p:nvSpPr>
            <p:cNvPr id="178" name="TextBox 177">
              <a:extLst>
                <a:ext uri="{FF2B5EF4-FFF2-40B4-BE49-F238E27FC236}">
                  <a16:creationId xmlns:a16="http://schemas.microsoft.com/office/drawing/2014/main" id="{ACF04B5B-BE62-4C01-B0A5-4F6E86A96F05}"/>
                </a:ext>
              </a:extLst>
            </p:cNvPr>
            <p:cNvSpPr txBox="1"/>
            <p:nvPr/>
          </p:nvSpPr>
          <p:spPr>
            <a:xfrm>
              <a:off x="9146327" y="3930759"/>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79" name="TextBox 178">
              <a:extLst>
                <a:ext uri="{FF2B5EF4-FFF2-40B4-BE49-F238E27FC236}">
                  <a16:creationId xmlns:a16="http://schemas.microsoft.com/office/drawing/2014/main" id="{E7BDA43B-ED04-42AF-A964-F4679BA74467}"/>
                </a:ext>
              </a:extLst>
            </p:cNvPr>
            <p:cNvSpPr txBox="1"/>
            <p:nvPr/>
          </p:nvSpPr>
          <p:spPr>
            <a:xfrm>
              <a:off x="9343267" y="3196944"/>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cxnSp>
          <p:nvCxnSpPr>
            <p:cNvPr id="165" name="Straight Arrow Connector 164">
              <a:extLst>
                <a:ext uri="{FF2B5EF4-FFF2-40B4-BE49-F238E27FC236}">
                  <a16:creationId xmlns:a16="http://schemas.microsoft.com/office/drawing/2014/main" id="{8CF0E3D5-FB9A-4176-91DB-757D76ED1C50}"/>
                </a:ext>
              </a:extLst>
            </p:cNvPr>
            <p:cNvCxnSpPr/>
            <p:nvPr/>
          </p:nvCxnSpPr>
          <p:spPr>
            <a:xfrm>
              <a:off x="7968178" y="4540330"/>
              <a:ext cx="1153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1BA1571-A8D7-4F08-8DF1-3F5F2729957D}"/>
                </a:ext>
              </a:extLst>
            </p:cNvPr>
            <p:cNvSpPr txBox="1"/>
            <p:nvPr/>
          </p:nvSpPr>
          <p:spPr>
            <a:xfrm>
              <a:off x="7450884" y="4378559"/>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sp>
          <p:nvSpPr>
            <p:cNvPr id="167" name="TextBox 166">
              <a:extLst>
                <a:ext uri="{FF2B5EF4-FFF2-40B4-BE49-F238E27FC236}">
                  <a16:creationId xmlns:a16="http://schemas.microsoft.com/office/drawing/2014/main" id="{BFCD44C7-5216-430E-B7F3-0920899AFC30}"/>
                </a:ext>
              </a:extLst>
            </p:cNvPr>
            <p:cNvSpPr txBox="1"/>
            <p:nvPr/>
          </p:nvSpPr>
          <p:spPr>
            <a:xfrm>
              <a:off x="9080872" y="4379783"/>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grpSp>
      <p:cxnSp>
        <p:nvCxnSpPr>
          <p:cNvPr id="70" name="Straight Connector 69">
            <a:extLst>
              <a:ext uri="{FF2B5EF4-FFF2-40B4-BE49-F238E27FC236}">
                <a16:creationId xmlns:a16="http://schemas.microsoft.com/office/drawing/2014/main" id="{B061283C-06D2-44AB-862E-8FDCACC63E15}"/>
              </a:ext>
            </a:extLst>
          </p:cNvPr>
          <p:cNvCxnSpPr>
            <a:cxnSpLocks/>
          </p:cNvCxnSpPr>
          <p:nvPr/>
        </p:nvCxnSpPr>
        <p:spPr>
          <a:xfrm flipH="1" flipV="1">
            <a:off x="6770304" y="2285042"/>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96B8CC-0045-4243-A795-44DDDDABE13D}"/>
              </a:ext>
            </a:extLst>
          </p:cNvPr>
          <p:cNvCxnSpPr>
            <a:cxnSpLocks/>
          </p:cNvCxnSpPr>
          <p:nvPr/>
        </p:nvCxnSpPr>
        <p:spPr>
          <a:xfrm flipH="1" flipV="1">
            <a:off x="10342202" y="2283947"/>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734DBB6-F59E-4ACD-8B65-58CD7FAFF686}"/>
              </a:ext>
            </a:extLst>
          </p:cNvPr>
          <p:cNvCxnSpPr>
            <a:cxnSpLocks/>
          </p:cNvCxnSpPr>
          <p:nvPr/>
        </p:nvCxnSpPr>
        <p:spPr>
          <a:xfrm>
            <a:off x="6763232" y="2300468"/>
            <a:ext cx="3568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A7A9FAA7-51C5-4BAC-8A9B-38C011AAD80A}"/>
              </a:ext>
            </a:extLst>
          </p:cNvPr>
          <p:cNvSpPr/>
          <p:nvPr/>
        </p:nvSpPr>
        <p:spPr>
          <a:xfrm>
            <a:off x="8150970" y="2151054"/>
            <a:ext cx="760300" cy="314455"/>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cs typeface="Times New Roman" panose="02020603050405020304" pitchFamily="18" charset="0"/>
              </a:rPr>
              <a:t>Load</a:t>
            </a:r>
            <a:endParaRPr lang="en-NL" sz="1600" dirty="0">
              <a:latin typeface="+mj-lt"/>
              <a:cs typeface="Times New Roman" panose="02020603050405020304" pitchFamily="18" charset="0"/>
            </a:endParaRPr>
          </a:p>
        </p:txBody>
      </p:sp>
      <p:grpSp>
        <p:nvGrpSpPr>
          <p:cNvPr id="74" name="Group 73">
            <a:extLst>
              <a:ext uri="{FF2B5EF4-FFF2-40B4-BE49-F238E27FC236}">
                <a16:creationId xmlns:a16="http://schemas.microsoft.com/office/drawing/2014/main" id="{C9284695-846F-421A-86BA-00A3D53DD09B}"/>
              </a:ext>
            </a:extLst>
          </p:cNvPr>
          <p:cNvGrpSpPr/>
          <p:nvPr/>
        </p:nvGrpSpPr>
        <p:grpSpPr>
          <a:xfrm>
            <a:off x="6600590" y="2867905"/>
            <a:ext cx="3906579" cy="2334864"/>
            <a:chOff x="1309004" y="2445477"/>
            <a:chExt cx="3906579" cy="2334864"/>
          </a:xfrm>
        </p:grpSpPr>
        <p:grpSp>
          <p:nvGrpSpPr>
            <p:cNvPr id="95" name="Group 94">
              <a:extLst>
                <a:ext uri="{FF2B5EF4-FFF2-40B4-BE49-F238E27FC236}">
                  <a16:creationId xmlns:a16="http://schemas.microsoft.com/office/drawing/2014/main" id="{60695CF9-89B1-4395-A00B-131190042971}"/>
                </a:ext>
              </a:extLst>
            </p:cNvPr>
            <p:cNvGrpSpPr/>
            <p:nvPr/>
          </p:nvGrpSpPr>
          <p:grpSpPr>
            <a:xfrm>
              <a:off x="1309004" y="2445477"/>
              <a:ext cx="3906579" cy="2334864"/>
              <a:chOff x="1309004" y="2445477"/>
              <a:chExt cx="3906579" cy="2334864"/>
            </a:xfrm>
          </p:grpSpPr>
          <p:sp>
            <p:nvSpPr>
              <p:cNvPr id="112" name="Rectangle 111">
                <a:extLst>
                  <a:ext uri="{FF2B5EF4-FFF2-40B4-BE49-F238E27FC236}">
                    <a16:creationId xmlns:a16="http://schemas.microsoft.com/office/drawing/2014/main" id="{C43C58D1-18CD-4C7F-B7AE-0B87E32DEDA2}"/>
                  </a:ext>
                </a:extLst>
              </p:cNvPr>
              <p:cNvSpPr/>
              <p:nvPr/>
            </p:nvSpPr>
            <p:spPr>
              <a:xfrm>
                <a:off x="4865627"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62" name="Rectangle 161">
                <a:extLst>
                  <a:ext uri="{FF2B5EF4-FFF2-40B4-BE49-F238E27FC236}">
                    <a16:creationId xmlns:a16="http://schemas.microsoft.com/office/drawing/2014/main" id="{79AFB607-4EAC-4650-98C6-AC811A1067AB}"/>
                  </a:ext>
                </a:extLst>
              </p:cNvPr>
              <p:cNvSpPr/>
              <p:nvPr/>
            </p:nvSpPr>
            <p:spPr>
              <a:xfrm>
                <a:off x="1309004"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dirty="0">
                  <a:latin typeface="+mj-lt"/>
                  <a:cs typeface="Times New Roman" panose="02020603050405020304" pitchFamily="18" charset="0"/>
                </a:endParaRPr>
              </a:p>
            </p:txBody>
          </p:sp>
          <p:sp>
            <p:nvSpPr>
              <p:cNvPr id="163" name="TextBox 162">
                <a:extLst>
                  <a:ext uri="{FF2B5EF4-FFF2-40B4-BE49-F238E27FC236}">
                    <a16:creationId xmlns:a16="http://schemas.microsoft.com/office/drawing/2014/main" id="{B44CF2BD-E5AA-4646-8D0B-BCFB8E98DED9}"/>
                  </a:ext>
                </a:extLst>
              </p:cNvPr>
              <p:cNvSpPr txBox="1"/>
              <p:nvPr/>
            </p:nvSpPr>
            <p:spPr>
              <a:xfrm rot="16200000">
                <a:off x="626704" y="3455963"/>
                <a:ext cx="1689886" cy="313893"/>
              </a:xfrm>
              <a:prstGeom prst="rect">
                <a:avLst/>
              </a:prstGeom>
              <a:noFill/>
            </p:spPr>
            <p:txBody>
              <a:bodyPr wrap="none" rtlCol="0">
                <a:spAutoFit/>
              </a:bodyPr>
              <a:lstStyle/>
              <a:p>
                <a:pPr algn="ctr"/>
                <a:r>
                  <a:rPr lang="en-US" sz="1600" dirty="0">
                    <a:latin typeface="+mj-lt"/>
                    <a:cs typeface="Times New Roman" panose="02020603050405020304" pitchFamily="18" charset="0"/>
                  </a:rPr>
                  <a:t>Current collector</a:t>
                </a:r>
                <a:endParaRPr lang="en-NL" sz="1600" dirty="0">
                  <a:latin typeface="+mj-lt"/>
                  <a:cs typeface="Times New Roman" panose="02020603050405020304" pitchFamily="18" charset="0"/>
                </a:endParaRPr>
              </a:p>
            </p:txBody>
          </p:sp>
        </p:grpSp>
        <p:grpSp>
          <p:nvGrpSpPr>
            <p:cNvPr id="96" name="Group 95">
              <a:extLst>
                <a:ext uri="{FF2B5EF4-FFF2-40B4-BE49-F238E27FC236}">
                  <a16:creationId xmlns:a16="http://schemas.microsoft.com/office/drawing/2014/main" id="{01E72A29-3CE9-479B-995D-15398F70150F}"/>
                </a:ext>
              </a:extLst>
            </p:cNvPr>
            <p:cNvGrpSpPr/>
            <p:nvPr/>
          </p:nvGrpSpPr>
          <p:grpSpPr>
            <a:xfrm>
              <a:off x="1326792" y="2483383"/>
              <a:ext cx="318353" cy="338554"/>
              <a:chOff x="6422249" y="203460"/>
              <a:chExt cx="427863" cy="421869"/>
            </a:xfrm>
          </p:grpSpPr>
          <p:sp>
            <p:nvSpPr>
              <p:cNvPr id="100" name="Oval 99">
                <a:extLst>
                  <a:ext uri="{FF2B5EF4-FFF2-40B4-BE49-F238E27FC236}">
                    <a16:creationId xmlns:a16="http://schemas.microsoft.com/office/drawing/2014/main" id="{BB97DF6C-45F3-4DA5-90E0-9C9D3AD382E7}"/>
                  </a:ext>
                </a:extLst>
              </p:cNvPr>
              <p:cNvSpPr/>
              <p:nvPr/>
            </p:nvSpPr>
            <p:spPr>
              <a:xfrm>
                <a:off x="6475787" y="270711"/>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07" name="TextBox 106">
                <a:extLst>
                  <a:ext uri="{FF2B5EF4-FFF2-40B4-BE49-F238E27FC236}">
                    <a16:creationId xmlns:a16="http://schemas.microsoft.com/office/drawing/2014/main" id="{19AD2669-2809-4F92-BAF3-A66ABC16AC28}"/>
                  </a:ext>
                </a:extLst>
              </p:cNvPr>
              <p:cNvSpPr txBox="1"/>
              <p:nvPr/>
            </p:nvSpPr>
            <p:spPr>
              <a:xfrm>
                <a:off x="6422249" y="203460"/>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grpSp>
        <p:nvGrpSpPr>
          <p:cNvPr id="87" name="Group 86">
            <a:extLst>
              <a:ext uri="{FF2B5EF4-FFF2-40B4-BE49-F238E27FC236}">
                <a16:creationId xmlns:a16="http://schemas.microsoft.com/office/drawing/2014/main" id="{CD690593-9FB3-4574-984A-14FF8A3DA145}"/>
              </a:ext>
            </a:extLst>
          </p:cNvPr>
          <p:cNvGrpSpPr/>
          <p:nvPr/>
        </p:nvGrpSpPr>
        <p:grpSpPr>
          <a:xfrm>
            <a:off x="10778096" y="3346413"/>
            <a:ext cx="846813" cy="1370884"/>
            <a:chOff x="448042" y="4133850"/>
            <a:chExt cx="904875" cy="1228725"/>
          </a:xfrm>
        </p:grpSpPr>
        <p:sp>
          <p:nvSpPr>
            <p:cNvPr id="93" name="Cylinder 92">
              <a:extLst>
                <a:ext uri="{FF2B5EF4-FFF2-40B4-BE49-F238E27FC236}">
                  <a16:creationId xmlns:a16="http://schemas.microsoft.com/office/drawing/2014/main" id="{589AD3B3-030D-41C3-BE38-FF7DBC411333}"/>
                </a:ext>
              </a:extLst>
            </p:cNvPr>
            <p:cNvSpPr/>
            <p:nvPr/>
          </p:nvSpPr>
          <p:spPr>
            <a:xfrm>
              <a:off x="448042" y="4133850"/>
              <a:ext cx="904875" cy="1228725"/>
            </a:xfrm>
            <a:prstGeom prst="can">
              <a:avLst/>
            </a:prstGeom>
            <a:solidFill>
              <a:srgbClr val="7030A0">
                <a:alpha val="5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sp>
          <p:nvSpPr>
            <p:cNvPr id="94" name="Cylinder 93">
              <a:extLst>
                <a:ext uri="{FF2B5EF4-FFF2-40B4-BE49-F238E27FC236}">
                  <a16:creationId xmlns:a16="http://schemas.microsoft.com/office/drawing/2014/main" id="{4C6DD4F3-A255-448D-9B69-98A05EA1CF09}"/>
                </a:ext>
              </a:extLst>
            </p:cNvPr>
            <p:cNvSpPr/>
            <p:nvPr/>
          </p:nvSpPr>
          <p:spPr>
            <a:xfrm>
              <a:off x="484110" y="4555336"/>
              <a:ext cx="836587" cy="771525"/>
            </a:xfrm>
            <a:prstGeom prst="can">
              <a:avLst/>
            </a:prstGeom>
            <a:solidFill>
              <a:srgbClr val="7030A0">
                <a:alpha val="8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grpSp>
        <p:nvGrpSpPr>
          <p:cNvPr id="76" name="Group 75">
            <a:extLst>
              <a:ext uri="{FF2B5EF4-FFF2-40B4-BE49-F238E27FC236}">
                <a16:creationId xmlns:a16="http://schemas.microsoft.com/office/drawing/2014/main" id="{1D614DF4-A25F-44DB-8CB7-D7C715A4881D}"/>
              </a:ext>
            </a:extLst>
          </p:cNvPr>
          <p:cNvGrpSpPr/>
          <p:nvPr/>
        </p:nvGrpSpPr>
        <p:grpSpPr>
          <a:xfrm>
            <a:off x="7646873" y="2867906"/>
            <a:ext cx="3554630" cy="2334864"/>
            <a:chOff x="2355287" y="2843042"/>
            <a:chExt cx="3554630" cy="2334864"/>
          </a:xfrm>
        </p:grpSpPr>
        <p:cxnSp>
          <p:nvCxnSpPr>
            <p:cNvPr id="83" name="Connector: Elbow 82">
              <a:extLst>
                <a:ext uri="{FF2B5EF4-FFF2-40B4-BE49-F238E27FC236}">
                  <a16:creationId xmlns:a16="http://schemas.microsoft.com/office/drawing/2014/main" id="{6E918ABC-86FD-46C2-8181-5BF99B34D28B}"/>
                </a:ext>
              </a:extLst>
            </p:cNvPr>
            <p:cNvCxnSpPr>
              <a:cxnSpLocks/>
              <a:stCxn id="170" idx="0"/>
              <a:endCxn id="93" idx="1"/>
            </p:cNvCxnSpPr>
            <p:nvPr/>
          </p:nvCxnSpPr>
          <p:spPr>
            <a:xfrm rot="16200000" flipH="1">
              <a:off x="3893348" y="1304981"/>
              <a:ext cx="478508" cy="3554629"/>
            </a:xfrm>
            <a:prstGeom prst="bentConnector3">
              <a:avLst>
                <a:gd name="adj1" fmla="val -6668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8387521E-2C3F-4CA8-8044-3A8F0F3F5F27}"/>
                </a:ext>
              </a:extLst>
            </p:cNvPr>
            <p:cNvCxnSpPr>
              <a:cxnSpLocks/>
              <a:stCxn id="93" idx="3"/>
              <a:endCxn id="170" idx="2"/>
            </p:cNvCxnSpPr>
            <p:nvPr/>
          </p:nvCxnSpPr>
          <p:spPr>
            <a:xfrm rot="5400000">
              <a:off x="3889867" y="3157855"/>
              <a:ext cx="485472" cy="3554629"/>
            </a:xfrm>
            <a:prstGeom prst="bentConnector3">
              <a:avLst>
                <a:gd name="adj1" fmla="val 16474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44D685A-97F7-42A6-A3F8-DF934F7DE9B2}"/>
                </a:ext>
              </a:extLst>
            </p:cNvPr>
            <p:cNvCxnSpPr>
              <a:cxnSpLocks/>
              <a:stCxn id="171" idx="0"/>
              <a:endCxn id="93" idx="1"/>
            </p:cNvCxnSpPr>
            <p:nvPr/>
          </p:nvCxnSpPr>
          <p:spPr>
            <a:xfrm rot="16200000" flipH="1">
              <a:off x="4793604" y="2205237"/>
              <a:ext cx="478508" cy="1754117"/>
            </a:xfrm>
            <a:prstGeom prst="bentConnector3">
              <a:avLst>
                <a:gd name="adj1" fmla="val -47773"/>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FCFB2715-FEDA-4950-8579-CF7DB05E7A15}"/>
                </a:ext>
              </a:extLst>
            </p:cNvPr>
            <p:cNvCxnSpPr>
              <a:cxnSpLocks/>
              <a:stCxn id="93" idx="3"/>
              <a:endCxn id="171" idx="2"/>
            </p:cNvCxnSpPr>
            <p:nvPr/>
          </p:nvCxnSpPr>
          <p:spPr>
            <a:xfrm rot="5400000">
              <a:off x="4790123" y="4058111"/>
              <a:ext cx="485472" cy="1754117"/>
            </a:xfrm>
            <a:prstGeom prst="bentConnector3">
              <a:avLst>
                <a:gd name="adj1" fmla="val 147088"/>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4E15916F-3E60-45C0-982D-25E16D06803C}"/>
              </a:ext>
            </a:extLst>
          </p:cNvPr>
          <p:cNvSpPr txBox="1"/>
          <p:nvPr/>
        </p:nvSpPr>
        <p:spPr>
          <a:xfrm>
            <a:off x="10055452" y="5705169"/>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81" name="Isosceles Triangle 80">
            <a:extLst>
              <a:ext uri="{FF2B5EF4-FFF2-40B4-BE49-F238E27FC236}">
                <a16:creationId xmlns:a16="http://schemas.microsoft.com/office/drawing/2014/main" id="{322747ED-F176-46FA-92E7-5B0CC187F21C}"/>
              </a:ext>
            </a:extLst>
          </p:cNvPr>
          <p:cNvSpPr/>
          <p:nvPr/>
        </p:nvSpPr>
        <p:spPr>
          <a:xfrm>
            <a:off x="10191535" y="5373839"/>
            <a:ext cx="306206" cy="345205"/>
          </a:xfrm>
          <a:prstGeom prst="triangle">
            <a:avLst/>
          </a:prstGeom>
          <a:solidFill>
            <a:srgbClr val="A86FD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82" name="Oval 81">
            <a:extLst>
              <a:ext uri="{FF2B5EF4-FFF2-40B4-BE49-F238E27FC236}">
                <a16:creationId xmlns:a16="http://schemas.microsoft.com/office/drawing/2014/main" id="{EC8DE1CA-25DA-41A5-8179-88838C3914DB}"/>
              </a:ext>
            </a:extLst>
          </p:cNvPr>
          <p:cNvSpPr/>
          <p:nvPr/>
        </p:nvSpPr>
        <p:spPr>
          <a:xfrm>
            <a:off x="10191851" y="5341701"/>
            <a:ext cx="300708" cy="288008"/>
          </a:xfrm>
          <a:prstGeom prst="ellipse">
            <a:avLst/>
          </a:prstGeom>
          <a:solidFill>
            <a:srgbClr val="A86FD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77" name="Oval 76">
            <a:extLst>
              <a:ext uri="{FF2B5EF4-FFF2-40B4-BE49-F238E27FC236}">
                <a16:creationId xmlns:a16="http://schemas.microsoft.com/office/drawing/2014/main" id="{0590B4B4-36C0-4BCB-B5F7-FE6226B4473D}"/>
              </a:ext>
            </a:extLst>
          </p:cNvPr>
          <p:cNvSpPr/>
          <p:nvPr/>
        </p:nvSpPr>
        <p:spPr>
          <a:xfrm>
            <a:off x="10211654" y="3979270"/>
            <a:ext cx="241073" cy="260013"/>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75" name="TextBox 74">
            <a:extLst>
              <a:ext uri="{FF2B5EF4-FFF2-40B4-BE49-F238E27FC236}">
                <a16:creationId xmlns:a16="http://schemas.microsoft.com/office/drawing/2014/main" id="{11E63A6F-517E-4E42-857C-25FC58A035C9}"/>
              </a:ext>
            </a:extLst>
          </p:cNvPr>
          <p:cNvSpPr txBox="1"/>
          <p:nvPr/>
        </p:nvSpPr>
        <p:spPr>
          <a:xfrm>
            <a:off x="10173013" y="3926296"/>
            <a:ext cx="318353" cy="338554"/>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nvGrpSpPr>
          <p:cNvPr id="97" name="Group 96">
            <a:extLst>
              <a:ext uri="{FF2B5EF4-FFF2-40B4-BE49-F238E27FC236}">
                <a16:creationId xmlns:a16="http://schemas.microsoft.com/office/drawing/2014/main" id="{B095F19A-B7BE-43AF-AEF3-ECFFDCC2F366}"/>
              </a:ext>
            </a:extLst>
          </p:cNvPr>
          <p:cNvGrpSpPr/>
          <p:nvPr/>
        </p:nvGrpSpPr>
        <p:grpSpPr>
          <a:xfrm>
            <a:off x="4936816" y="5428300"/>
            <a:ext cx="1351641" cy="643126"/>
            <a:chOff x="5757360" y="1034935"/>
            <a:chExt cx="1543312" cy="734325"/>
          </a:xfrm>
        </p:grpSpPr>
        <p:grpSp>
          <p:nvGrpSpPr>
            <p:cNvPr id="98" name="Group 97">
              <a:extLst>
                <a:ext uri="{FF2B5EF4-FFF2-40B4-BE49-F238E27FC236}">
                  <a16:creationId xmlns:a16="http://schemas.microsoft.com/office/drawing/2014/main" id="{C42C99F1-FB3B-495E-BB77-497227FD1E34}"/>
                </a:ext>
              </a:extLst>
            </p:cNvPr>
            <p:cNvGrpSpPr/>
            <p:nvPr/>
          </p:nvGrpSpPr>
          <p:grpSpPr>
            <a:xfrm>
              <a:off x="6570612" y="1039200"/>
              <a:ext cx="730060" cy="730060"/>
              <a:chOff x="6610348" y="1005931"/>
              <a:chExt cx="628698" cy="533371"/>
            </a:xfrm>
          </p:grpSpPr>
          <p:sp>
            <p:nvSpPr>
              <p:cNvPr id="110" name="Oval 109">
                <a:extLst>
                  <a:ext uri="{FF2B5EF4-FFF2-40B4-BE49-F238E27FC236}">
                    <a16:creationId xmlns:a16="http://schemas.microsoft.com/office/drawing/2014/main" id="{56CE9521-627E-461F-8610-21B6E2672BF7}"/>
                  </a:ext>
                </a:extLst>
              </p:cNvPr>
              <p:cNvSpPr/>
              <p:nvPr/>
            </p:nvSpPr>
            <p:spPr>
              <a:xfrm>
                <a:off x="6610348" y="1005931"/>
                <a:ext cx="628698" cy="533371"/>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111" name="TextBox 110">
                <a:extLst>
                  <a:ext uri="{FF2B5EF4-FFF2-40B4-BE49-F238E27FC236}">
                    <a16:creationId xmlns:a16="http://schemas.microsoft.com/office/drawing/2014/main" id="{C8606712-9AE9-4149-9C3B-A166CE921D58}"/>
                  </a:ext>
                </a:extLst>
              </p:cNvPr>
              <p:cNvSpPr txBox="1"/>
              <p:nvPr/>
            </p:nvSpPr>
            <p:spPr>
              <a:xfrm>
                <a:off x="6676907" y="1153296"/>
                <a:ext cx="498616" cy="247343"/>
              </a:xfrm>
              <a:prstGeom prst="rect">
                <a:avLst/>
              </a:prstGeom>
              <a:noFill/>
            </p:spPr>
            <p:txBody>
              <a:bodyPr wrap="none" rtlCol="0">
                <a:spAutoFit/>
              </a:bodyPr>
              <a:lstStyle/>
              <a:p>
                <a:pPr algn="ctr"/>
                <a:r>
                  <a:rPr lang="en-US" sz="1600" dirty="0"/>
                  <a:t>Fe</a:t>
                </a:r>
                <a:r>
                  <a:rPr lang="en-US" sz="1600" baseline="30000" dirty="0"/>
                  <a:t>3+</a:t>
                </a:r>
                <a:endParaRPr lang="en-NL" sz="1600" dirty="0"/>
              </a:p>
            </p:txBody>
          </p:sp>
        </p:grpSp>
        <p:grpSp>
          <p:nvGrpSpPr>
            <p:cNvPr id="99" name="Group 98">
              <a:extLst>
                <a:ext uri="{FF2B5EF4-FFF2-40B4-BE49-F238E27FC236}">
                  <a16:creationId xmlns:a16="http://schemas.microsoft.com/office/drawing/2014/main" id="{6F436CD7-1469-402A-841F-C9847FA4B4E5}"/>
                </a:ext>
              </a:extLst>
            </p:cNvPr>
            <p:cNvGrpSpPr/>
            <p:nvPr/>
          </p:nvGrpSpPr>
          <p:grpSpPr>
            <a:xfrm>
              <a:off x="5757360" y="1034935"/>
              <a:ext cx="730060" cy="730060"/>
              <a:chOff x="6610348" y="1005931"/>
              <a:chExt cx="628698" cy="533371"/>
            </a:xfrm>
            <a:solidFill>
              <a:srgbClr val="52E509"/>
            </a:solidFill>
          </p:grpSpPr>
          <p:sp>
            <p:nvSpPr>
              <p:cNvPr id="108" name="Oval 107">
                <a:extLst>
                  <a:ext uri="{FF2B5EF4-FFF2-40B4-BE49-F238E27FC236}">
                    <a16:creationId xmlns:a16="http://schemas.microsoft.com/office/drawing/2014/main" id="{8BF22610-404D-4060-ADC0-297E9E9AB3AE}"/>
                  </a:ext>
                </a:extLst>
              </p:cNvPr>
              <p:cNvSpPr/>
              <p:nvPr/>
            </p:nvSpPr>
            <p:spPr>
              <a:xfrm>
                <a:off x="6610348" y="1005931"/>
                <a:ext cx="628698" cy="533371"/>
              </a:xfrm>
              <a:prstGeom prst="ellipse">
                <a:avLst/>
              </a:prstGeom>
              <a:noFill/>
              <a:ln w="38100">
                <a:solidFill>
                  <a:srgbClr val="36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109" name="TextBox 108">
                <a:extLst>
                  <a:ext uri="{FF2B5EF4-FFF2-40B4-BE49-F238E27FC236}">
                    <a16:creationId xmlns:a16="http://schemas.microsoft.com/office/drawing/2014/main" id="{48277DA8-9817-4B70-B5C0-FFF39722860F}"/>
                  </a:ext>
                </a:extLst>
              </p:cNvPr>
              <p:cNvSpPr txBox="1"/>
              <p:nvPr/>
            </p:nvSpPr>
            <p:spPr>
              <a:xfrm>
                <a:off x="6672948" y="1146189"/>
                <a:ext cx="498616" cy="247343"/>
              </a:xfrm>
              <a:prstGeom prst="rect">
                <a:avLst/>
              </a:prstGeom>
              <a:noFill/>
            </p:spPr>
            <p:txBody>
              <a:bodyPr wrap="none" rtlCol="0">
                <a:spAutoFit/>
              </a:bodyPr>
              <a:lstStyle/>
              <a:p>
                <a:pPr algn="ctr"/>
                <a:r>
                  <a:rPr lang="en-US" sz="1600" dirty="0"/>
                  <a:t>Fe</a:t>
                </a:r>
                <a:r>
                  <a:rPr lang="en-US" sz="1600" baseline="30000" dirty="0"/>
                  <a:t>2+</a:t>
                </a:r>
                <a:endParaRPr lang="en-NL" sz="1600" dirty="0"/>
              </a:p>
            </p:txBody>
          </p:sp>
        </p:grpSp>
      </p:grpSp>
      <p:sp>
        <p:nvSpPr>
          <p:cNvPr id="4" name="Footer Placeholder 3">
            <a:extLst>
              <a:ext uri="{FF2B5EF4-FFF2-40B4-BE49-F238E27FC236}">
                <a16:creationId xmlns:a16="http://schemas.microsoft.com/office/drawing/2014/main" id="{AD993DF2-F852-43E9-A16F-88E0595A5D52}"/>
              </a:ext>
            </a:extLst>
          </p:cNvPr>
          <p:cNvSpPr>
            <a:spLocks noGrp="1"/>
          </p:cNvSpPr>
          <p:nvPr>
            <p:ph type="ftr" sz="quarter" idx="10"/>
          </p:nvPr>
        </p:nvSpPr>
        <p:spPr>
          <a:xfrm>
            <a:off x="1347954" y="6335189"/>
            <a:ext cx="9486491" cy="447731"/>
          </a:xfrm>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grpSp>
        <p:nvGrpSpPr>
          <p:cNvPr id="10" name="Group 9">
            <a:extLst>
              <a:ext uri="{FF2B5EF4-FFF2-40B4-BE49-F238E27FC236}">
                <a16:creationId xmlns:a16="http://schemas.microsoft.com/office/drawing/2014/main" id="{EA161557-B186-8FB5-72D8-2B60859066D3}"/>
              </a:ext>
            </a:extLst>
          </p:cNvPr>
          <p:cNvGrpSpPr/>
          <p:nvPr/>
        </p:nvGrpSpPr>
        <p:grpSpPr>
          <a:xfrm>
            <a:off x="2935702" y="5440148"/>
            <a:ext cx="1350379" cy="639391"/>
            <a:chOff x="2935702" y="5440148"/>
            <a:chExt cx="1350379" cy="639391"/>
          </a:xfrm>
        </p:grpSpPr>
        <p:grpSp>
          <p:nvGrpSpPr>
            <p:cNvPr id="78" name="Group 77">
              <a:extLst>
                <a:ext uri="{FF2B5EF4-FFF2-40B4-BE49-F238E27FC236}">
                  <a16:creationId xmlns:a16="http://schemas.microsoft.com/office/drawing/2014/main" id="{244878F3-1911-4355-A409-1C9EBDDEAEA9}"/>
                </a:ext>
              </a:extLst>
            </p:cNvPr>
            <p:cNvGrpSpPr/>
            <p:nvPr/>
          </p:nvGrpSpPr>
          <p:grpSpPr>
            <a:xfrm>
              <a:off x="2935702" y="5440148"/>
              <a:ext cx="1350379" cy="639391"/>
              <a:chOff x="5589120" y="846395"/>
              <a:chExt cx="1541869" cy="730060"/>
            </a:xfrm>
          </p:grpSpPr>
          <p:sp>
            <p:nvSpPr>
              <p:cNvPr id="91" name="Oval 90">
                <a:extLst>
                  <a:ext uri="{FF2B5EF4-FFF2-40B4-BE49-F238E27FC236}">
                    <a16:creationId xmlns:a16="http://schemas.microsoft.com/office/drawing/2014/main" id="{E53E4FBD-4C46-4FC7-8513-0666038CC8D7}"/>
                  </a:ext>
                </a:extLst>
              </p:cNvPr>
              <p:cNvSpPr/>
              <p:nvPr/>
            </p:nvSpPr>
            <p:spPr>
              <a:xfrm>
                <a:off x="5589120" y="846395"/>
                <a:ext cx="730059" cy="7300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89" name="Oval 88">
                <a:extLst>
                  <a:ext uri="{FF2B5EF4-FFF2-40B4-BE49-F238E27FC236}">
                    <a16:creationId xmlns:a16="http://schemas.microsoft.com/office/drawing/2014/main" id="{23DDA369-E706-48FF-8339-9427D933C73C}"/>
                  </a:ext>
                </a:extLst>
              </p:cNvPr>
              <p:cNvSpPr/>
              <p:nvPr/>
            </p:nvSpPr>
            <p:spPr>
              <a:xfrm>
                <a:off x="6400929" y="846395"/>
                <a:ext cx="730060" cy="730060"/>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grpSp>
        <p:pic>
          <p:nvPicPr>
            <p:cNvPr id="9" name="Graphic 8">
              <a:extLst>
                <a:ext uri="{FF2B5EF4-FFF2-40B4-BE49-F238E27FC236}">
                  <a16:creationId xmlns:a16="http://schemas.microsoft.com/office/drawing/2014/main" id="{68566498-69BA-CA6D-0854-CD4AD5AC3C1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6372" y="5550872"/>
              <a:ext cx="618046" cy="417941"/>
            </a:xfrm>
            <a:prstGeom prst="rect">
              <a:avLst/>
            </a:prstGeom>
          </p:spPr>
        </p:pic>
        <p:pic>
          <p:nvPicPr>
            <p:cNvPr id="7" name="Graphic 6">
              <a:extLst>
                <a:ext uri="{FF2B5EF4-FFF2-40B4-BE49-F238E27FC236}">
                  <a16:creationId xmlns:a16="http://schemas.microsoft.com/office/drawing/2014/main" id="{9F627A0A-62A8-1733-3B77-497EACCAE7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55718" y="5551469"/>
              <a:ext cx="617541" cy="417600"/>
            </a:xfrm>
            <a:prstGeom prst="rect">
              <a:avLst/>
            </a:prstGeom>
          </p:spPr>
        </p:pic>
      </p:grpSp>
    </p:spTree>
    <p:extLst>
      <p:ext uri="{BB962C8B-B14F-4D97-AF65-F5344CB8AC3E}">
        <p14:creationId xmlns:p14="http://schemas.microsoft.com/office/powerpoint/2010/main" val="356877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1000" tmFilter="0, 0; .2, .5; .8, .5; 1, 0"/>
                                        <p:tgtEl>
                                          <p:spTgt spid="15"/>
                                        </p:tgtEl>
                                      </p:cBhvr>
                                    </p:animEffect>
                                    <p:animScale>
                                      <p:cBhvr>
                                        <p:cTn id="13" dur="500" autoRev="1" fill="hold"/>
                                        <p:tgtEl>
                                          <p:spTgt spid="1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26" presetClass="emph" presetSubtype="0" fill="hold" nodeType="withEffect">
                                  <p:stCondLst>
                                    <p:cond delay="0"/>
                                  </p:stCondLst>
                                  <p:childTnLst>
                                    <p:animEffect transition="out" filter="fade">
                                      <p:cBhvr>
                                        <p:cTn id="21" dur="1000" tmFilter="0, 0; .2, .5; .8, .5; 1, 0"/>
                                        <p:tgtEl>
                                          <p:spTgt spid="76"/>
                                        </p:tgtEl>
                                      </p:cBhvr>
                                    </p:animEffect>
                                    <p:animScale>
                                      <p:cBhvr>
                                        <p:cTn id="22" dur="500" autoRev="1" fill="hold"/>
                                        <p:tgtEl>
                                          <p:spTgt spid="7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par>
                                <p:cTn id="27" presetID="26" presetClass="emph" presetSubtype="0" fill="hold" nodeType="withEffect">
                                  <p:stCondLst>
                                    <p:cond delay="0"/>
                                  </p:stCondLst>
                                  <p:childTnLst>
                                    <p:animEffect transition="out" filter="fade">
                                      <p:cBhvr>
                                        <p:cTn id="28" dur="1000" tmFilter="0, 0; .2, .5; .8, .5; 1, 0"/>
                                        <p:tgtEl>
                                          <p:spTgt spid="17"/>
                                        </p:tgtEl>
                                      </p:cBhvr>
                                    </p:animEffect>
                                    <p:animScale>
                                      <p:cBhvr>
                                        <p:cTn id="29" dur="500" autoRev="1" fill="hold"/>
                                        <p:tgtEl>
                                          <p:spTgt spid="17"/>
                                        </p:tgtEl>
                                      </p:cBhvr>
                                      <p:by x="105000" y="105000"/>
                                    </p:animScale>
                                  </p:childTnLst>
                                </p:cTn>
                              </p:par>
                              <p:par>
                                <p:cTn id="30" presetID="1" presetClass="entr" presetSubtype="0"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8"/>
</p:tagLst>
</file>

<file path=ppt/tags/tag2.xml><?xml version="1.0" encoding="utf-8"?>
<p:tagLst xmlns:a="http://schemas.openxmlformats.org/drawingml/2006/main" xmlns:r="http://schemas.openxmlformats.org/officeDocument/2006/relationships" xmlns:p="http://schemas.openxmlformats.org/presentationml/2006/main">
  <p:tag name="TIMING" val="|23.8"/>
</p:tagLst>
</file>

<file path=ppt/tags/tag3.xml><?xml version="1.0" encoding="utf-8"?>
<p:tagLst xmlns:a="http://schemas.openxmlformats.org/drawingml/2006/main" xmlns:r="http://schemas.openxmlformats.org/officeDocument/2006/relationships" xmlns:p="http://schemas.openxmlformats.org/presentationml/2006/main">
  <p:tag name="TIMING" val="|27.3|20.3"/>
</p:tagLst>
</file>

<file path=ppt/tags/tag4.xml><?xml version="1.0" encoding="utf-8"?>
<p:tagLst xmlns:a="http://schemas.openxmlformats.org/drawingml/2006/main" xmlns:r="http://schemas.openxmlformats.org/officeDocument/2006/relationships" xmlns:p="http://schemas.openxmlformats.org/presentationml/2006/main">
  <p:tag name="TIMING" val="|27.3|20.3"/>
</p:tagLst>
</file>

<file path=ppt/theme/theme1.xml><?xml version="1.0" encoding="utf-8"?>
<a:theme xmlns:a="http://schemas.openxmlformats.org/drawingml/2006/main" name="TUE - EMS master Layout">
  <a:themeElements>
    <a:clrScheme name="TUe_kleuren">
      <a:dk1>
        <a:sysClr val="windowText" lastClr="000000"/>
      </a:dk1>
      <a:lt1>
        <a:sysClr val="window" lastClr="FFFFFF"/>
      </a:lt1>
      <a:dk2>
        <a:srgbClr val="C81919"/>
      </a:dk2>
      <a:lt2>
        <a:srgbClr val="101073"/>
      </a:lt2>
      <a:accent1>
        <a:srgbClr val="C81919"/>
      </a:accent1>
      <a:accent2>
        <a:srgbClr val="101073"/>
      </a:accent2>
      <a:accent3>
        <a:srgbClr val="0066CC"/>
      </a:accent3>
      <a:accent4>
        <a:srgbClr val="00A2DE"/>
      </a:accent4>
      <a:accent5>
        <a:srgbClr val="84D200"/>
      </a:accent5>
      <a:accent6>
        <a:srgbClr val="CEDF00"/>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a:latin typeface="Arial" charset="0"/>
            <a:ea typeface="Arial" charset="0"/>
            <a:cs typeface="Arial" charset="0"/>
          </a:defRPr>
        </a:defPPr>
      </a:lstStyle>
    </a:txDef>
  </a:objectDefaults>
  <a:extraClrSchemeLst/>
  <a:extLst>
    <a:ext uri="{05A4C25C-085E-4340-85A3-A5531E510DB2}">
      <thm15:themeFamily xmlns:thm15="http://schemas.microsoft.com/office/thememl/2012/main" name="EMS - template master for presentations - last update 2022.05.18" id="{6FCC9E2E-D3FC-43EC-968A-D9241E394AF3}" vid="{0BC6F8D2-5262-421D-8F54-A30F286DC4F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CFDCC81E8B894E922A1235B2A86D76" ma:contentTypeVersion="7" ma:contentTypeDescription="Create a new document." ma:contentTypeScope="" ma:versionID="771248c246ecb32844c3baa8cb68e081">
  <xsd:schema xmlns:xsd="http://www.w3.org/2001/XMLSchema" xmlns:xs="http://www.w3.org/2001/XMLSchema" xmlns:p="http://schemas.microsoft.com/office/2006/metadata/properties" xmlns:ns3="2506bdfe-a911-40f9-8965-f728809fb150" targetNamespace="http://schemas.microsoft.com/office/2006/metadata/properties" ma:root="true" ma:fieldsID="18926d47bd1588f332ad2ca34f3e6ef8" ns3:_="">
    <xsd:import namespace="2506bdfe-a911-40f9-8965-f728809fb15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6bdfe-a911-40f9-8965-f728809fb1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1C766-5228-4A1A-9811-F611A2D9BDF3}">
  <ds:schemaRefs>
    <ds:schemaRef ds:uri="http://schemas.microsoft.com/sharepoint/v3/contenttype/forms"/>
  </ds:schemaRefs>
</ds:datastoreItem>
</file>

<file path=customXml/itemProps2.xml><?xml version="1.0" encoding="utf-8"?>
<ds:datastoreItem xmlns:ds="http://schemas.openxmlformats.org/officeDocument/2006/customXml" ds:itemID="{C9DB0AA1-9C4B-4C2E-B293-1F4D99B92818}">
  <ds:schemaRefs>
    <ds:schemaRef ds:uri="http://schemas.microsoft.com/office/2006/documentManagement/types"/>
    <ds:schemaRef ds:uri="2506bdfe-a911-40f9-8965-f728809fb150"/>
    <ds:schemaRef ds:uri="http://purl.org/dc/elements/1.1/"/>
    <ds:schemaRef ds:uri="http://www.w3.org/XML/1998/namespace"/>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BE815BD-8724-4CBD-A330-FAC9D93D2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6bdfe-a911-40f9-8965-f728809fb1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EMS - template master for presentations - last update 2022.05.18</Template>
  <TotalTime>3187</TotalTime>
  <Words>1611</Words>
  <Application>Microsoft Office PowerPoint</Application>
  <PresentationFormat>Widescreen</PresentationFormat>
  <Paragraphs>487</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vt:lpstr>
      <vt:lpstr>Calibri</vt:lpstr>
      <vt:lpstr>Cambria Math</vt:lpstr>
      <vt:lpstr>Times New Roman</vt:lpstr>
      <vt:lpstr>Verdana</vt:lpstr>
      <vt:lpstr>TUE - EMS master Layout</vt:lpstr>
      <vt:lpstr>Starting from the bottom: Coupling a genetic algorithm and a pore network model for redox flow battery porous electrode optimization Maxime van der Heijden, Rik van Gorp, Gabor Szendrei, Victor de Haas, Mohammad Amin Sadeghi, Jeffrey Gostick, and Antoni Forner Cuenca </vt:lpstr>
      <vt:lpstr>PowerPoint Presentation</vt:lpstr>
      <vt:lpstr>PowerPoint Presentation</vt:lpstr>
      <vt:lpstr>Bottom-up design of porous electrodes</vt:lpstr>
      <vt:lpstr>All models are wrong, but some are useful</vt:lpstr>
      <vt:lpstr>Pore network extraction from a commercial porous electrode </vt:lpstr>
      <vt:lpstr>Iterative pore network model</vt:lpstr>
      <vt:lpstr>Network-in-series to model species depletion</vt:lpstr>
      <vt:lpstr>Assessing the versatility and robustness by experimental validation</vt:lpstr>
      <vt:lpstr>Non-aqueous electrolytes as a model case</vt:lpstr>
      <vt:lpstr>Incomplete wetting of the porous structure frustrates simplified descriptions</vt:lpstr>
      <vt:lpstr>Predicting profiles is the strength of pore network models</vt:lpstr>
      <vt:lpstr>Predicting profiles is the strength of pore network models</vt:lpstr>
      <vt:lpstr>Bottom-up design of porous electrodes</vt:lpstr>
      <vt:lpstr>PowerPoint Presentation</vt:lpstr>
      <vt:lpstr>Proof of principle</vt:lpstr>
      <vt:lpstr>Structure evolution</vt:lpstr>
      <vt:lpstr>The evolution of advanced network geometries</vt:lpstr>
      <vt:lpstr>Incorporating design flexibility by pore merging and splitting</vt:lpstr>
      <vt:lpstr>The influence of flow field induced flow pathways in the electrode</vt:lpstr>
      <vt:lpstr>The influence of flow field induced flow pathways on the evolution</vt:lpstr>
      <vt:lpstr>The big picture</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bottom-up design of porous electrode microstructures  coupling evolutionary algorithms and pore network modelling  Maxime van der Heijden, Rik van Gorp, Gabor Szendrei, Mohammad Amin Sadeghi, Jeffrey Gostick, Antoni Forner Cuenca</dc:title>
  <dc:creator>Heijden, Maxime van der</dc:creator>
  <cp:lastModifiedBy>Heijden, Maxime van der</cp:lastModifiedBy>
  <cp:revision>191</cp:revision>
  <cp:lastPrinted>2022-03-21T10:32:18Z</cp:lastPrinted>
  <dcterms:created xsi:type="dcterms:W3CDTF">2022-05-18T08:15:49Z</dcterms:created>
  <dcterms:modified xsi:type="dcterms:W3CDTF">2023-03-27T11:12:00Z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0x01010033CFDCC81E8B894E922A1235B2A86D76</vt:lpwstr>
  </property>
</Properties>
</file>