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406" r:id="rId5"/>
    <p:sldId id="472" r:id="rId6"/>
    <p:sldId id="494" r:id="rId7"/>
    <p:sldId id="577" r:id="rId8"/>
    <p:sldId id="578" r:id="rId9"/>
    <p:sldId id="563" r:id="rId10"/>
    <p:sldId id="570" r:id="rId11"/>
    <p:sldId id="565" r:id="rId12"/>
    <p:sldId id="580" r:id="rId13"/>
    <p:sldId id="572" r:id="rId14"/>
    <p:sldId id="567" r:id="rId15"/>
    <p:sldId id="571" r:id="rId16"/>
    <p:sldId id="575" r:id="rId17"/>
    <p:sldId id="573" r:id="rId18"/>
    <p:sldId id="562" r:id="rId19"/>
    <p:sldId id="579" r:id="rId20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B817A4-6307-6717-AE39-9E1C81CE4360}" name="Rens ." initials="R." userId="6d97aad4ac755ee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62A"/>
    <a:srgbClr val="4174A7"/>
    <a:srgbClr val="E5F7E5"/>
    <a:srgbClr val="D5F3D5"/>
    <a:srgbClr val="36B800"/>
    <a:srgbClr val="7F099B"/>
    <a:srgbClr val="FFBD05"/>
    <a:srgbClr val="FF7F00"/>
    <a:srgbClr val="FDE7E7"/>
    <a:srgbClr val="FB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56863" autoAdjust="0"/>
  </p:normalViewPr>
  <p:slideViewPr>
    <p:cSldViewPr snapToGrid="0" showGuides="1">
      <p:cViewPr varScale="1">
        <p:scale>
          <a:sx n="43" d="100"/>
          <a:sy n="43" d="100"/>
        </p:scale>
        <p:origin x="2410" y="53"/>
      </p:cViewPr>
      <p:guideLst>
        <p:guide orient="horz" pos="3362"/>
        <p:guide pos="379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06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76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994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62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290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25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99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901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02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701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949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88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75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2379644" y="1354082"/>
            <a:ext cx="7497781" cy="4132317"/>
          </a:xfrm>
          <a:prstGeom prst="rect">
            <a:avLst/>
          </a:prstGeom>
          <a:solidFill>
            <a:srgbClr val="F1EFEF">
              <a:alpha val="30000"/>
            </a:srgbClr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96936" y="318426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" r="44"/>
          <a:stretch/>
        </p:blipFill>
        <p:spPr>
          <a:xfrm>
            <a:off x="18106" y="333163"/>
            <a:ext cx="1828800" cy="604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0" y="49532"/>
            <a:ext cx="3184060" cy="117196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A67CCDA-81E3-D8DC-A29C-445625986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60090"/>
            <a:ext cx="2603500" cy="13407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 logo</a:t>
            </a:r>
            <a:endParaRPr lang="es-E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Names of authors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336352-8C6C-3DF5-37C1-29C0EFC16A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5100" y="5847889"/>
            <a:ext cx="3987800" cy="134077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algn="r">
              <a:lnSpc>
                <a:spcPct val="100000"/>
              </a:lnSpc>
            </a:pPr>
            <a:r>
              <a:rPr lang="en-US" sz="2400" dirty="0"/>
              <a:t>Presentation information</a:t>
            </a:r>
          </a:p>
          <a:p>
            <a:pPr algn="r">
              <a:lnSpc>
                <a:spcPct val="100000"/>
              </a:lnSpc>
            </a:pPr>
            <a:r>
              <a:rPr lang="en-US" sz="2400" dirty="0"/>
              <a:t>Presentation date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811200" y="302140"/>
            <a:ext cx="10566413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baseline="0"/>
            </a:lvl1pPr>
          </a:lstStyle>
          <a:p>
            <a:r>
              <a:rPr lang="en-US" dirty="0"/>
              <a:t>Click to edit awesome slide title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3" Type="http://schemas.openxmlformats.org/officeDocument/2006/relationships/image" Target="../media/image51.emf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15" Type="http://schemas.microsoft.com/office/2007/relationships/hdphoto" Target="../media/hdphoto8.wdp"/><Relationship Id="rId4" Type="http://schemas.openxmlformats.org/officeDocument/2006/relationships/image" Target="../media/image52.emf"/><Relationship Id="rId14" Type="http://schemas.openxmlformats.org/officeDocument/2006/relationships/image" Target="../media/image55.png"/><Relationship Id="rId9" Type="http://schemas.openxmlformats.org/officeDocument/2006/relationships/image" Target="../media/image9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emf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png"/><Relationship Id="rId3" Type="http://schemas.openxmlformats.org/officeDocument/2006/relationships/image" Target="../media/image33.jpeg"/><Relationship Id="rId21" Type="http://schemas.openxmlformats.org/officeDocument/2006/relationships/image" Target="../media/image74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35.jpeg"/><Relationship Id="rId19" Type="http://schemas.openxmlformats.org/officeDocument/2006/relationships/image" Target="../media/image56.tif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emf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emf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6.jfi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28.jfif"/><Relationship Id="rId10" Type="http://schemas.openxmlformats.org/officeDocument/2006/relationships/image" Target="../media/image32.tiff"/><Relationship Id="rId4" Type="http://schemas.openxmlformats.org/officeDocument/2006/relationships/image" Target="../media/image27.jfif"/><Relationship Id="rId9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13" Type="http://schemas.openxmlformats.org/officeDocument/2006/relationships/image" Target="../media/image35.jpeg"/><Relationship Id="rId18" Type="http://schemas.openxmlformats.org/officeDocument/2006/relationships/image" Target="../media/image44.tif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12" Type="http://schemas.openxmlformats.org/officeDocument/2006/relationships/image" Target="../media/image34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11" Type="http://schemas.openxmlformats.org/officeDocument/2006/relationships/image" Target="../media/image33.jpeg"/><Relationship Id="rId5" Type="http://schemas.openxmlformats.org/officeDocument/2006/relationships/image" Target="../media/image38.tiff"/><Relationship Id="rId10" Type="http://schemas.openxmlformats.org/officeDocument/2006/relationships/image" Target="../media/image43.emf"/><Relationship Id="rId4" Type="http://schemas.openxmlformats.org/officeDocument/2006/relationships/image" Target="../media/image37.tiff"/><Relationship Id="rId9" Type="http://schemas.openxmlformats.org/officeDocument/2006/relationships/image" Target="../media/image42.emf"/><Relationship Id="rId1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13.emf"/><Relationship Id="rId3" Type="http://schemas.openxmlformats.org/officeDocument/2006/relationships/image" Target="../media/image45.emf"/><Relationship Id="rId7" Type="http://schemas.microsoft.com/office/2007/relationships/hdphoto" Target="../media/hdphoto7.wdp"/><Relationship Id="rId12" Type="http://schemas.openxmlformats.org/officeDocument/2006/relationships/image" Target="../media/image35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34.jpeg"/><Relationship Id="rId5" Type="http://schemas.openxmlformats.org/officeDocument/2006/relationships/image" Target="../media/image47.jpeg"/><Relationship Id="rId10" Type="http://schemas.openxmlformats.org/officeDocument/2006/relationships/image" Target="../media/image33.jpeg"/><Relationship Id="rId4" Type="http://schemas.openxmlformats.org/officeDocument/2006/relationships/image" Target="../media/image46.emf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close up of a skull&#10;&#10;Description automatically generated with low confidence">
            <a:extLst>
              <a:ext uri="{FF2B5EF4-FFF2-40B4-BE49-F238E27FC236}">
                <a16:creationId xmlns:a16="http://schemas.microsoft.com/office/drawing/2014/main" id="{B1F44A28-40F7-AD28-B97D-45A2CC25C9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15715"/>
          <a:stretch/>
        </p:blipFill>
        <p:spPr>
          <a:xfrm>
            <a:off x="2309688" y="1360106"/>
            <a:ext cx="7497781" cy="4132317"/>
          </a:xfr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5FE7D3C-1B0D-45AF-B979-18FB30001EB1}"/>
              </a:ext>
            </a:extLst>
          </p:cNvPr>
          <p:cNvSpPr txBox="1">
            <a:spLocks/>
          </p:cNvSpPr>
          <p:nvPr/>
        </p:nvSpPr>
        <p:spPr>
          <a:xfrm>
            <a:off x="5429250" y="5863898"/>
            <a:ext cx="6343650" cy="70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-342900" algn="l" defTabSz="685783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088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/>
              <a:t>244th ECS Meeting</a:t>
            </a:r>
          </a:p>
          <a:p>
            <a:pPr algn="r">
              <a:lnSpc>
                <a:spcPct val="100000"/>
              </a:lnSpc>
            </a:pPr>
            <a:r>
              <a:rPr lang="en-US" sz="1800" dirty="0"/>
              <a:t>October 10</a:t>
            </a:r>
            <a:r>
              <a:rPr lang="en-US" sz="1800" baseline="30000" dirty="0"/>
              <a:t>th</a:t>
            </a:r>
            <a:r>
              <a:rPr lang="en-US" sz="1800" dirty="0"/>
              <a:t>, 2023</a:t>
            </a:r>
            <a:endParaRPr lang="en-NL" sz="1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" y="2389682"/>
            <a:ext cx="12192000" cy="2073164"/>
          </a:xfrm>
          <a:solidFill>
            <a:srgbClr val="2A962A">
              <a:alpha val="70000"/>
            </a:srgbClr>
          </a:solidFill>
        </p:spPr>
        <p:txBody>
          <a:bodyPr/>
          <a:lstStyle/>
          <a:p>
            <a:r>
              <a:rPr lang="en-US" sz="2800" dirty="0"/>
              <a:t>Stereolithography 3D Printing As a Versatile Tool to Manufacture Porous Electrodes for Redox Flow Batteries </a:t>
            </a:r>
            <a:br>
              <a:rPr lang="en-US" sz="2000" dirty="0"/>
            </a:br>
            <a:r>
              <a:rPr lang="en-GB" sz="1800" u="sng" dirty="0"/>
              <a:t>Maxime van der Heijden</a:t>
            </a:r>
            <a:r>
              <a:rPr lang="en-GB" sz="1800" b="0" dirty="0"/>
              <a:t>, Marit Kroese, Jacky Olinga, Zandrie Borneman, and Antoni Forner-Cuenca</a:t>
            </a:r>
            <a:br>
              <a:rPr lang="en-GB" sz="1800" b="0" dirty="0"/>
            </a:br>
            <a:r>
              <a:rPr lang="en-GB" sz="1800" b="0" dirty="0"/>
              <a:t>Abstract number: #L09-2889</a:t>
            </a:r>
            <a:endParaRPr lang="en-GB" sz="2800" b="0" dirty="0"/>
          </a:p>
        </p:txBody>
      </p:sp>
      <p:pic>
        <p:nvPicPr>
          <p:cNvPr id="4" name="Picture 3" descr="Resultado de imagen para electrochemical society logo">
            <a:extLst>
              <a:ext uri="{FF2B5EF4-FFF2-40B4-BE49-F238E27FC236}">
                <a16:creationId xmlns:a16="http://schemas.microsoft.com/office/drawing/2014/main" id="{B7212E80-2A01-D733-78E5-46762E11E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4484"/>
          <a:stretch/>
        </p:blipFill>
        <p:spPr bwMode="auto">
          <a:xfrm>
            <a:off x="287090" y="5381256"/>
            <a:ext cx="1860691" cy="13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FE9B66B-FD50-DBC2-B928-77E0D8B1EA6B}"/>
              </a:ext>
            </a:extLst>
          </p:cNvPr>
          <p:cNvSpPr txBox="1"/>
          <p:nvPr/>
        </p:nvSpPr>
        <p:spPr>
          <a:xfrm>
            <a:off x="818023" y="6091874"/>
            <a:ext cx="6662860" cy="307777"/>
          </a:xfrm>
          <a:prstGeom prst="rect">
            <a:avLst/>
          </a:prstGeom>
          <a:solidFill>
            <a:srgbClr val="2A962A">
              <a:alpha val="25000"/>
            </a:srgbClr>
          </a:solidFill>
          <a:ln>
            <a:solidFill>
              <a:srgbClr val="2A96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Cell architecture: square pillars, horizontal printing direction, flow-through flow field</a:t>
            </a:r>
            <a:endParaRPr lang="en-NL" sz="14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0EBF930-9ECF-6C78-FE40-7C019475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160" y="3211874"/>
            <a:ext cx="3755717" cy="2880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B0E10FB-AE82-CFB3-11A6-D233DF3B880D}"/>
              </a:ext>
            </a:extLst>
          </p:cNvPr>
          <p:cNvGrpSpPr/>
          <p:nvPr/>
        </p:nvGrpSpPr>
        <p:grpSpPr>
          <a:xfrm>
            <a:off x="7632507" y="3211874"/>
            <a:ext cx="3922879" cy="2880000"/>
            <a:chOff x="7971464" y="1480442"/>
            <a:chExt cx="3127284" cy="229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FF54C6-D4EB-CF31-1F55-0B6BB9F6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1464" y="1480442"/>
              <a:ext cx="2990490" cy="2293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224568-7F32-613B-2A88-1FAC3FCFC26E}"/>
                </a:ext>
              </a:extLst>
            </p:cNvPr>
            <p:cNvSpPr txBox="1"/>
            <p:nvPr/>
          </p:nvSpPr>
          <p:spPr>
            <a:xfrm>
              <a:off x="8679909" y="1878822"/>
              <a:ext cx="19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3D printed, 0.70</a:t>
              </a:r>
              <a:endParaRPr lang="en-NL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9AA265-204E-6138-E3A9-0723E30D7E0C}"/>
                </a:ext>
              </a:extLst>
            </p:cNvPr>
            <p:cNvSpPr txBox="1"/>
            <p:nvPr/>
          </p:nvSpPr>
          <p:spPr>
            <a:xfrm>
              <a:off x="9155002" y="2363607"/>
              <a:ext cx="19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Paper, 0.85</a:t>
              </a:r>
              <a:endParaRPr lang="en-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DF1CBF-5FC5-8EB5-5E2D-760C93EE1B64}"/>
                </a:ext>
              </a:extLst>
            </p:cNvPr>
            <p:cNvSpPr txBox="1"/>
            <p:nvPr/>
          </p:nvSpPr>
          <p:spPr>
            <a:xfrm>
              <a:off x="8161940" y="3066531"/>
              <a:ext cx="1943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Cloth, 0.88</a:t>
              </a:r>
              <a:endParaRPr lang="en-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Electrochemical and hydraulic performance of 3D printed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C077C-DC3C-2A9D-E55C-3CF9B55DD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23" y="3211874"/>
            <a:ext cx="3755717" cy="28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005C21-021F-5C02-C927-F960068F41D3}"/>
              </a:ext>
            </a:extLst>
          </p:cNvPr>
          <p:cNvSpPr txBox="1"/>
          <p:nvPr/>
        </p:nvSpPr>
        <p:spPr>
          <a:xfrm>
            <a:off x="6172200" y="1151204"/>
            <a:ext cx="5205413" cy="1815882"/>
          </a:xfrm>
          <a:prstGeom prst="rect">
            <a:avLst/>
          </a:prstGeom>
          <a:solidFill>
            <a:srgbClr val="2A962A">
              <a:alpha val="25000"/>
            </a:srgbClr>
          </a:solidFill>
          <a:ln w="19050">
            <a:solidFill>
              <a:srgbClr val="2A962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                    	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3D printed	   Commercial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Conductivity [S m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]           	85	   122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Ohmic resistance [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	1.5	   0.9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Porosity [%]	                    	59	   80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Pore size distribution [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m]	490-530	   2-40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Thickness [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m]	1000	   210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Internal surface area [m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 4700-6600	   72000    	  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677362A-E14D-F3FE-009A-52294929C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84380B-6A43-B425-33D4-98DEAF738628}"/>
              </a:ext>
            </a:extLst>
          </p:cNvPr>
          <p:cNvGrpSpPr/>
          <p:nvPr/>
        </p:nvGrpSpPr>
        <p:grpSpPr>
          <a:xfrm>
            <a:off x="2370917" y="1656865"/>
            <a:ext cx="1289728" cy="1310604"/>
            <a:chOff x="865200" y="1335469"/>
            <a:chExt cx="1687102" cy="1714411"/>
          </a:xfrm>
        </p:grpSpPr>
        <p:pic>
          <p:nvPicPr>
            <p:cNvPr id="61" name="Picture 60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C29A410C-3AEB-14BC-E4A6-BABB3786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65200" y="1335469"/>
              <a:ext cx="1687102" cy="1714411"/>
            </a:xfrm>
            <a:prstGeom prst="rec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7D4B978-66BB-A033-B678-4F8F791AF1EF}"/>
                </a:ext>
              </a:extLst>
            </p:cNvPr>
            <p:cNvCxnSpPr/>
            <p:nvPr/>
          </p:nvCxnSpPr>
          <p:spPr>
            <a:xfrm>
              <a:off x="918786" y="1419822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E2B92D2-7592-D606-D98F-65D3BFDB91FC}"/>
                    </a:ext>
                  </a:extLst>
                </p:cNvPr>
                <p:cNvSpPr txBox="1"/>
                <p:nvPr/>
              </p:nvSpPr>
              <p:spPr>
                <a:xfrm>
                  <a:off x="1078524" y="1388944"/>
                  <a:ext cx="1290213" cy="460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  <a:ea typeface="Verdana" panose="020B0604030504040204" pitchFamily="34" charset="0"/>
                      <a:cs typeface="Arabic Typesetting" panose="03020402040406030203" pitchFamily="66" charset="-78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/>
                          </a:solidFill>
                          <a:ea typeface="Verdana" panose="020B0604030504040204" pitchFamily="34" charset="0"/>
                          <a:cs typeface="Arabic Typesetting" panose="03020402040406030203" pitchFamily="66" charset="-78"/>
                        </a:rPr>
                        <m:t>μm</m:t>
                      </m:r>
                    </m:oMath>
                  </a14:m>
                  <a:r>
                    <a:rPr lang="en-GB" sz="1600" b="1" dirty="0">
                      <a:solidFill>
                        <a:schemeClr val="bg1"/>
                      </a:solidFill>
                      <a:ea typeface="Verdana" panose="020B0604030504040204" pitchFamily="34" charset="0"/>
                      <a:cs typeface="Arabic Typesetting" panose="03020402040406030203" pitchFamily="66" charset="-78"/>
                    </a:rPr>
                    <a:t> </a:t>
                  </a:r>
                  <a:endParaRPr lang="en-US" sz="16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abic Typesetting" panose="03020402040406030203" pitchFamily="66" charset="-78"/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E20F95CF-9109-4D70-AF93-702C1D0A8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524" y="1388944"/>
                  <a:ext cx="1290213" cy="460136"/>
                </a:xfrm>
                <a:prstGeom prst="rect">
                  <a:avLst/>
                </a:prstGeom>
                <a:blipFill>
                  <a:blip r:embed="rId13"/>
                  <a:stretch>
                    <a:fillRect l="-2564" t="-5455" b="-2363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C1F162-62E8-302D-7C15-3229C6904890}"/>
              </a:ext>
            </a:extLst>
          </p:cNvPr>
          <p:cNvGrpSpPr/>
          <p:nvPr/>
        </p:nvGrpSpPr>
        <p:grpSpPr>
          <a:xfrm>
            <a:off x="3894846" y="1657101"/>
            <a:ext cx="1289728" cy="1309985"/>
            <a:chOff x="8869362" y="2091248"/>
            <a:chExt cx="1687103" cy="1713600"/>
          </a:xfrm>
        </p:grpSpPr>
        <p:pic>
          <p:nvPicPr>
            <p:cNvPr id="58" name="Picture 57" descr="A close up of a horse&#10;&#10;Description generated with high confidence">
              <a:extLst>
                <a:ext uri="{FF2B5EF4-FFF2-40B4-BE49-F238E27FC236}">
                  <a16:creationId xmlns:a16="http://schemas.microsoft.com/office/drawing/2014/main" id="{75678CE6-6573-3E4D-D8B9-343652F66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0" r="21411" b="7303"/>
            <a:stretch/>
          </p:blipFill>
          <p:spPr>
            <a:xfrm>
              <a:off x="8869362" y="2091248"/>
              <a:ext cx="1687103" cy="1713600"/>
            </a:xfrm>
            <a:prstGeom prst="rec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D87A5EC-37DB-6611-C224-1E22EFE7D2C1}"/>
                </a:ext>
              </a:extLst>
            </p:cNvPr>
            <p:cNvCxnSpPr/>
            <p:nvPr/>
          </p:nvCxnSpPr>
          <p:spPr>
            <a:xfrm>
              <a:off x="8924148" y="2175470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7BD83C6-60A7-A40E-6382-930EE877CFA8}"/>
                    </a:ext>
                  </a:extLst>
                </p:cNvPr>
                <p:cNvSpPr txBox="1"/>
                <p:nvPr/>
              </p:nvSpPr>
              <p:spPr>
                <a:xfrm>
                  <a:off x="9083886" y="2144592"/>
                  <a:ext cx="1290212" cy="460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  <a:ea typeface="Verdana" panose="020B0604030504040204" pitchFamily="34" charset="0"/>
                      <a:cs typeface="Arabic Typesetting" panose="03020402040406030203" pitchFamily="66" charset="-78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1">
                          <a:solidFill>
                            <a:schemeClr val="bg1"/>
                          </a:solidFill>
                          <a:ea typeface="Verdana" panose="020B0604030504040204" pitchFamily="34" charset="0"/>
                          <a:cs typeface="Arabic Typesetting" panose="03020402040406030203" pitchFamily="66" charset="-78"/>
                        </a:rPr>
                        <m:t>μm</m:t>
                      </m:r>
                    </m:oMath>
                  </a14:m>
                  <a:r>
                    <a:rPr lang="en-GB" sz="1600" b="1" dirty="0">
                      <a:solidFill>
                        <a:schemeClr val="bg1"/>
                      </a:solidFill>
                      <a:ea typeface="Verdana" panose="020B0604030504040204" pitchFamily="34" charset="0"/>
                      <a:cs typeface="Arabic Typesetting" panose="03020402040406030203" pitchFamily="66" charset="-78"/>
                    </a:rPr>
                    <a:t> </a:t>
                  </a:r>
                  <a:endParaRPr lang="en-US" sz="16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abic Typesetting" panose="03020402040406030203" pitchFamily="66" charset="-78"/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46E96F74-A949-46EB-8648-7B96BDFC4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886" y="2144592"/>
                  <a:ext cx="1290212" cy="460136"/>
                </a:xfrm>
                <a:prstGeom prst="rect">
                  <a:avLst/>
                </a:prstGeom>
                <a:blipFill>
                  <a:blip r:embed="rId9"/>
                  <a:stretch>
                    <a:fillRect l="-2564" t="-5455" b="-2363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3" name="Picture 52" descr="A picture containing grate, outdoor object&#10;&#10;Description automatically generated">
            <a:extLst>
              <a:ext uri="{FF2B5EF4-FFF2-40B4-BE49-F238E27FC236}">
                <a16:creationId xmlns:a16="http://schemas.microsoft.com/office/drawing/2014/main" id="{9F391177-896D-04B4-3468-D738ECE2B20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1" t="22313" r="14772" b="22313"/>
          <a:stretch/>
        </p:blipFill>
        <p:spPr>
          <a:xfrm>
            <a:off x="858825" y="1657425"/>
            <a:ext cx="1286706" cy="13091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D6020F8-B547-B211-5EC4-27AF29463228}"/>
              </a:ext>
            </a:extLst>
          </p:cNvPr>
          <p:cNvCxnSpPr>
            <a:cxnSpLocks/>
          </p:cNvCxnSpPr>
          <p:nvPr/>
        </p:nvCxnSpPr>
        <p:spPr>
          <a:xfrm>
            <a:off x="871464" y="1707427"/>
            <a:ext cx="1074877" cy="1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CC0E52-36CA-FA10-1843-99C249CAF712}"/>
                  </a:ext>
                </a:extLst>
              </p:cNvPr>
              <p:cNvSpPr txBox="1"/>
              <p:nvPr/>
            </p:nvSpPr>
            <p:spPr>
              <a:xfrm>
                <a:off x="919671" y="1686151"/>
                <a:ext cx="1104571" cy="351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abic Typesetting" panose="03020402040406030203" pitchFamily="66" charset="-78"/>
                  </a:rPr>
                  <a:t>1000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b="1">
                        <a:solidFill>
                          <a:schemeClr val="bg1"/>
                        </a:solidFill>
                        <a:ea typeface="Verdana" panose="020B0604030504040204" pitchFamily="34" charset="0"/>
                        <a:cs typeface="Arabic Typesetting" panose="03020402040406030203" pitchFamily="66" charset="-78"/>
                      </a:rPr>
                      <m:t>μm</m:t>
                    </m:r>
                  </m:oMath>
                </a14:m>
                <a:r>
                  <a:rPr lang="en-GB" sz="1600" b="1" dirty="0">
                    <a:solidFill>
                      <a:schemeClr val="bg1"/>
                    </a:solidFill>
                    <a:ea typeface="Verdana" panose="020B0604030504040204" pitchFamily="34" charset="0"/>
                    <a:cs typeface="Arabic Typesetting" panose="03020402040406030203" pitchFamily="66" charset="-78"/>
                  </a:rPr>
                  <a:t> </a:t>
                </a:r>
                <a:endParaRPr lang="en-US" sz="1600" b="1" dirty="0">
                  <a:solidFill>
                    <a:schemeClr val="bg1"/>
                  </a:solidFill>
                  <a:ea typeface="Verdana" panose="020B0604030504040204" pitchFamily="34" charset="0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CC0E52-36CA-FA10-1843-99C249CAF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71" y="1686151"/>
                <a:ext cx="1104571" cy="351757"/>
              </a:xfrm>
              <a:prstGeom prst="rect">
                <a:avLst/>
              </a:prstGeom>
              <a:blipFill>
                <a:blip r:embed="rId17"/>
                <a:stretch>
                  <a:fillRect t="-5263" b="-192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D27F9955-35CA-2760-8659-78513CF06984}"/>
              </a:ext>
            </a:extLst>
          </p:cNvPr>
          <p:cNvSpPr txBox="1"/>
          <p:nvPr/>
        </p:nvSpPr>
        <p:spPr>
          <a:xfrm>
            <a:off x="920139" y="1278418"/>
            <a:ext cx="1155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3D print</a:t>
            </a:r>
            <a:endParaRPr lang="en-NL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4C3414-0B68-10D3-E3BA-83BF8E959954}"/>
              </a:ext>
            </a:extLst>
          </p:cNvPr>
          <p:cNvSpPr txBox="1"/>
          <p:nvPr/>
        </p:nvSpPr>
        <p:spPr>
          <a:xfrm>
            <a:off x="2760918" y="1278418"/>
            <a:ext cx="75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Paper</a:t>
            </a:r>
            <a:endParaRPr lang="en-NL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891ACE-11F8-8268-04EA-B6D4253F9EE8}"/>
              </a:ext>
            </a:extLst>
          </p:cNvPr>
          <p:cNvSpPr txBox="1"/>
          <p:nvPr/>
        </p:nvSpPr>
        <p:spPr>
          <a:xfrm>
            <a:off x="4280264" y="1278418"/>
            <a:ext cx="75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Cloth</a:t>
            </a:r>
            <a:endParaRPr lang="en-NL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9385E2-9500-E5EC-D4BA-9CD95CDA66B2}"/>
              </a:ext>
            </a:extLst>
          </p:cNvPr>
          <p:cNvGrpSpPr/>
          <p:nvPr/>
        </p:nvGrpSpPr>
        <p:grpSpPr>
          <a:xfrm>
            <a:off x="2529312" y="1330017"/>
            <a:ext cx="215180" cy="213676"/>
            <a:chOff x="8794239" y="8297165"/>
            <a:chExt cx="253773" cy="252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6C6CC51-49EC-125E-32F5-785B6B7B6F66}"/>
                </a:ext>
              </a:extLst>
            </p:cNvPr>
            <p:cNvSpPr/>
            <p:nvPr/>
          </p:nvSpPr>
          <p:spPr>
            <a:xfrm>
              <a:off x="8796012" y="8297165"/>
              <a:ext cx="252000" cy="2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EA5D3A-9FB0-C106-2145-2D1CF5DB50AA}"/>
                </a:ext>
              </a:extLst>
            </p:cNvPr>
            <p:cNvSpPr/>
            <p:nvPr/>
          </p:nvSpPr>
          <p:spPr>
            <a:xfrm>
              <a:off x="8794239" y="8306714"/>
              <a:ext cx="252000" cy="108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C30BAA-6095-A62E-9896-F3FFE6D36DEF}"/>
              </a:ext>
            </a:extLst>
          </p:cNvPr>
          <p:cNvGrpSpPr/>
          <p:nvPr/>
        </p:nvGrpSpPr>
        <p:grpSpPr>
          <a:xfrm>
            <a:off x="4040563" y="1329410"/>
            <a:ext cx="213676" cy="215262"/>
            <a:chOff x="8796012" y="8295294"/>
            <a:chExt cx="252000" cy="2538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1BE6E3A-74E1-7620-4301-0B1FB3EA5DAC}"/>
                </a:ext>
              </a:extLst>
            </p:cNvPr>
            <p:cNvSpPr/>
            <p:nvPr/>
          </p:nvSpPr>
          <p:spPr>
            <a:xfrm>
              <a:off x="8796012" y="8297165"/>
              <a:ext cx="252000" cy="2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B359C7F-9B94-4C6B-4435-C5F65F274835}"/>
                </a:ext>
              </a:extLst>
            </p:cNvPr>
            <p:cNvSpPr/>
            <p:nvPr/>
          </p:nvSpPr>
          <p:spPr>
            <a:xfrm rot="16200000">
              <a:off x="8850012" y="8367294"/>
              <a:ext cx="252000" cy="108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F1CD47B-284C-7607-E1E7-89B44F767A01}"/>
              </a:ext>
            </a:extLst>
          </p:cNvPr>
          <p:cNvSpPr txBox="1"/>
          <p:nvPr/>
        </p:nvSpPr>
        <p:spPr>
          <a:xfrm>
            <a:off x="1707398" y="3135123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Pressure drop: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2036058-1E2A-82F2-7A9A-987352BA6483}"/>
              </a:ext>
            </a:extLst>
          </p:cNvPr>
          <p:cNvSpPr txBox="1"/>
          <p:nvPr/>
        </p:nvSpPr>
        <p:spPr>
          <a:xfrm>
            <a:off x="5020699" y="3135123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Mass transport: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9FE378-52FE-AF9D-B9BA-774BE8D3F23D}"/>
              </a:ext>
            </a:extLst>
          </p:cNvPr>
          <p:cNvSpPr txBox="1"/>
          <p:nvPr/>
        </p:nvSpPr>
        <p:spPr>
          <a:xfrm>
            <a:off x="8534079" y="3135123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Dimensionless: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B4835C-B023-4293-F413-6A4D9C57D1FB}"/>
              </a:ext>
            </a:extLst>
          </p:cNvPr>
          <p:cNvSpPr txBox="1"/>
          <p:nvPr/>
        </p:nvSpPr>
        <p:spPr>
          <a:xfrm>
            <a:off x="820848" y="6085213"/>
            <a:ext cx="1056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3D printed electrodes: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↓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internal surface area, 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↓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pressure drop, and 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↑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mass transfer coefficient.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1853EF-E941-6EC5-BFB1-9F300C043370}"/>
              </a:ext>
            </a:extLst>
          </p:cNvPr>
          <p:cNvSpPr/>
          <p:nvPr/>
        </p:nvSpPr>
        <p:spPr>
          <a:xfrm>
            <a:off x="1590675" y="3848107"/>
            <a:ext cx="554856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F204F-F18C-1ABB-4272-676F1B4215B9}"/>
              </a:ext>
            </a:extLst>
          </p:cNvPr>
          <p:cNvSpPr/>
          <p:nvPr/>
        </p:nvSpPr>
        <p:spPr>
          <a:xfrm>
            <a:off x="4875213" y="3884347"/>
            <a:ext cx="554856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CF20F-4650-45D9-DF30-75D42891BC51}"/>
              </a:ext>
            </a:extLst>
          </p:cNvPr>
          <p:cNvSpPr/>
          <p:nvPr/>
        </p:nvSpPr>
        <p:spPr>
          <a:xfrm>
            <a:off x="2724431" y="3617987"/>
            <a:ext cx="865401" cy="4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25D5C-5561-3985-8DE9-E0D3B544394F}"/>
              </a:ext>
            </a:extLst>
          </p:cNvPr>
          <p:cNvSpPr/>
          <p:nvPr/>
        </p:nvSpPr>
        <p:spPr>
          <a:xfrm>
            <a:off x="6468005" y="4935217"/>
            <a:ext cx="837669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2AA953-0845-65F4-21B1-67712ABE4281}"/>
              </a:ext>
            </a:extLst>
          </p:cNvPr>
          <p:cNvSpPr/>
          <p:nvPr/>
        </p:nvSpPr>
        <p:spPr>
          <a:xfrm>
            <a:off x="8410204" y="3905295"/>
            <a:ext cx="554856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488A67-B10F-5A20-FB4B-117D8D7CF5B6}"/>
              </a:ext>
            </a:extLst>
          </p:cNvPr>
          <p:cNvSpPr/>
          <p:nvPr/>
        </p:nvSpPr>
        <p:spPr>
          <a:xfrm>
            <a:off x="9970589" y="4908438"/>
            <a:ext cx="824417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FDE9FF-6C97-D3FE-C9CC-F4396B188BD0}"/>
              </a:ext>
            </a:extLst>
          </p:cNvPr>
          <p:cNvSpPr/>
          <p:nvPr/>
        </p:nvSpPr>
        <p:spPr>
          <a:xfrm>
            <a:off x="-104625" y="-211532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750F8-96F3-5B33-B752-63AFDCCFF6AC}"/>
              </a:ext>
            </a:extLst>
          </p:cNvPr>
          <p:cNvSpPr txBox="1"/>
          <p:nvPr/>
        </p:nvSpPr>
        <p:spPr>
          <a:xfrm>
            <a:off x="625601" y="2785046"/>
            <a:ext cx="10791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How can we further enhance mass transfer </a:t>
            </a:r>
          </a:p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rates of 3D printed electrodes?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0" grpId="0" animBg="1"/>
      <p:bldP spid="45" grpId="0"/>
      <p:bldP spid="65" grpId="0"/>
      <p:bldP spid="66" grpId="0"/>
      <p:bldP spid="68" grpId="0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between flow field and electrode determines reactor performance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5CE8C-DF6A-6415-EB88-A066DDC737BC}"/>
              </a:ext>
            </a:extLst>
          </p:cNvPr>
          <p:cNvGrpSpPr/>
          <p:nvPr/>
        </p:nvGrpSpPr>
        <p:grpSpPr>
          <a:xfrm>
            <a:off x="8609692" y="1577942"/>
            <a:ext cx="3288677" cy="2880000"/>
            <a:chOff x="7413827" y="1950703"/>
            <a:chExt cx="3197023" cy="279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DC2D67-E40E-A1E4-C12E-DE1AA1812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356"/>
            <a:stretch/>
          </p:blipFill>
          <p:spPr>
            <a:xfrm>
              <a:off x="7413827" y="1950703"/>
              <a:ext cx="3197023" cy="2797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A91E4-DD4B-FF99-4F94-508D39E70A2A}"/>
                </a:ext>
              </a:extLst>
            </p:cNvPr>
            <p:cNvSpPr txBox="1"/>
            <p:nvPr/>
          </p:nvSpPr>
          <p:spPr>
            <a:xfrm>
              <a:off x="8467073" y="3615480"/>
              <a:ext cx="1943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FTFF, 0.70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A0A5F-EAAA-DA23-9EC5-F0EA88B94FE0}"/>
                </a:ext>
              </a:extLst>
            </p:cNvPr>
            <p:cNvSpPr txBox="1"/>
            <p:nvPr/>
          </p:nvSpPr>
          <p:spPr>
            <a:xfrm>
              <a:off x="8087260" y="2722634"/>
              <a:ext cx="1943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IDFF, 0.65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F9CD7-0612-DE2D-6908-7F9C792E309F}"/>
              </a:ext>
            </a:extLst>
          </p:cNvPr>
          <p:cNvGrpSpPr/>
          <p:nvPr/>
        </p:nvGrpSpPr>
        <p:grpSpPr>
          <a:xfrm>
            <a:off x="922868" y="1414848"/>
            <a:ext cx="4296058" cy="3510450"/>
            <a:chOff x="1369257" y="1444900"/>
            <a:chExt cx="6096050" cy="49572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5AE6A7-24BB-0230-0E7F-636B794994A2}"/>
                </a:ext>
              </a:extLst>
            </p:cNvPr>
            <p:cNvSpPr/>
            <p:nvPr/>
          </p:nvSpPr>
          <p:spPr>
            <a:xfrm>
              <a:off x="4896289" y="2334037"/>
              <a:ext cx="1637447" cy="1844282"/>
            </a:xfrm>
            <a:prstGeom prst="rect">
              <a:avLst/>
            </a:pr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0AE331-CB2B-C1E5-DB6E-A1E59975C42B}"/>
                </a:ext>
              </a:extLst>
            </p:cNvPr>
            <p:cNvGrpSpPr/>
            <p:nvPr/>
          </p:nvGrpSpPr>
          <p:grpSpPr>
            <a:xfrm>
              <a:off x="1952807" y="2334037"/>
              <a:ext cx="1637447" cy="1844282"/>
              <a:chOff x="576943" y="555171"/>
              <a:chExt cx="2068286" cy="232954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94EBC6-B7A2-1E0F-44B5-94F5FA307108}"/>
                  </a:ext>
                </a:extLst>
              </p:cNvPr>
              <p:cNvSpPr/>
              <p:nvPr/>
            </p:nvSpPr>
            <p:spPr>
              <a:xfrm>
                <a:off x="576943" y="555171"/>
                <a:ext cx="2068286" cy="2329543"/>
              </a:xfrm>
              <a:prstGeom prst="rect">
                <a:avLst/>
              </a:prstGeom>
              <a:solidFill>
                <a:srgbClr val="BFBFB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CA2DFC2-54C2-EB7D-ED3A-573C0B964D1F}"/>
                  </a:ext>
                </a:extLst>
              </p:cNvPr>
              <p:cNvSpPr/>
              <p:nvPr/>
            </p:nvSpPr>
            <p:spPr>
              <a:xfrm>
                <a:off x="772305" y="876270"/>
                <a:ext cx="1696598" cy="68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E5AFDEF-19C5-B41E-8A90-6E1C19C3FCD1}"/>
                  </a:ext>
                </a:extLst>
              </p:cNvPr>
              <p:cNvSpPr/>
              <p:nvPr/>
            </p:nvSpPr>
            <p:spPr>
              <a:xfrm>
                <a:off x="772305" y="2445699"/>
                <a:ext cx="1696598" cy="68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A482A1-3DC3-644F-8771-B1B31F3F8E91}"/>
                </a:ext>
              </a:extLst>
            </p:cNvPr>
            <p:cNvGrpSpPr/>
            <p:nvPr/>
          </p:nvGrpSpPr>
          <p:grpSpPr>
            <a:xfrm>
              <a:off x="1952807" y="4660294"/>
              <a:ext cx="1633174" cy="611370"/>
              <a:chOff x="3222305" y="1223263"/>
              <a:chExt cx="2523339" cy="61137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82162CF-83B3-4E27-E707-2320902EB1C3}"/>
                  </a:ext>
                </a:extLst>
              </p:cNvPr>
              <p:cNvGrpSpPr/>
              <p:nvPr/>
            </p:nvGrpSpPr>
            <p:grpSpPr>
              <a:xfrm>
                <a:off x="3222305" y="1223263"/>
                <a:ext cx="2523339" cy="611370"/>
                <a:chOff x="3636023" y="2226964"/>
                <a:chExt cx="2757633" cy="66813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7D6FE65-BAA4-93BD-85CC-33E5130BE8AF}"/>
                    </a:ext>
                  </a:extLst>
                </p:cNvPr>
                <p:cNvSpPr/>
                <p:nvPr/>
              </p:nvSpPr>
              <p:spPr>
                <a:xfrm>
                  <a:off x="3636023" y="2226964"/>
                  <a:ext cx="2757633" cy="6681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D5BC172-04A2-4039-2CCA-E764D59FDE52}"/>
                    </a:ext>
                  </a:extLst>
                </p:cNvPr>
                <p:cNvSpPr/>
                <p:nvPr/>
              </p:nvSpPr>
              <p:spPr>
                <a:xfrm>
                  <a:off x="3652692" y="2243852"/>
                  <a:ext cx="389329" cy="505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CC106B8-3D23-9470-4FC6-C25B79F4BD93}"/>
                    </a:ext>
                  </a:extLst>
                </p:cNvPr>
                <p:cNvSpPr/>
                <p:nvPr/>
              </p:nvSpPr>
              <p:spPr>
                <a:xfrm>
                  <a:off x="5986846" y="2243852"/>
                  <a:ext cx="389329" cy="505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F5E3EFF-32C5-AC87-30AD-87F7B0093249}"/>
                    </a:ext>
                  </a:extLst>
                </p:cNvPr>
                <p:cNvSpPr/>
                <p:nvPr/>
              </p:nvSpPr>
              <p:spPr>
                <a:xfrm>
                  <a:off x="3636023" y="2747539"/>
                  <a:ext cx="2757633" cy="1475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</p:grpSp>
          <p:sp>
            <p:nvSpPr>
              <p:cNvPr id="17" name="Arrow: Curved Up 16">
                <a:extLst>
                  <a:ext uri="{FF2B5EF4-FFF2-40B4-BE49-F238E27FC236}">
                    <a16:creationId xmlns:a16="http://schemas.microsoft.com/office/drawing/2014/main" id="{3D160047-F097-4BF9-6BC8-199C53ABBB8A}"/>
                  </a:ext>
                </a:extLst>
              </p:cNvPr>
              <p:cNvSpPr/>
              <p:nvPr/>
            </p:nvSpPr>
            <p:spPr>
              <a:xfrm>
                <a:off x="3377670" y="1557496"/>
                <a:ext cx="2270847" cy="217421"/>
              </a:xfrm>
              <a:prstGeom prst="curvedUpArrow">
                <a:avLst>
                  <a:gd name="adj1" fmla="val 0"/>
                  <a:gd name="adj2" fmla="val 62587"/>
                  <a:gd name="adj3" fmla="val 31163"/>
                </a:avLst>
              </a:prstGeom>
              <a:solidFill>
                <a:srgbClr val="C00000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1102069-2614-C87A-176B-8E4AFBF0C007}"/>
                </a:ext>
              </a:extLst>
            </p:cNvPr>
            <p:cNvGrpSpPr/>
            <p:nvPr/>
          </p:nvGrpSpPr>
          <p:grpSpPr>
            <a:xfrm>
              <a:off x="4527430" y="4660294"/>
              <a:ext cx="2370670" cy="611370"/>
              <a:chOff x="2672500" y="8203115"/>
              <a:chExt cx="3661442" cy="61137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23ADAFD-6362-81DB-1A15-2FD9D86CD86E}"/>
                  </a:ext>
                </a:extLst>
              </p:cNvPr>
              <p:cNvGrpSpPr/>
              <p:nvPr/>
            </p:nvGrpSpPr>
            <p:grpSpPr>
              <a:xfrm>
                <a:off x="3242198" y="8203115"/>
                <a:ext cx="2523339" cy="611370"/>
                <a:chOff x="3636023" y="2226964"/>
                <a:chExt cx="2757633" cy="66813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71A1C0A-20E8-CD99-E0B9-A8F6CF5F76B0}"/>
                    </a:ext>
                  </a:extLst>
                </p:cNvPr>
                <p:cNvSpPr/>
                <p:nvPr/>
              </p:nvSpPr>
              <p:spPr>
                <a:xfrm>
                  <a:off x="3636023" y="2226964"/>
                  <a:ext cx="2757633" cy="6681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361AC36-8F1D-FABF-365D-AEE351730A8E}"/>
                    </a:ext>
                  </a:extLst>
                </p:cNvPr>
                <p:cNvSpPr/>
                <p:nvPr/>
              </p:nvSpPr>
              <p:spPr>
                <a:xfrm>
                  <a:off x="3652692" y="2243852"/>
                  <a:ext cx="389329" cy="505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33D8E3F-1310-4968-8605-0AF5BE5A8041}"/>
                    </a:ext>
                  </a:extLst>
                </p:cNvPr>
                <p:cNvSpPr/>
                <p:nvPr/>
              </p:nvSpPr>
              <p:spPr>
                <a:xfrm>
                  <a:off x="4431350" y="2243852"/>
                  <a:ext cx="389329" cy="505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B96DFAE-E9EF-1B89-9FF6-F068D1B51E0D}"/>
                    </a:ext>
                  </a:extLst>
                </p:cNvPr>
                <p:cNvSpPr/>
                <p:nvPr/>
              </p:nvSpPr>
              <p:spPr>
                <a:xfrm>
                  <a:off x="5210008" y="2243852"/>
                  <a:ext cx="389329" cy="505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5267DBD-37DD-ABC3-4D7D-EF21C747E3BD}"/>
                    </a:ext>
                  </a:extLst>
                </p:cNvPr>
                <p:cNvSpPr/>
                <p:nvPr/>
              </p:nvSpPr>
              <p:spPr>
                <a:xfrm>
                  <a:off x="5986846" y="2243852"/>
                  <a:ext cx="389329" cy="505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5FD7834-0FE8-62A9-ACFC-8C8330F0CCC7}"/>
                    </a:ext>
                  </a:extLst>
                </p:cNvPr>
                <p:cNvSpPr/>
                <p:nvPr/>
              </p:nvSpPr>
              <p:spPr>
                <a:xfrm>
                  <a:off x="3636023" y="2748710"/>
                  <a:ext cx="2757633" cy="14638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400"/>
                </a:p>
              </p:txBody>
            </p:sp>
          </p:grpSp>
          <p:sp>
            <p:nvSpPr>
              <p:cNvPr id="24" name="Arrow: Curved Up 23">
                <a:extLst>
                  <a:ext uri="{FF2B5EF4-FFF2-40B4-BE49-F238E27FC236}">
                    <a16:creationId xmlns:a16="http://schemas.microsoft.com/office/drawing/2014/main" id="{8F30A895-B958-C297-E94C-78D79E4388F6}"/>
                  </a:ext>
                </a:extLst>
              </p:cNvPr>
              <p:cNvSpPr/>
              <p:nvPr/>
            </p:nvSpPr>
            <p:spPr>
              <a:xfrm>
                <a:off x="3521728" y="8550953"/>
                <a:ext cx="618094" cy="217421"/>
              </a:xfrm>
              <a:prstGeom prst="curvedUpArrow">
                <a:avLst>
                  <a:gd name="adj1" fmla="val 0"/>
                  <a:gd name="adj2" fmla="val 62587"/>
                  <a:gd name="adj3" fmla="val 31163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urved Up 24">
                <a:extLst>
                  <a:ext uri="{FF2B5EF4-FFF2-40B4-BE49-F238E27FC236}">
                    <a16:creationId xmlns:a16="http://schemas.microsoft.com/office/drawing/2014/main" id="{528324E8-A2B8-55F8-636C-341162647680}"/>
                  </a:ext>
                </a:extLst>
              </p:cNvPr>
              <p:cNvSpPr/>
              <p:nvPr/>
            </p:nvSpPr>
            <p:spPr>
              <a:xfrm>
                <a:off x="4940789" y="8552437"/>
                <a:ext cx="618094" cy="217421"/>
              </a:xfrm>
              <a:prstGeom prst="curvedUpArrow">
                <a:avLst>
                  <a:gd name="adj1" fmla="val 0"/>
                  <a:gd name="adj2" fmla="val 62587"/>
                  <a:gd name="adj3" fmla="val 31163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urved Up 25">
                <a:extLst>
                  <a:ext uri="{FF2B5EF4-FFF2-40B4-BE49-F238E27FC236}">
                    <a16:creationId xmlns:a16="http://schemas.microsoft.com/office/drawing/2014/main" id="{C87E5306-C34D-EF70-02E8-3956C009A50E}"/>
                  </a:ext>
                </a:extLst>
              </p:cNvPr>
              <p:cNvSpPr/>
              <p:nvPr/>
            </p:nvSpPr>
            <p:spPr>
              <a:xfrm flipH="1">
                <a:off x="4149709" y="8550147"/>
                <a:ext cx="618094" cy="217421"/>
              </a:xfrm>
              <a:prstGeom prst="curvedUpArrow">
                <a:avLst>
                  <a:gd name="adj1" fmla="val 0"/>
                  <a:gd name="adj2" fmla="val 62587"/>
                  <a:gd name="adj3" fmla="val 31163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urved Up 26">
                <a:extLst>
                  <a:ext uri="{FF2B5EF4-FFF2-40B4-BE49-F238E27FC236}">
                    <a16:creationId xmlns:a16="http://schemas.microsoft.com/office/drawing/2014/main" id="{FFDE93DA-093B-A567-2DEE-AFC4E54AEE7F}"/>
                  </a:ext>
                </a:extLst>
              </p:cNvPr>
              <p:cNvSpPr/>
              <p:nvPr/>
            </p:nvSpPr>
            <p:spPr>
              <a:xfrm flipH="1">
                <a:off x="2701908" y="8557200"/>
                <a:ext cx="618094" cy="217421"/>
              </a:xfrm>
              <a:prstGeom prst="curvedUpArrow">
                <a:avLst>
                  <a:gd name="adj1" fmla="val 0"/>
                  <a:gd name="adj2" fmla="val 62587"/>
                  <a:gd name="adj3" fmla="val 31163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rrow: Curved Up 27">
                <a:extLst>
                  <a:ext uri="{FF2B5EF4-FFF2-40B4-BE49-F238E27FC236}">
                    <a16:creationId xmlns:a16="http://schemas.microsoft.com/office/drawing/2014/main" id="{49BAE003-E22D-F527-1DD4-68AA62131E79}"/>
                  </a:ext>
                </a:extLst>
              </p:cNvPr>
              <p:cNvSpPr/>
              <p:nvPr/>
            </p:nvSpPr>
            <p:spPr>
              <a:xfrm flipH="1">
                <a:off x="5574145" y="8554889"/>
                <a:ext cx="618094" cy="217421"/>
              </a:xfrm>
              <a:prstGeom prst="curvedUpArrow">
                <a:avLst>
                  <a:gd name="adj1" fmla="val 0"/>
                  <a:gd name="adj2" fmla="val 62587"/>
                  <a:gd name="adj3" fmla="val 31163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82DF8D1-AC2D-149E-72CC-5584CD3F85E2}"/>
                  </a:ext>
                </a:extLst>
              </p:cNvPr>
              <p:cNvSpPr/>
              <p:nvPr/>
            </p:nvSpPr>
            <p:spPr>
              <a:xfrm>
                <a:off x="2672500" y="8495927"/>
                <a:ext cx="546398" cy="3185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C67ED9D-BD5A-CF82-A89A-0D4DF32C527D}"/>
                  </a:ext>
                </a:extLst>
              </p:cNvPr>
              <p:cNvSpPr/>
              <p:nvPr/>
            </p:nvSpPr>
            <p:spPr>
              <a:xfrm>
                <a:off x="3221572" y="8680534"/>
                <a:ext cx="28800" cy="7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A087348-695A-2B85-6C4B-E9398CF34A88}"/>
                  </a:ext>
                </a:extLst>
              </p:cNvPr>
              <p:cNvSpPr/>
              <p:nvPr/>
            </p:nvSpPr>
            <p:spPr>
              <a:xfrm>
                <a:off x="5787542" y="8512172"/>
                <a:ext cx="546400" cy="302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1F90804-B3F5-7EA3-FCF1-636E823D5407}"/>
                  </a:ext>
                </a:extLst>
              </p:cNvPr>
              <p:cNvSpPr/>
              <p:nvPr/>
            </p:nvSpPr>
            <p:spPr>
              <a:xfrm>
                <a:off x="5756895" y="8684206"/>
                <a:ext cx="28800" cy="683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40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12C9F8-0D98-684D-2620-82380542BC16}"/>
                </a:ext>
              </a:extLst>
            </p:cNvPr>
            <p:cNvSpPr txBox="1"/>
            <p:nvPr/>
          </p:nvSpPr>
          <p:spPr>
            <a:xfrm>
              <a:off x="2441953" y="4138101"/>
              <a:ext cx="882504" cy="492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  <a:endParaRPr lang="en-NL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D95FED4-CC24-31CA-67DA-C177C52F19AF}"/>
                </a:ext>
              </a:extLst>
            </p:cNvPr>
            <p:cNvSpPr txBox="1"/>
            <p:nvPr/>
          </p:nvSpPr>
          <p:spPr>
            <a:xfrm>
              <a:off x="2345773" y="1896983"/>
              <a:ext cx="1120948" cy="492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Outlet</a:t>
              </a:r>
              <a:endParaRPr lang="en-NL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B2C072A-3589-D1B3-62A1-1F4FC79E7551}"/>
                </a:ext>
              </a:extLst>
            </p:cNvPr>
            <p:cNvCxnSpPr/>
            <p:nvPr/>
          </p:nvCxnSpPr>
          <p:spPr>
            <a:xfrm>
              <a:off x="2107474" y="5180063"/>
              <a:ext cx="0" cy="4365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7F6A07-F910-B0F4-01E9-8EAE2ED2A5DD}"/>
                </a:ext>
              </a:extLst>
            </p:cNvPr>
            <p:cNvSpPr txBox="1"/>
            <p:nvPr/>
          </p:nvSpPr>
          <p:spPr>
            <a:xfrm>
              <a:off x="1369257" y="5563343"/>
              <a:ext cx="1472207" cy="83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Porous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electrode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B17997-4487-D024-25BE-1275A5721F02}"/>
                </a:ext>
              </a:extLst>
            </p:cNvPr>
            <p:cNvSpPr txBox="1"/>
            <p:nvPr/>
          </p:nvSpPr>
          <p:spPr>
            <a:xfrm>
              <a:off x="2806836" y="5565294"/>
              <a:ext cx="1455435" cy="83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Flow direction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EDA945-C446-E635-3F86-F35FACEA95FD}"/>
                </a:ext>
              </a:extLst>
            </p:cNvPr>
            <p:cNvSpPr txBox="1"/>
            <p:nvPr/>
          </p:nvSpPr>
          <p:spPr>
            <a:xfrm>
              <a:off x="5914899" y="5563343"/>
              <a:ext cx="726103" cy="492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Rib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03A9C98-4B94-495F-2E1C-45C8E03CEC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2536" y="4882360"/>
              <a:ext cx="0" cy="7374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B99526-9165-E0BB-F33C-04FE4D8791E9}"/>
                </a:ext>
              </a:extLst>
            </p:cNvPr>
            <p:cNvSpPr txBox="1"/>
            <p:nvPr/>
          </p:nvSpPr>
          <p:spPr>
            <a:xfrm>
              <a:off x="4494483" y="5563343"/>
              <a:ext cx="1361957" cy="492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E87936-399F-1704-D86B-E25D0C4A22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3944" y="4882360"/>
              <a:ext cx="0" cy="73746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8D62078-CC75-C37C-ED5F-264E62BEC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7104" y="5044284"/>
              <a:ext cx="0" cy="576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AFF696-F2B4-E5D5-C18D-FC567257A741}"/>
                </a:ext>
              </a:extLst>
            </p:cNvPr>
            <p:cNvGrpSpPr/>
            <p:nvPr/>
          </p:nvGrpSpPr>
          <p:grpSpPr>
            <a:xfrm>
              <a:off x="1589249" y="1444900"/>
              <a:ext cx="2904367" cy="590728"/>
              <a:chOff x="8397477" y="2484000"/>
              <a:chExt cx="2904367" cy="59072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B8FE45A-FF19-B39E-3D3D-AF88F8F35C7B}"/>
                  </a:ext>
                </a:extLst>
              </p:cNvPr>
              <p:cNvSpPr txBox="1"/>
              <p:nvPr/>
            </p:nvSpPr>
            <p:spPr>
              <a:xfrm>
                <a:off x="8668179" y="2484000"/>
                <a:ext cx="2633665" cy="590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Flow through</a:t>
                </a:r>
                <a:endParaRPr lang="en-NL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CAD6526-C27B-C7FB-DA8F-6EB6F70A9520}"/>
                  </a:ext>
                </a:extLst>
              </p:cNvPr>
              <p:cNvSpPr/>
              <p:nvPr/>
            </p:nvSpPr>
            <p:spPr>
              <a:xfrm>
                <a:off x="8397477" y="2588832"/>
                <a:ext cx="252000" cy="252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BA27439-52BC-B969-E850-DB0FC8DAD913}"/>
                </a:ext>
              </a:extLst>
            </p:cNvPr>
            <p:cNvGrpSpPr/>
            <p:nvPr/>
          </p:nvGrpSpPr>
          <p:grpSpPr>
            <a:xfrm>
              <a:off x="4536583" y="1444900"/>
              <a:ext cx="2928724" cy="590728"/>
              <a:chOff x="11035854" y="2484000"/>
              <a:chExt cx="2928724" cy="59072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7864C16-F0E3-960C-8143-4CD5B1F7E9DA}"/>
                  </a:ext>
                </a:extLst>
              </p:cNvPr>
              <p:cNvSpPr txBox="1"/>
              <p:nvPr/>
            </p:nvSpPr>
            <p:spPr>
              <a:xfrm>
                <a:off x="11330913" y="2484000"/>
                <a:ext cx="2633665" cy="590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Interdigitated</a:t>
                </a:r>
                <a:endParaRPr lang="en-NL" sz="1800" b="1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2274BF6-FF22-09F8-E796-A7C20356F8AE}"/>
                  </a:ext>
                </a:extLst>
              </p:cNvPr>
              <p:cNvGrpSpPr/>
              <p:nvPr/>
            </p:nvGrpSpPr>
            <p:grpSpPr>
              <a:xfrm>
                <a:off x="11035854" y="2588832"/>
                <a:ext cx="252000" cy="252000"/>
                <a:chOff x="10861686" y="2588832"/>
                <a:chExt cx="252000" cy="25200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12D9ED3-C9E4-D79D-ECCD-61DFF46C8E6E}"/>
                    </a:ext>
                  </a:extLst>
                </p:cNvPr>
                <p:cNvSpPr/>
                <p:nvPr/>
              </p:nvSpPr>
              <p:spPr>
                <a:xfrm>
                  <a:off x="10861686" y="2588832"/>
                  <a:ext cx="252000" cy="25200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800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EBE13852-18E7-3A06-5DA5-0CCD4F01999E}"/>
                    </a:ext>
                  </a:extLst>
                </p:cNvPr>
                <p:cNvCxnSpPr>
                  <a:cxnSpLocks/>
                  <a:stCxn id="55" idx="0"/>
                  <a:endCxn id="55" idx="2"/>
                </p:cNvCxnSpPr>
                <p:nvPr/>
              </p:nvCxnSpPr>
              <p:spPr>
                <a:xfrm>
                  <a:off x="10987686" y="2588832"/>
                  <a:ext cx="0" cy="252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BD392A9-5585-AFF2-FA8A-757A10EE5454}"/>
                    </a:ext>
                  </a:extLst>
                </p:cNvPr>
                <p:cNvCxnSpPr>
                  <a:cxnSpLocks/>
                  <a:stCxn id="55" idx="1"/>
                  <a:endCxn id="55" idx="3"/>
                </p:cNvCxnSpPr>
                <p:nvPr/>
              </p:nvCxnSpPr>
              <p:spPr>
                <a:xfrm>
                  <a:off x="10861686" y="2714832"/>
                  <a:ext cx="252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AC5FAB5-0AC6-D315-D316-E43601271059}"/>
                </a:ext>
              </a:extLst>
            </p:cNvPr>
            <p:cNvGrpSpPr/>
            <p:nvPr/>
          </p:nvGrpSpPr>
          <p:grpSpPr>
            <a:xfrm>
              <a:off x="5150885" y="2575245"/>
              <a:ext cx="1150171" cy="1337887"/>
              <a:chOff x="6333848" y="1570446"/>
              <a:chExt cx="761631" cy="886089"/>
            </a:xfrm>
            <a:solidFill>
              <a:schemeClr val="bg1"/>
            </a:solidFill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180C826-39EA-1610-28FC-B37EFE374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0338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F2725D5-F704-61FA-FB6E-93E5E82B7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5411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6841119-BBEE-E5B6-5207-05E794F46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0484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0E2B006-2878-37CD-DABE-63F0E9009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5557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5CAB0E3-6FA6-DD56-8A60-AE04FE113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30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6A43184-5F13-E435-FCA7-6AEE116357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0777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EC3BDB0-D991-828B-BC48-AACE68C69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5703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82D7A4F-B410-2790-A317-5A88F82CEA51}"/>
                  </a:ext>
                </a:extLst>
              </p:cNvPr>
              <p:cNvSpPr/>
              <p:nvPr/>
            </p:nvSpPr>
            <p:spPr>
              <a:xfrm>
                <a:off x="6333848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CF05CCA-60FF-2A3C-43A8-FC1254CE2F3B}"/>
                  </a:ext>
                </a:extLst>
              </p:cNvPr>
              <p:cNvSpPr/>
              <p:nvPr/>
            </p:nvSpPr>
            <p:spPr>
              <a:xfrm>
                <a:off x="6565103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7EAAEF4-2F74-9EFF-D71B-1B67F05699A8}"/>
                  </a:ext>
                </a:extLst>
              </p:cNvPr>
              <p:cNvSpPr/>
              <p:nvPr/>
            </p:nvSpPr>
            <p:spPr>
              <a:xfrm>
                <a:off x="6797870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EF8F280-7D8F-D6A4-0D53-CF3CCF31AA86}"/>
                  </a:ext>
                </a:extLst>
              </p:cNvPr>
              <p:cNvSpPr/>
              <p:nvPr/>
            </p:nvSpPr>
            <p:spPr>
              <a:xfrm>
                <a:off x="7023479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B75AACB-3DC0-1494-4062-72772CFFFC8F}"/>
                  </a:ext>
                </a:extLst>
              </p:cNvPr>
              <p:cNvSpPr/>
              <p:nvPr/>
            </p:nvSpPr>
            <p:spPr>
              <a:xfrm>
                <a:off x="6449170" y="1570446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A37E768-411A-34E9-AD23-D95371CB6EEB}"/>
                  </a:ext>
                </a:extLst>
              </p:cNvPr>
              <p:cNvSpPr/>
              <p:nvPr/>
            </p:nvSpPr>
            <p:spPr>
              <a:xfrm>
                <a:off x="6680425" y="1570446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82F003C-6C7F-E3E0-F34D-728066FFEAD0}"/>
                  </a:ext>
                </a:extLst>
              </p:cNvPr>
              <p:cNvSpPr/>
              <p:nvPr/>
            </p:nvSpPr>
            <p:spPr>
              <a:xfrm>
                <a:off x="6913192" y="1570446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3" name="Arrow: Right 72">
                <a:extLst>
                  <a:ext uri="{FF2B5EF4-FFF2-40B4-BE49-F238E27FC236}">
                    <a16:creationId xmlns:a16="http://schemas.microsoft.com/office/drawing/2014/main" id="{A9859D44-C036-A8DE-3BCC-E453CCB40EBC}"/>
                  </a:ext>
                </a:extLst>
              </p:cNvPr>
              <p:cNvSpPr/>
              <p:nvPr/>
            </p:nvSpPr>
            <p:spPr>
              <a:xfrm>
                <a:off x="636965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4" name="Arrow: Right 73">
                <a:extLst>
                  <a:ext uri="{FF2B5EF4-FFF2-40B4-BE49-F238E27FC236}">
                    <a16:creationId xmlns:a16="http://schemas.microsoft.com/office/drawing/2014/main" id="{EC9F59A4-3206-FD87-8C31-4BEC201A1A18}"/>
                  </a:ext>
                </a:extLst>
              </p:cNvPr>
              <p:cNvSpPr/>
              <p:nvPr/>
            </p:nvSpPr>
            <p:spPr>
              <a:xfrm>
                <a:off x="660722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5" name="Arrow: Right 74">
                <a:extLst>
                  <a:ext uri="{FF2B5EF4-FFF2-40B4-BE49-F238E27FC236}">
                    <a16:creationId xmlns:a16="http://schemas.microsoft.com/office/drawing/2014/main" id="{75A7CB0B-C68C-6578-812A-6914825E89E3}"/>
                  </a:ext>
                </a:extLst>
              </p:cNvPr>
              <p:cNvSpPr/>
              <p:nvPr/>
            </p:nvSpPr>
            <p:spPr>
              <a:xfrm>
                <a:off x="684479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6" name="Arrow: Right 75">
                <a:extLst>
                  <a:ext uri="{FF2B5EF4-FFF2-40B4-BE49-F238E27FC236}">
                    <a16:creationId xmlns:a16="http://schemas.microsoft.com/office/drawing/2014/main" id="{E95779BD-6E43-934B-9B45-861DCB19DDEA}"/>
                  </a:ext>
                </a:extLst>
              </p:cNvPr>
              <p:cNvSpPr/>
              <p:nvPr/>
            </p:nvSpPr>
            <p:spPr>
              <a:xfrm rot="10800000">
                <a:off x="696358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7" name="Arrow: Right 76">
                <a:extLst>
                  <a:ext uri="{FF2B5EF4-FFF2-40B4-BE49-F238E27FC236}">
                    <a16:creationId xmlns:a16="http://schemas.microsoft.com/office/drawing/2014/main" id="{345A34D3-DE91-0F7C-D10A-06B674F1D0B3}"/>
                  </a:ext>
                </a:extLst>
              </p:cNvPr>
              <p:cNvSpPr/>
              <p:nvPr/>
            </p:nvSpPr>
            <p:spPr>
              <a:xfrm rot="10800000">
                <a:off x="672601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  <p:sp>
            <p:nvSpPr>
              <p:cNvPr id="78" name="Arrow: Right 77">
                <a:extLst>
                  <a:ext uri="{FF2B5EF4-FFF2-40B4-BE49-F238E27FC236}">
                    <a16:creationId xmlns:a16="http://schemas.microsoft.com/office/drawing/2014/main" id="{3E7A2DF4-03EA-3904-0C41-51138C485C20}"/>
                  </a:ext>
                </a:extLst>
              </p:cNvPr>
              <p:cNvSpPr/>
              <p:nvPr/>
            </p:nvSpPr>
            <p:spPr>
              <a:xfrm rot="10800000">
                <a:off x="648844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/>
              </a:p>
            </p:txBody>
          </p:sp>
        </p:grpSp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8AB7F4C8-74EA-7991-502A-315A4D107AEC}"/>
                </a:ext>
              </a:extLst>
            </p:cNvPr>
            <p:cNvSpPr/>
            <p:nvPr/>
          </p:nvSpPr>
          <p:spPr>
            <a:xfrm rot="16200000">
              <a:off x="2534866" y="3481397"/>
              <a:ext cx="468000" cy="252000"/>
            </a:xfrm>
            <a:prstGeom prst="rightArrow">
              <a:avLst>
                <a:gd name="adj1" fmla="val 50000"/>
                <a:gd name="adj2" fmla="val 6634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6DCA943-5C52-5076-F0F7-1CCE9C7D1EFF}"/>
                </a:ext>
              </a:extLst>
            </p:cNvPr>
            <p:cNvSpPr txBox="1"/>
            <p:nvPr/>
          </p:nvSpPr>
          <p:spPr>
            <a:xfrm>
              <a:off x="5384958" y="4149567"/>
              <a:ext cx="882504" cy="492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Inlet</a:t>
              </a:r>
              <a:endParaRPr lang="en-NL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8996EF8-31E7-5AA5-32C7-FCF54E9914D1}"/>
                </a:ext>
              </a:extLst>
            </p:cNvPr>
            <p:cNvSpPr txBox="1"/>
            <p:nvPr/>
          </p:nvSpPr>
          <p:spPr>
            <a:xfrm>
              <a:off x="5288777" y="1908453"/>
              <a:ext cx="1120948" cy="492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Outlet</a:t>
              </a:r>
              <a:endParaRPr lang="en-NL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34F3BA13-C169-625D-397D-84A30F5B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81" y="1577984"/>
            <a:ext cx="3755717" cy="2880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83558-1F97-A211-597B-EC352A934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Muñoz-Perales, V.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 err="1"/>
              <a:t>ChemRxiv</a:t>
            </a:r>
            <a:r>
              <a:rPr lang="en-US" dirty="0"/>
              <a:t> (2023)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BB239F-CB5A-1308-8BCD-11A401C5140F}"/>
              </a:ext>
            </a:extLst>
          </p:cNvPr>
          <p:cNvSpPr txBox="1"/>
          <p:nvPr/>
        </p:nvSpPr>
        <p:spPr>
          <a:xfrm>
            <a:off x="3274398" y="5012995"/>
            <a:ext cx="551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Interdigitated </a:t>
            </a:r>
            <a:r>
              <a:rPr lang="en-US" sz="18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vs. 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flow-through flow fields:</a:t>
            </a:r>
          </a:p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↑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pressure drop, but also 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↑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mass transfer coefficient.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10B31EA-BFCC-F010-5979-77DE55F4E45C}"/>
              </a:ext>
            </a:extLst>
          </p:cNvPr>
          <p:cNvSpPr txBox="1"/>
          <p:nvPr/>
        </p:nvSpPr>
        <p:spPr>
          <a:xfrm>
            <a:off x="2474557" y="5756412"/>
            <a:ext cx="7097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Desing based on </a:t>
            </a:r>
            <a:r>
              <a:rPr lang="en-US" sz="1800" b="1" dirty="0">
                <a:solidFill>
                  <a:srgbClr val="2A962A"/>
                </a:solidFill>
              </a:rPr>
              <a:t>reactor architecture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2A962A"/>
                </a:solidFill>
              </a:rPr>
              <a:t>operating conditions</a:t>
            </a:r>
            <a:endParaRPr lang="en-NL" sz="1800" b="1" dirty="0">
              <a:solidFill>
                <a:srgbClr val="2A962A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F10121-553E-3C9A-C8B7-602608861922}"/>
              </a:ext>
            </a:extLst>
          </p:cNvPr>
          <p:cNvSpPr txBox="1"/>
          <p:nvPr/>
        </p:nvSpPr>
        <p:spPr>
          <a:xfrm>
            <a:off x="5235509" y="4491675"/>
            <a:ext cx="6662860" cy="307777"/>
          </a:xfrm>
          <a:prstGeom prst="rect">
            <a:avLst/>
          </a:prstGeom>
          <a:solidFill>
            <a:srgbClr val="2A962A">
              <a:alpha val="25000"/>
            </a:srgbClr>
          </a:solidFill>
          <a:ln>
            <a:solidFill>
              <a:srgbClr val="2A96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Cell architecture: 3D printed electrode, square pillars, horizontal printing direction</a:t>
            </a:r>
            <a:endParaRPr lang="en-NL" sz="14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A2F4EAA-DF71-CED1-5771-F88819109E60}"/>
              </a:ext>
            </a:extLst>
          </p:cNvPr>
          <p:cNvSpPr/>
          <p:nvPr/>
        </p:nvSpPr>
        <p:spPr>
          <a:xfrm>
            <a:off x="6024562" y="2243622"/>
            <a:ext cx="631043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23FF55-3F75-78F4-D08B-1B6F8BB1EFBD}"/>
              </a:ext>
            </a:extLst>
          </p:cNvPr>
          <p:cNvSpPr/>
          <p:nvPr/>
        </p:nvSpPr>
        <p:spPr>
          <a:xfrm>
            <a:off x="7376824" y="1972228"/>
            <a:ext cx="631043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54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AAF0650-E6A5-627B-B40B-73DF7D51CA81}"/>
              </a:ext>
            </a:extLst>
          </p:cNvPr>
          <p:cNvGrpSpPr/>
          <p:nvPr/>
        </p:nvGrpSpPr>
        <p:grpSpPr>
          <a:xfrm>
            <a:off x="1152876" y="2627223"/>
            <a:ext cx="4462049" cy="3532742"/>
            <a:chOff x="4755077" y="3584785"/>
            <a:chExt cx="2990490" cy="22932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46596E-8962-D490-1320-777F9D6A9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5077" y="3584785"/>
              <a:ext cx="2990490" cy="22932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46546E-5FBA-A3AD-9627-DF30CBC6720A}"/>
                </a:ext>
              </a:extLst>
            </p:cNvPr>
            <p:cNvSpPr txBox="1"/>
            <p:nvPr/>
          </p:nvSpPr>
          <p:spPr>
            <a:xfrm>
              <a:off x="5612699" y="3921273"/>
              <a:ext cx="1943746" cy="19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Triangle, 0.74</a:t>
              </a:r>
              <a:endParaRPr lang="en-NL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5569B6-67DF-42B9-1397-5CDF870E229F}"/>
                </a:ext>
              </a:extLst>
            </p:cNvPr>
            <p:cNvSpPr txBox="1"/>
            <p:nvPr/>
          </p:nvSpPr>
          <p:spPr>
            <a:xfrm>
              <a:off x="4968505" y="5118823"/>
              <a:ext cx="1943746" cy="19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Square, 0.70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50219FC-00C6-D284-32A5-02A16A2F8E89}"/>
                </a:ext>
              </a:extLst>
            </p:cNvPr>
            <p:cNvSpPr txBox="1"/>
            <p:nvPr/>
          </p:nvSpPr>
          <p:spPr>
            <a:xfrm>
              <a:off x="5342948" y="4130143"/>
              <a:ext cx="1943746" cy="19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Helix, 0.70</a:t>
              </a:r>
              <a:endParaRPr lang="en-NL" sz="140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BD75185-1FE0-964C-E752-F573DBF0DAE8}"/>
              </a:ext>
            </a:extLst>
          </p:cNvPr>
          <p:cNvGrpSpPr/>
          <p:nvPr/>
        </p:nvGrpSpPr>
        <p:grpSpPr>
          <a:xfrm>
            <a:off x="1143314" y="2628176"/>
            <a:ext cx="4474489" cy="3532744"/>
            <a:chOff x="6994795" y="3941119"/>
            <a:chExt cx="3647740" cy="2797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2110BE-0670-652F-4982-B00A8553D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4795" y="3941119"/>
              <a:ext cx="3647740" cy="2797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8150C7-5997-3E1E-5501-DFC14A1F30D1}"/>
                </a:ext>
              </a:extLst>
            </p:cNvPr>
            <p:cNvSpPr txBox="1"/>
            <p:nvPr/>
          </p:nvSpPr>
          <p:spPr>
            <a:xfrm>
              <a:off x="7764566" y="5850342"/>
              <a:ext cx="1943746" cy="24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Triangle, 0.74</a:t>
              </a:r>
              <a:endParaRPr lang="en-NL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82F857-3861-9BF7-8014-069407C6CC92}"/>
                </a:ext>
              </a:extLst>
            </p:cNvPr>
            <p:cNvSpPr txBox="1"/>
            <p:nvPr/>
          </p:nvSpPr>
          <p:spPr>
            <a:xfrm>
              <a:off x="7431038" y="4994104"/>
              <a:ext cx="1943746" cy="24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Square, 0.70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A17236-BCE5-BFD6-F321-40F26F4692BC}"/>
                </a:ext>
              </a:extLst>
            </p:cNvPr>
            <p:cNvSpPr txBox="1"/>
            <p:nvPr/>
          </p:nvSpPr>
          <p:spPr>
            <a:xfrm>
              <a:off x="8205489" y="5543768"/>
              <a:ext cx="1943746" cy="24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7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Cylinder, 0.65</a:t>
              </a:r>
              <a:endParaRPr lang="en-NL" sz="1400" dirty="0">
                <a:solidFill>
                  <a:srgbClr val="FF7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A0EC90-FB1C-FC34-16E8-4DC6C39C3BA7}"/>
                </a:ext>
              </a:extLst>
            </p:cNvPr>
            <p:cNvSpPr txBox="1"/>
            <p:nvPr/>
          </p:nvSpPr>
          <p:spPr>
            <a:xfrm>
              <a:off x="8286379" y="4542075"/>
              <a:ext cx="1943746" cy="24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Helix, 0.70</a:t>
              </a:r>
              <a:endParaRPr lang="en-NL" sz="140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B13A75A1-DF44-B239-477D-CC934BBB31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r="10242" b="5678"/>
          <a:stretch/>
        </p:blipFill>
        <p:spPr>
          <a:xfrm>
            <a:off x="9151308" y="4085914"/>
            <a:ext cx="2114925" cy="1933227"/>
          </a:xfrm>
          <a:prstGeom prst="rect">
            <a:avLst/>
          </a:prstGeom>
          <a:ln w="38100">
            <a:noFill/>
          </a:ln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FD28A287-8A39-7D41-D443-109136163FA6}"/>
              </a:ext>
            </a:extLst>
          </p:cNvPr>
          <p:cNvGrpSpPr/>
          <p:nvPr/>
        </p:nvGrpSpPr>
        <p:grpSpPr>
          <a:xfrm>
            <a:off x="7124779" y="1449541"/>
            <a:ext cx="3877288" cy="2779490"/>
            <a:chOff x="1051146" y="1284441"/>
            <a:chExt cx="3877288" cy="277949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947AD5A-5E20-5AE8-942D-C9C9CDA0EF5A}"/>
                </a:ext>
              </a:extLst>
            </p:cNvPr>
            <p:cNvSpPr txBox="1"/>
            <p:nvPr/>
          </p:nvSpPr>
          <p:spPr>
            <a:xfrm>
              <a:off x="1143314" y="366382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7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Cylinder</a:t>
              </a:r>
              <a:endParaRPr lang="en-NL" sz="2000" b="1" dirty="0">
                <a:solidFill>
                  <a:srgbClr val="FF7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7DF6DEF-27C1-869D-6880-D103CE486D5C}"/>
                </a:ext>
              </a:extLst>
            </p:cNvPr>
            <p:cNvSpPr/>
            <p:nvPr/>
          </p:nvSpPr>
          <p:spPr>
            <a:xfrm>
              <a:off x="1051146" y="3773919"/>
              <a:ext cx="181511" cy="1815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F9EB6A-0186-C565-F8C0-1B2556B036DE}"/>
                </a:ext>
              </a:extLst>
            </p:cNvPr>
            <p:cNvSpPr txBox="1"/>
            <p:nvPr/>
          </p:nvSpPr>
          <p:spPr>
            <a:xfrm>
              <a:off x="1184583" y="128444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Square</a:t>
              </a:r>
              <a:endParaRPr lang="en-NL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A1B97E7-DB38-4FEE-E35A-81819243A85C}"/>
                </a:ext>
              </a:extLst>
            </p:cNvPr>
            <p:cNvSpPr/>
            <p:nvPr/>
          </p:nvSpPr>
          <p:spPr>
            <a:xfrm>
              <a:off x="1152510" y="1391886"/>
              <a:ext cx="181511" cy="1815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887E004-074B-C90B-DF2A-913E8D322638}"/>
                </a:ext>
              </a:extLst>
            </p:cNvPr>
            <p:cNvSpPr txBox="1"/>
            <p:nvPr/>
          </p:nvSpPr>
          <p:spPr>
            <a:xfrm>
              <a:off x="3519003" y="128444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</a:t>
              </a:r>
              <a:endParaRPr lang="en-NL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C1D29A3B-29B2-DEAB-D776-72B7AD894693}"/>
                </a:ext>
              </a:extLst>
            </p:cNvPr>
            <p:cNvSpPr/>
            <p:nvPr/>
          </p:nvSpPr>
          <p:spPr>
            <a:xfrm>
              <a:off x="3481319" y="1394414"/>
              <a:ext cx="181511" cy="181511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8C5196-B632-890C-1418-9AA0D64E033D}"/>
                </a:ext>
              </a:extLst>
            </p:cNvPr>
            <p:cNvSpPr txBox="1"/>
            <p:nvPr/>
          </p:nvSpPr>
          <p:spPr>
            <a:xfrm>
              <a:off x="3528388" y="366382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</a:t>
              </a:r>
              <a:endParaRPr lang="en-NL" sz="2000" b="1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Diamond 114">
              <a:extLst>
                <a:ext uri="{FF2B5EF4-FFF2-40B4-BE49-F238E27FC236}">
                  <a16:creationId xmlns:a16="http://schemas.microsoft.com/office/drawing/2014/main" id="{40702AC9-79C0-BB16-1E96-EFC071FE2474}"/>
                </a:ext>
              </a:extLst>
            </p:cNvPr>
            <p:cNvSpPr/>
            <p:nvPr/>
          </p:nvSpPr>
          <p:spPr>
            <a:xfrm>
              <a:off x="3630227" y="3773446"/>
              <a:ext cx="181511" cy="181511"/>
            </a:xfrm>
            <a:prstGeom prst="diamond">
              <a:avLst/>
            </a:prstGeom>
            <a:solidFill>
              <a:schemeClr val="bg1"/>
            </a:solidFill>
            <a:ln w="381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the pillar geometry can improve mass transfer rates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427277-5CE3-BF89-E2B1-9BD85E061CD7}"/>
              </a:ext>
            </a:extLst>
          </p:cNvPr>
          <p:cNvGrpSpPr/>
          <p:nvPr/>
        </p:nvGrpSpPr>
        <p:grpSpPr>
          <a:xfrm>
            <a:off x="10722241" y="3500154"/>
            <a:ext cx="785793" cy="307777"/>
            <a:chOff x="3111095" y="2630367"/>
            <a:chExt cx="502228" cy="270879"/>
          </a:xfrm>
          <a:noFill/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A6CB19-785B-D7D1-F825-E57EEBB88A06}"/>
                </a:ext>
              </a:extLst>
            </p:cNvPr>
            <p:cNvSpPr txBox="1"/>
            <p:nvPr/>
          </p:nvSpPr>
          <p:spPr>
            <a:xfrm>
              <a:off x="3111095" y="2630367"/>
              <a:ext cx="502228" cy="27087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F3C9ADA-63D1-AB91-1883-E7C659D756BD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88EF55A-1493-F330-4588-ADCC4834A8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268" r="11331" b="4411"/>
          <a:stretch/>
        </p:blipFill>
        <p:spPr>
          <a:xfrm>
            <a:off x="6757021" y="4085913"/>
            <a:ext cx="2114927" cy="1933228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4F187501-314E-762F-E77D-100648F8C8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7896" b="2840"/>
          <a:stretch/>
        </p:blipFill>
        <p:spPr>
          <a:xfrm>
            <a:off x="6757022" y="1747695"/>
            <a:ext cx="2114925" cy="1933228"/>
          </a:xfrm>
          <a:prstGeom prst="rect">
            <a:avLst/>
          </a:prstGeom>
          <a:ln w="3810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6CFF78-EF8A-A31E-5BAA-0644F5490AE1}"/>
              </a:ext>
            </a:extLst>
          </p:cNvPr>
          <p:cNvSpPr txBox="1"/>
          <p:nvPr/>
        </p:nvSpPr>
        <p:spPr>
          <a:xfrm>
            <a:off x="12721654" y="1011297"/>
            <a:ext cx="1526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F57AB15A-D72E-9BB8-B190-3E878D40EE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13236" b="5678"/>
          <a:stretch/>
        </p:blipFill>
        <p:spPr>
          <a:xfrm>
            <a:off x="9151308" y="1747696"/>
            <a:ext cx="2114925" cy="1933227"/>
          </a:xfrm>
          <a:prstGeom prst="rect">
            <a:avLst/>
          </a:prstGeom>
          <a:ln w="38100">
            <a:noFill/>
          </a:ln>
        </p:spPr>
      </p:pic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F089A1BA-277C-7B97-9929-EB0E4078A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Hereijgers, J. </a:t>
            </a:r>
            <a:r>
              <a:rPr lang="nl-NL" i="1" dirty="0"/>
              <a:t>et al., Chem. Eng. J., </a:t>
            </a:r>
            <a:r>
              <a:rPr lang="nl-NL" b="1" dirty="0"/>
              <a:t>384</a:t>
            </a:r>
            <a:r>
              <a:rPr lang="nl-NL" dirty="0"/>
              <a:t>, 123283 (2020).</a:t>
            </a:r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0EB6C90-D36B-2D0B-4353-B4E278DFC417}"/>
              </a:ext>
            </a:extLst>
          </p:cNvPr>
          <p:cNvSpPr txBox="1"/>
          <p:nvPr/>
        </p:nvSpPr>
        <p:spPr>
          <a:xfrm>
            <a:off x="825500" y="1544904"/>
            <a:ext cx="5723369" cy="1077218"/>
          </a:xfrm>
          <a:prstGeom prst="rect">
            <a:avLst/>
          </a:prstGeom>
          <a:solidFill>
            <a:srgbClr val="2A962A">
              <a:alpha val="25000"/>
            </a:srgbClr>
          </a:solidFill>
          <a:ln w="19050">
            <a:solidFill>
              <a:srgbClr val="2A962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          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Square     Triangle     Cylinder     Helix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surface area [m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    6600         5800           5900           7700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Exponent [-]              0.70          0.74            0.65            0.70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9A12DF1-A743-91A7-6250-795A2ACF3E43}"/>
              </a:ext>
            </a:extLst>
          </p:cNvPr>
          <p:cNvSpPr txBox="1"/>
          <p:nvPr/>
        </p:nvSpPr>
        <p:spPr>
          <a:xfrm>
            <a:off x="1453550" y="1733882"/>
            <a:ext cx="4082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Helical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or</a:t>
            </a:r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 triangular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pillar shapes enhance mass transfer rates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84E78-812A-69D2-8F84-08525DFCEF7A}"/>
              </a:ext>
            </a:extLst>
          </p:cNvPr>
          <p:cNvSpPr/>
          <p:nvPr/>
        </p:nvSpPr>
        <p:spPr>
          <a:xfrm>
            <a:off x="2091808" y="3425305"/>
            <a:ext cx="739993" cy="60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CA8AA-8AC8-AD6A-E0FE-4F4BF1A8FBEF}"/>
              </a:ext>
            </a:extLst>
          </p:cNvPr>
          <p:cNvSpPr/>
          <p:nvPr/>
        </p:nvSpPr>
        <p:spPr>
          <a:xfrm>
            <a:off x="3758029" y="4559428"/>
            <a:ext cx="1089299" cy="91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421F9-1FBE-C151-ACF3-140A2DF60A89}"/>
              </a:ext>
            </a:extLst>
          </p:cNvPr>
          <p:cNvSpPr txBox="1"/>
          <p:nvPr/>
        </p:nvSpPr>
        <p:spPr>
          <a:xfrm>
            <a:off x="1582755" y="3885278"/>
            <a:ext cx="2384290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7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Cylinder, 0.65</a:t>
            </a:r>
            <a:endParaRPr lang="en-NL" sz="1400" dirty="0">
              <a:solidFill>
                <a:srgbClr val="FF7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F81E803-662F-935F-51EE-14F80F36CE0B}"/>
              </a:ext>
            </a:extLst>
          </p:cNvPr>
          <p:cNvGrpSpPr/>
          <p:nvPr/>
        </p:nvGrpSpPr>
        <p:grpSpPr>
          <a:xfrm>
            <a:off x="844119" y="1449541"/>
            <a:ext cx="4370683" cy="4459823"/>
            <a:chOff x="844119" y="1284441"/>
            <a:chExt cx="4370683" cy="4459823"/>
          </a:xfrm>
        </p:grpSpPr>
        <p:pic>
          <p:nvPicPr>
            <p:cNvPr id="35" name="Afbeelding 23" descr="Afbeelding met afstands-, donker&#10;&#10;Automatisch gegenereerde beschrijving">
              <a:extLst>
                <a:ext uri="{FF2B5EF4-FFF2-40B4-BE49-F238E27FC236}">
                  <a16:creationId xmlns:a16="http://schemas.microsoft.com/office/drawing/2014/main" id="{D9F1A990-1706-91C7-680C-130D47CBC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9" t="20118" r="28272" b="18112"/>
            <a:stretch/>
          </p:blipFill>
          <p:spPr>
            <a:xfrm>
              <a:off x="910896" y="4053227"/>
              <a:ext cx="1548972" cy="125317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6" name="Afbeelding 6">
              <a:extLst>
                <a:ext uri="{FF2B5EF4-FFF2-40B4-BE49-F238E27FC236}">
                  <a16:creationId xmlns:a16="http://schemas.microsoft.com/office/drawing/2014/main" id="{CBB88569-8601-5895-790F-1AC7711FF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877" t="3082" r="7229" b="10404"/>
            <a:stretch/>
          </p:blipFill>
          <p:spPr>
            <a:xfrm>
              <a:off x="2212616" y="5066123"/>
              <a:ext cx="630888" cy="67814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9642CC-75CE-F457-3276-8A2086B2FBEC}"/>
                </a:ext>
              </a:extLst>
            </p:cNvPr>
            <p:cNvSpPr txBox="1"/>
            <p:nvPr/>
          </p:nvSpPr>
          <p:spPr>
            <a:xfrm>
              <a:off x="1143314" y="365112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7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Cylinder</a:t>
              </a:r>
              <a:endParaRPr lang="en-NL" sz="2000" b="1" dirty="0">
                <a:solidFill>
                  <a:srgbClr val="FF7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526830D-238C-014A-6D15-A0F2C11493C6}"/>
                </a:ext>
              </a:extLst>
            </p:cNvPr>
            <p:cNvSpPr/>
            <p:nvPr/>
          </p:nvSpPr>
          <p:spPr>
            <a:xfrm>
              <a:off x="1051146" y="3761219"/>
              <a:ext cx="181511" cy="1815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pic>
          <p:nvPicPr>
            <p:cNvPr id="42" name="Afbeelding 15">
              <a:extLst>
                <a:ext uri="{FF2B5EF4-FFF2-40B4-BE49-F238E27FC236}">
                  <a16:creationId xmlns:a16="http://schemas.microsoft.com/office/drawing/2014/main" id="{6CFEC1B8-234D-ECD4-C04F-831EB1D72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6" t="14898" r="30529" b="25184"/>
            <a:stretch/>
          </p:blipFill>
          <p:spPr>
            <a:xfrm>
              <a:off x="910896" y="1688027"/>
              <a:ext cx="1548972" cy="125317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43" name="Afbeelding 13">
              <a:extLst>
                <a:ext uri="{FF2B5EF4-FFF2-40B4-BE49-F238E27FC236}">
                  <a16:creationId xmlns:a16="http://schemas.microsoft.com/office/drawing/2014/main" id="{41FF44B0-FC12-89D0-0D20-CC9908237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691" t="4205" r="11119" b="7380"/>
            <a:stretch/>
          </p:blipFill>
          <p:spPr>
            <a:xfrm>
              <a:off x="2212616" y="2700450"/>
              <a:ext cx="630888" cy="67908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3470764-2EFA-09C6-1BF2-84EAF2542F69}"/>
                </a:ext>
              </a:extLst>
            </p:cNvPr>
            <p:cNvSpPr txBox="1"/>
            <p:nvPr/>
          </p:nvSpPr>
          <p:spPr>
            <a:xfrm>
              <a:off x="1184583" y="128444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Square</a:t>
              </a:r>
              <a:endParaRPr lang="en-NL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389AD95-D6E4-9182-F6DA-6DB479F27ACF}"/>
                </a:ext>
              </a:extLst>
            </p:cNvPr>
            <p:cNvSpPr/>
            <p:nvPr/>
          </p:nvSpPr>
          <p:spPr>
            <a:xfrm>
              <a:off x="1152510" y="1391886"/>
              <a:ext cx="181511" cy="1815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pic>
          <p:nvPicPr>
            <p:cNvPr id="49" name="Afbeelding 17" descr="Afbeelding met transport&#10;&#10;Automatisch gegenereerde beschrijving">
              <a:extLst>
                <a:ext uri="{FF2B5EF4-FFF2-40B4-BE49-F238E27FC236}">
                  <a16:creationId xmlns:a16="http://schemas.microsoft.com/office/drawing/2014/main" id="{AE71AA64-EEC4-43BC-C405-5551D675A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2" t="15938" r="27467" b="17926"/>
            <a:stretch/>
          </p:blipFill>
          <p:spPr>
            <a:xfrm>
              <a:off x="3285753" y="1688027"/>
              <a:ext cx="1548971" cy="12531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0" name="Afbeelding 19">
              <a:extLst>
                <a:ext uri="{FF2B5EF4-FFF2-40B4-BE49-F238E27FC236}">
                  <a16:creationId xmlns:a16="http://schemas.microsoft.com/office/drawing/2014/main" id="{04D33A9C-3F56-E572-CCC3-CC6FA1241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8" t="24573" r="31759" b="23547"/>
            <a:stretch/>
          </p:blipFill>
          <p:spPr>
            <a:xfrm>
              <a:off x="4583914" y="2700449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BB4E0C-44F0-5BCE-C20A-4B7FE6C743D5}"/>
                </a:ext>
              </a:extLst>
            </p:cNvPr>
            <p:cNvSpPr txBox="1"/>
            <p:nvPr/>
          </p:nvSpPr>
          <p:spPr>
            <a:xfrm>
              <a:off x="3519003" y="128444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</a:t>
              </a:r>
              <a:endParaRPr lang="en-NL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74E9B09B-2B5C-F539-C513-71D9A14BCF0A}"/>
                </a:ext>
              </a:extLst>
            </p:cNvPr>
            <p:cNvSpPr/>
            <p:nvPr/>
          </p:nvSpPr>
          <p:spPr>
            <a:xfrm>
              <a:off x="3481319" y="1394414"/>
              <a:ext cx="181511" cy="181511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pic>
          <p:nvPicPr>
            <p:cNvPr id="56" name="Afbeelding 7">
              <a:extLst>
                <a:ext uri="{FF2B5EF4-FFF2-40B4-BE49-F238E27FC236}">
                  <a16:creationId xmlns:a16="http://schemas.microsoft.com/office/drawing/2014/main" id="{460A03BD-29F0-3F99-1C2D-2893C6766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4751" b="5942"/>
            <a:stretch/>
          </p:blipFill>
          <p:spPr>
            <a:xfrm>
              <a:off x="3285753" y="4053227"/>
              <a:ext cx="1548971" cy="125317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7" name="Afbeelding 10">
              <a:extLst>
                <a:ext uri="{FF2B5EF4-FFF2-40B4-BE49-F238E27FC236}">
                  <a16:creationId xmlns:a16="http://schemas.microsoft.com/office/drawing/2014/main" id="{43FF2328-ACDA-4862-7853-6CD290A62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3" t="8105" r="29716" b="2785"/>
            <a:stretch/>
          </p:blipFill>
          <p:spPr>
            <a:xfrm>
              <a:off x="4583914" y="5065176"/>
              <a:ext cx="630888" cy="679088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E5B19E-26D0-8552-2226-3E3CDB4343AE}"/>
                </a:ext>
              </a:extLst>
            </p:cNvPr>
            <p:cNvSpPr txBox="1"/>
            <p:nvPr/>
          </p:nvSpPr>
          <p:spPr>
            <a:xfrm>
              <a:off x="3528388" y="3651121"/>
              <a:ext cx="140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</a:t>
              </a:r>
              <a:endParaRPr lang="en-NL" sz="2000" b="1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A8E19C22-C72D-80EB-A2B0-4B19ED9F08A3}"/>
                </a:ext>
              </a:extLst>
            </p:cNvPr>
            <p:cNvSpPr/>
            <p:nvPr/>
          </p:nvSpPr>
          <p:spPr>
            <a:xfrm>
              <a:off x="3630227" y="3760746"/>
              <a:ext cx="181511" cy="181511"/>
            </a:xfrm>
            <a:prstGeom prst="diamond">
              <a:avLst/>
            </a:prstGeom>
            <a:solidFill>
              <a:schemeClr val="bg1"/>
            </a:solidFill>
            <a:ln w="381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EF9FA84-ECDB-8896-820A-1F8B73FAA022}"/>
                </a:ext>
              </a:extLst>
            </p:cNvPr>
            <p:cNvSpPr txBox="1"/>
            <p:nvPr/>
          </p:nvSpPr>
          <p:spPr>
            <a:xfrm>
              <a:off x="844119" y="304233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m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1CA3C5B-3C62-5884-822B-659920119824}"/>
                </a:ext>
              </a:extLst>
            </p:cNvPr>
            <p:cNvCxnSpPr>
              <a:cxnSpLocks/>
            </p:cNvCxnSpPr>
            <p:nvPr/>
          </p:nvCxnSpPr>
          <p:spPr>
            <a:xfrm>
              <a:off x="912183" y="3042338"/>
              <a:ext cx="49267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4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37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of flow battery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E4764-3F4E-9925-0DF1-F32A0064F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00" y="1316931"/>
            <a:ext cx="11380800" cy="47774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Proof-of-principle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Manufacturing guidelines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Porosity, thermal sequence, </a:t>
            </a:r>
            <a:r>
              <a:rPr lang="en-US" sz="1800" dirty="0"/>
              <a:t>s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ample holder, printing direction </a:t>
            </a: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vs.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the printing platform</a:t>
            </a:r>
            <a:endParaRPr lang="en-US" sz="1800" dirty="0"/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Enhanced mass transport and decreased pressure drop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				    Desing based on reactor architecture and operating conditions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400" dirty="0"/>
              <a:t>Pillar structures promise increased mass transfer rates</a:t>
            </a:r>
            <a:endParaRPr lang="en-NL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229A36-DB96-EE75-DC03-BB7BD621B0C2}"/>
              </a:ext>
            </a:extLst>
          </p:cNvPr>
          <p:cNvGrpSpPr/>
          <p:nvPr/>
        </p:nvGrpSpPr>
        <p:grpSpPr>
          <a:xfrm>
            <a:off x="5588928" y="986731"/>
            <a:ext cx="5687085" cy="1361021"/>
            <a:chOff x="3225800" y="1138342"/>
            <a:chExt cx="5687085" cy="13610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EE3ACF-CC6B-3E91-521E-9DF1B4EDD114}"/>
                </a:ext>
              </a:extLst>
            </p:cNvPr>
            <p:cNvGrpSpPr/>
            <p:nvPr/>
          </p:nvGrpSpPr>
          <p:grpSpPr>
            <a:xfrm>
              <a:off x="3225800" y="1529313"/>
              <a:ext cx="1040414" cy="583180"/>
              <a:chOff x="3822589" y="826562"/>
              <a:chExt cx="3217455" cy="1803470"/>
            </a:xfrm>
          </p:grpSpPr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AFFF3B2-3392-E6A8-23C0-6C15434820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99" t="31527" r="21855" b="43886"/>
              <a:stretch/>
            </p:blipFill>
            <p:spPr>
              <a:xfrm>
                <a:off x="4000500" y="943880"/>
                <a:ext cx="2811463" cy="1686152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9488CAF-04EB-5719-3975-9B7BF8E86980}"/>
                  </a:ext>
                </a:extLst>
              </p:cNvPr>
              <p:cNvSpPr/>
              <p:nvPr/>
            </p:nvSpPr>
            <p:spPr>
              <a:xfrm rot="20548396">
                <a:off x="6572833" y="826562"/>
                <a:ext cx="467211" cy="169698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E75A26-7F94-48A0-51AB-C0091764E040}"/>
                  </a:ext>
                </a:extLst>
              </p:cNvPr>
              <p:cNvSpPr/>
              <p:nvPr/>
            </p:nvSpPr>
            <p:spPr>
              <a:xfrm rot="231861">
                <a:off x="3822589" y="867453"/>
                <a:ext cx="229630" cy="154912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AA2BC5-8032-A1BB-A877-8E9A8DC22647}"/>
                </a:ext>
              </a:extLst>
            </p:cNvPr>
            <p:cNvGrpSpPr/>
            <p:nvPr/>
          </p:nvGrpSpPr>
          <p:grpSpPr>
            <a:xfrm>
              <a:off x="6180091" y="1614384"/>
              <a:ext cx="590118" cy="395284"/>
              <a:chOff x="4682149" y="2908938"/>
              <a:chExt cx="1824924" cy="122240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68FACE-1C7F-40E2-6349-F2A501649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19" t="28967" r="35822" b="53996"/>
              <a:stretch/>
            </p:blipFill>
            <p:spPr>
              <a:xfrm>
                <a:off x="4737100" y="2962275"/>
                <a:ext cx="1660525" cy="11684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79CFBD-C780-04FF-B446-883023D2E03B}"/>
                  </a:ext>
                </a:extLst>
              </p:cNvPr>
              <p:cNvSpPr/>
              <p:nvPr/>
            </p:nvSpPr>
            <p:spPr>
              <a:xfrm rot="21194287">
                <a:off x="6335374" y="2941193"/>
                <a:ext cx="171699" cy="11654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63C015-1DA1-2EFE-90AB-C7E57BA686F7}"/>
                  </a:ext>
                </a:extLst>
              </p:cNvPr>
              <p:cNvSpPr/>
              <p:nvPr/>
            </p:nvSpPr>
            <p:spPr>
              <a:xfrm rot="20890118">
                <a:off x="6269208" y="2930234"/>
                <a:ext cx="171699" cy="3658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262256A-BC36-3730-B6D3-6C6C7055F5B4}"/>
                  </a:ext>
                </a:extLst>
              </p:cNvPr>
              <p:cNvSpPr/>
              <p:nvPr/>
            </p:nvSpPr>
            <p:spPr>
              <a:xfrm rot="291876">
                <a:off x="4685665" y="2934396"/>
                <a:ext cx="61059" cy="5736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88CBBA2-B9EE-A786-2888-F2D77E573400}"/>
                  </a:ext>
                </a:extLst>
              </p:cNvPr>
              <p:cNvSpPr/>
              <p:nvPr/>
            </p:nvSpPr>
            <p:spPr>
              <a:xfrm rot="21438580">
                <a:off x="4694716" y="3677283"/>
                <a:ext cx="45719" cy="45405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F73C53E-E8C3-2C49-BEA9-9C4241D97593}"/>
                  </a:ext>
                </a:extLst>
              </p:cNvPr>
              <p:cNvSpPr/>
              <p:nvPr/>
            </p:nvSpPr>
            <p:spPr>
              <a:xfrm rot="120000">
                <a:off x="5448647" y="2928058"/>
                <a:ext cx="785333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67F6D-1E58-4970-DFD7-47887DBA314A}"/>
                  </a:ext>
                </a:extLst>
              </p:cNvPr>
              <p:cNvSpPr/>
              <p:nvPr/>
            </p:nvSpPr>
            <p:spPr>
              <a:xfrm rot="60000">
                <a:off x="4682149" y="2908938"/>
                <a:ext cx="1020299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EBFC14-5067-94E9-B1D8-889B039D6541}"/>
                </a:ext>
              </a:extLst>
            </p:cNvPr>
            <p:cNvGrpSpPr/>
            <p:nvPr/>
          </p:nvGrpSpPr>
          <p:grpSpPr>
            <a:xfrm>
              <a:off x="4736355" y="1524659"/>
              <a:ext cx="972748" cy="593458"/>
              <a:chOff x="2466777" y="855362"/>
              <a:chExt cx="3008199" cy="183525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3FBC44C-99ED-5FF5-0C79-AC0EB2598C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28" t="26805" r="30650" b="48608"/>
              <a:stretch/>
            </p:blipFill>
            <p:spPr>
              <a:xfrm>
                <a:off x="2536825" y="968148"/>
                <a:ext cx="2717800" cy="1686152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EEFD1C-D910-8134-4D01-4FBC94B06242}"/>
                  </a:ext>
                </a:extLst>
              </p:cNvPr>
              <p:cNvSpPr/>
              <p:nvPr/>
            </p:nvSpPr>
            <p:spPr>
              <a:xfrm rot="-60000">
                <a:off x="3359061" y="2644896"/>
                <a:ext cx="1962488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8333B50-E6B4-7680-CBE7-2E1287D0325D}"/>
                  </a:ext>
                </a:extLst>
              </p:cNvPr>
              <p:cNvSpPr/>
              <p:nvPr/>
            </p:nvSpPr>
            <p:spPr>
              <a:xfrm rot="4461918">
                <a:off x="4399093" y="1503098"/>
                <a:ext cx="1723620" cy="42814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9943AE-2E9A-9AD0-DC4E-9EA717F75C75}"/>
                  </a:ext>
                </a:extLst>
              </p:cNvPr>
              <p:cNvSpPr/>
              <p:nvPr/>
            </p:nvSpPr>
            <p:spPr>
              <a:xfrm rot="16420505">
                <a:off x="1788840" y="1605987"/>
                <a:ext cx="1468374" cy="1125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7A0DCD6-239D-DEFC-2725-04CE178DDFDF}"/>
                  </a:ext>
                </a:extLst>
              </p:cNvPr>
              <p:cNvSpPr/>
              <p:nvPr/>
            </p:nvSpPr>
            <p:spPr>
              <a:xfrm rot="60000">
                <a:off x="2656644" y="912746"/>
                <a:ext cx="2194359" cy="7009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C75B3C-8E79-2160-083D-34CD87793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1497" y="1138342"/>
              <a:ext cx="1581388" cy="13610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4E3D72-C9B0-1277-47CC-C36046E1B16B}"/>
                    </a:ext>
                  </a:extLst>
                </p:cNvPr>
                <p:cNvSpPr txBox="1"/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800" b="1" i="0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  <a:cs typeface="Arial" panose="020B0604020202020204" pitchFamily="34" charset="0"/>
                    </a:rPr>
                    <a:t>Air</a:t>
                  </a:r>
                  <a:endParaRPr lang="en-NL" sz="18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A5986E7-5490-65F1-92A0-96841B9F0A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10000" r="-775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885A72E-D0F4-6E29-15CE-FEE3D3D6D040}"/>
                </a:ext>
              </a:extLst>
            </p:cNvPr>
            <p:cNvCxnSpPr>
              <a:cxnSpLocks/>
            </p:cNvCxnSpPr>
            <p:nvPr/>
          </p:nvCxnSpPr>
          <p:spPr>
            <a:xfrm>
              <a:off x="4262040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FF955FC-C59B-AD89-23DD-AEB820A3F6C9}"/>
                    </a:ext>
                  </a:extLst>
                </p:cNvPr>
                <p:cNvSpPr txBox="1"/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N</a:t>
                  </a:r>
                  <a:r>
                    <a:rPr lang="en-US" sz="1600" b="1" baseline="-25000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2</a:t>
                  </a:r>
                  <a:endParaRPr lang="en-NL" sz="16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2F03311-2BC5-B458-CC6A-7070266F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blipFill>
                  <a:blip r:embed="rId17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E74EB2-407C-A3D3-9552-5FB40F5271AF}"/>
                </a:ext>
              </a:extLst>
            </p:cNvPr>
            <p:cNvCxnSpPr>
              <a:cxnSpLocks/>
            </p:cNvCxnSpPr>
            <p:nvPr/>
          </p:nvCxnSpPr>
          <p:spPr>
            <a:xfrm>
              <a:off x="5694687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9E1B53D-A580-DE0F-12D2-924EE0EB41D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05" y="1823687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4ACAEB-F4AA-AEEF-8DD5-2B3B8E639218}"/>
                </a:ext>
              </a:extLst>
            </p:cNvPr>
            <p:cNvSpPr txBox="1"/>
            <p:nvPr/>
          </p:nvSpPr>
          <p:spPr>
            <a:xfrm>
              <a:off x="6617449" y="1430494"/>
              <a:ext cx="766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rPr>
                <a:t>Test</a:t>
              </a:r>
              <a:endParaRPr lang="en-NL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68897E6-CE17-20C4-B9B8-4ECF1FE1B3C8}"/>
              </a:ext>
            </a:extLst>
          </p:cNvPr>
          <p:cNvGrpSpPr/>
          <p:nvPr/>
        </p:nvGrpSpPr>
        <p:grpSpPr>
          <a:xfrm>
            <a:off x="8943282" y="3115252"/>
            <a:ext cx="2210312" cy="1305142"/>
            <a:chOff x="8907614" y="2914522"/>
            <a:chExt cx="2210312" cy="1305142"/>
          </a:xfrm>
        </p:grpSpPr>
        <p:pic>
          <p:nvPicPr>
            <p:cNvPr id="32" name="Picture 31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754FC76F-7C70-396B-147C-B63DE4080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10205992" y="3292969"/>
              <a:ext cx="911934" cy="926695"/>
            </a:xfrm>
            <a:prstGeom prst="rec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9" name="Picture 38" descr="A picture containing grate, outdoor object&#10;&#10;Description automatically generated">
              <a:extLst>
                <a:ext uri="{FF2B5EF4-FFF2-40B4-BE49-F238E27FC236}">
                  <a16:creationId xmlns:a16="http://schemas.microsoft.com/office/drawing/2014/main" id="{87F3643B-A69E-7A18-46FE-BB2003F3D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1" t="22313" r="14772" b="22313"/>
            <a:stretch/>
          </p:blipFill>
          <p:spPr>
            <a:xfrm>
              <a:off x="9011400" y="3293529"/>
              <a:ext cx="909797" cy="92565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BA16BD-D8DF-E25C-3F09-A648F8CC0CA1}"/>
                </a:ext>
              </a:extLst>
            </p:cNvPr>
            <p:cNvSpPr txBox="1"/>
            <p:nvPr/>
          </p:nvSpPr>
          <p:spPr>
            <a:xfrm>
              <a:off x="8907614" y="2914522"/>
              <a:ext cx="1099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3D print</a:t>
              </a:r>
              <a:endParaRPr lang="en-NL" sz="1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422F17-F97E-1291-28B8-1F0084E2F907}"/>
                </a:ext>
              </a:extLst>
            </p:cNvPr>
            <p:cNvSpPr txBox="1"/>
            <p:nvPr/>
          </p:nvSpPr>
          <p:spPr>
            <a:xfrm>
              <a:off x="10278492" y="2914523"/>
              <a:ext cx="795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Paper</a:t>
              </a:r>
              <a:endParaRPr lang="en-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4ADAF5E-0B3F-53F2-88FF-A18A414F6A84}"/>
              </a:ext>
            </a:extLst>
          </p:cNvPr>
          <p:cNvGrpSpPr/>
          <p:nvPr/>
        </p:nvGrpSpPr>
        <p:grpSpPr>
          <a:xfrm>
            <a:off x="835206" y="4106914"/>
            <a:ext cx="3086628" cy="1342974"/>
            <a:chOff x="5614890" y="5047654"/>
            <a:chExt cx="3527522" cy="153480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6DD5E6D-48C7-943D-7236-CCA97B350743}"/>
                </a:ext>
              </a:extLst>
            </p:cNvPr>
            <p:cNvSpPr/>
            <p:nvPr/>
          </p:nvSpPr>
          <p:spPr>
            <a:xfrm>
              <a:off x="7789018" y="5429387"/>
              <a:ext cx="1023755" cy="1153072"/>
            </a:xfrm>
            <a:prstGeom prst="rect">
              <a:avLst/>
            </a:pr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033CBDA-1A96-ECDA-2E2D-8B13298829AE}"/>
                </a:ext>
              </a:extLst>
            </p:cNvPr>
            <p:cNvGrpSpPr/>
            <p:nvPr/>
          </p:nvGrpSpPr>
          <p:grpSpPr>
            <a:xfrm>
              <a:off x="5948711" y="5429387"/>
              <a:ext cx="1023755" cy="1153072"/>
              <a:chOff x="576943" y="555171"/>
              <a:chExt cx="2068286" cy="2329543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7FA3214-515B-8AF9-0C07-ECEED9D06C13}"/>
                  </a:ext>
                </a:extLst>
              </p:cNvPr>
              <p:cNvSpPr/>
              <p:nvPr/>
            </p:nvSpPr>
            <p:spPr>
              <a:xfrm>
                <a:off x="576943" y="555171"/>
                <a:ext cx="2068286" cy="2329543"/>
              </a:xfrm>
              <a:prstGeom prst="rect">
                <a:avLst/>
              </a:prstGeom>
              <a:solidFill>
                <a:srgbClr val="BFBFB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E0619E6-15E6-8EDF-4A8C-E5F36CF8CFF7}"/>
                  </a:ext>
                </a:extLst>
              </p:cNvPr>
              <p:cNvSpPr/>
              <p:nvPr/>
            </p:nvSpPr>
            <p:spPr>
              <a:xfrm>
                <a:off x="772305" y="876270"/>
                <a:ext cx="1696598" cy="68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F25DBA3-90FC-6498-0339-0A509E423A76}"/>
                  </a:ext>
                </a:extLst>
              </p:cNvPr>
              <p:cNvSpPr/>
              <p:nvPr/>
            </p:nvSpPr>
            <p:spPr>
              <a:xfrm>
                <a:off x="772305" y="2445699"/>
                <a:ext cx="1696598" cy="68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F71DAAE-9622-3583-F742-AF908BE506F4}"/>
                </a:ext>
              </a:extLst>
            </p:cNvPr>
            <p:cNvSpPr txBox="1"/>
            <p:nvPr/>
          </p:nvSpPr>
          <p:spPr>
            <a:xfrm>
              <a:off x="5614890" y="5047655"/>
              <a:ext cx="1696777" cy="386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Flow through</a:t>
              </a:r>
              <a:endParaRPr lang="en-NL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1B3BC13-078F-F981-1348-022916630EFA}"/>
                </a:ext>
              </a:extLst>
            </p:cNvPr>
            <p:cNvSpPr txBox="1"/>
            <p:nvPr/>
          </p:nvSpPr>
          <p:spPr>
            <a:xfrm>
              <a:off x="7443804" y="5047654"/>
              <a:ext cx="1698608" cy="386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Interdigitated</a:t>
              </a:r>
              <a:endParaRPr lang="en-NL" sz="16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D01D9FA-0432-F867-1463-91B45E33E446}"/>
                </a:ext>
              </a:extLst>
            </p:cNvPr>
            <p:cNvGrpSpPr/>
            <p:nvPr/>
          </p:nvGrpSpPr>
          <p:grpSpPr>
            <a:xfrm>
              <a:off x="7948195" y="5580194"/>
              <a:ext cx="719103" cy="836466"/>
              <a:chOff x="6333848" y="1570446"/>
              <a:chExt cx="761631" cy="886089"/>
            </a:xfrm>
            <a:solidFill>
              <a:schemeClr val="bg1"/>
            </a:solidFill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98DB7B9-0403-7DA3-E5D0-F3FEEE29F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0338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1A06F63-8330-8F6D-68C9-B92A1661BA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5411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9EDD81A-EE45-42AD-ED67-53E7EA6E0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0484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0342DA1-F086-E9D5-496F-D07AC5102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5557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9F7E920-1A6A-2D03-6A1E-5B39C27CC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30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6B68051-13C1-5B25-29DD-8617632A1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0777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ED7F996-C998-0270-D04F-EAD38D1F47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5703" y="1603157"/>
                <a:ext cx="0" cy="82169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26626F4-3030-9113-E1E3-B1A521F29F0D}"/>
                  </a:ext>
                </a:extLst>
              </p:cNvPr>
              <p:cNvSpPr/>
              <p:nvPr/>
            </p:nvSpPr>
            <p:spPr>
              <a:xfrm>
                <a:off x="6333848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2F5ECC9-1279-6643-86C8-7C2F7FCDF654}"/>
                  </a:ext>
                </a:extLst>
              </p:cNvPr>
              <p:cNvSpPr/>
              <p:nvPr/>
            </p:nvSpPr>
            <p:spPr>
              <a:xfrm>
                <a:off x="6565103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432177F-A3DF-0419-13B7-903D30F81F6B}"/>
                  </a:ext>
                </a:extLst>
              </p:cNvPr>
              <p:cNvSpPr/>
              <p:nvPr/>
            </p:nvSpPr>
            <p:spPr>
              <a:xfrm>
                <a:off x="6797870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384021B-1E29-A90B-3546-3856F75FF42B}"/>
                  </a:ext>
                </a:extLst>
              </p:cNvPr>
              <p:cNvSpPr/>
              <p:nvPr/>
            </p:nvSpPr>
            <p:spPr>
              <a:xfrm>
                <a:off x="7023479" y="2384535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18A73F0-6DFE-96CC-BF4F-946CEBA15559}"/>
                  </a:ext>
                </a:extLst>
              </p:cNvPr>
              <p:cNvSpPr/>
              <p:nvPr/>
            </p:nvSpPr>
            <p:spPr>
              <a:xfrm>
                <a:off x="6449170" y="1570446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C5B5E0E-E3AB-25DF-7AC2-92E343FA3C92}"/>
                  </a:ext>
                </a:extLst>
              </p:cNvPr>
              <p:cNvSpPr/>
              <p:nvPr/>
            </p:nvSpPr>
            <p:spPr>
              <a:xfrm>
                <a:off x="6680425" y="1570446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B6B5A02-C4DF-E9C4-1A81-AD7399C83C80}"/>
                  </a:ext>
                </a:extLst>
              </p:cNvPr>
              <p:cNvSpPr/>
              <p:nvPr/>
            </p:nvSpPr>
            <p:spPr>
              <a:xfrm>
                <a:off x="6913192" y="1570446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7" name="Arrow: Right 86">
                <a:extLst>
                  <a:ext uri="{FF2B5EF4-FFF2-40B4-BE49-F238E27FC236}">
                    <a16:creationId xmlns:a16="http://schemas.microsoft.com/office/drawing/2014/main" id="{AC165501-F40A-1574-B585-636A209D52F6}"/>
                  </a:ext>
                </a:extLst>
              </p:cNvPr>
              <p:cNvSpPr/>
              <p:nvPr/>
            </p:nvSpPr>
            <p:spPr>
              <a:xfrm>
                <a:off x="636965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8" name="Arrow: Right 87">
                <a:extLst>
                  <a:ext uri="{FF2B5EF4-FFF2-40B4-BE49-F238E27FC236}">
                    <a16:creationId xmlns:a16="http://schemas.microsoft.com/office/drawing/2014/main" id="{0F761DFC-6051-F3E0-9DFA-514B28A60E40}"/>
                  </a:ext>
                </a:extLst>
              </p:cNvPr>
              <p:cNvSpPr/>
              <p:nvPr/>
            </p:nvSpPr>
            <p:spPr>
              <a:xfrm>
                <a:off x="660722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89" name="Arrow: Right 88">
                <a:extLst>
                  <a:ext uri="{FF2B5EF4-FFF2-40B4-BE49-F238E27FC236}">
                    <a16:creationId xmlns:a16="http://schemas.microsoft.com/office/drawing/2014/main" id="{9496EC0D-A4E1-BBB4-D051-687DCF79E795}"/>
                  </a:ext>
                </a:extLst>
              </p:cNvPr>
              <p:cNvSpPr/>
              <p:nvPr/>
            </p:nvSpPr>
            <p:spPr>
              <a:xfrm>
                <a:off x="684479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90" name="Arrow: Right 89">
                <a:extLst>
                  <a:ext uri="{FF2B5EF4-FFF2-40B4-BE49-F238E27FC236}">
                    <a16:creationId xmlns:a16="http://schemas.microsoft.com/office/drawing/2014/main" id="{C98F74CC-4CAF-E0FE-6C7A-E180F61D270F}"/>
                  </a:ext>
                </a:extLst>
              </p:cNvPr>
              <p:cNvSpPr/>
              <p:nvPr/>
            </p:nvSpPr>
            <p:spPr>
              <a:xfrm rot="10800000">
                <a:off x="696358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91" name="Arrow: Right 90">
                <a:extLst>
                  <a:ext uri="{FF2B5EF4-FFF2-40B4-BE49-F238E27FC236}">
                    <a16:creationId xmlns:a16="http://schemas.microsoft.com/office/drawing/2014/main" id="{99EC2C18-594B-101D-A36E-612633202199}"/>
                  </a:ext>
                </a:extLst>
              </p:cNvPr>
              <p:cNvSpPr/>
              <p:nvPr/>
            </p:nvSpPr>
            <p:spPr>
              <a:xfrm rot="10800000">
                <a:off x="672601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  <p:sp>
            <p:nvSpPr>
              <p:cNvPr id="92" name="Arrow: Right 91">
                <a:extLst>
                  <a:ext uri="{FF2B5EF4-FFF2-40B4-BE49-F238E27FC236}">
                    <a16:creationId xmlns:a16="http://schemas.microsoft.com/office/drawing/2014/main" id="{F99136DA-BF9E-5AE5-932A-527CF568F2D0}"/>
                  </a:ext>
                </a:extLst>
              </p:cNvPr>
              <p:cNvSpPr/>
              <p:nvPr/>
            </p:nvSpPr>
            <p:spPr>
              <a:xfrm rot="10800000">
                <a:off x="648844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rgbClr val="C00000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</p:grp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D25038EE-AD04-1618-0811-4971D64B1459}"/>
                </a:ext>
              </a:extLst>
            </p:cNvPr>
            <p:cNvSpPr/>
            <p:nvPr/>
          </p:nvSpPr>
          <p:spPr>
            <a:xfrm rot="16200000">
              <a:off x="6312622" y="6146733"/>
              <a:ext cx="292600" cy="157554"/>
            </a:xfrm>
            <a:prstGeom prst="rightArrow">
              <a:avLst>
                <a:gd name="adj1" fmla="val 50000"/>
                <a:gd name="adj2" fmla="val 6634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6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24175C4-C5A1-8E67-4DC8-56330CEB3D0D}"/>
              </a:ext>
            </a:extLst>
          </p:cNvPr>
          <p:cNvGrpSpPr/>
          <p:nvPr/>
        </p:nvGrpSpPr>
        <p:grpSpPr>
          <a:xfrm>
            <a:off x="8431026" y="5086504"/>
            <a:ext cx="2938470" cy="1492997"/>
            <a:chOff x="8202426" y="4959504"/>
            <a:chExt cx="2938470" cy="1492997"/>
          </a:xfrm>
        </p:grpSpPr>
        <p:pic>
          <p:nvPicPr>
            <p:cNvPr id="126" name="Picture 125" descr="A close-up of a crystal&#10;&#10;Description automatically generated with medium confidence">
              <a:extLst>
                <a:ext uri="{FF2B5EF4-FFF2-40B4-BE49-F238E27FC236}">
                  <a16:creationId xmlns:a16="http://schemas.microsoft.com/office/drawing/2014/main" id="{2EBB9D55-3C74-5896-5D54-06242BC29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" r="10242" b="5678"/>
            <a:stretch/>
          </p:blipFill>
          <p:spPr>
            <a:xfrm>
              <a:off x="9659613" y="5191101"/>
              <a:ext cx="1379955" cy="12614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7" name="Picture 1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A6617ED-A052-00E0-7B6D-25050F3F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" r="13236" b="5678"/>
            <a:stretch/>
          </p:blipFill>
          <p:spPr>
            <a:xfrm>
              <a:off x="8202426" y="5191101"/>
              <a:ext cx="1379955" cy="12614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B228B8A-6D84-E837-20EF-8B27E18D766F}"/>
                </a:ext>
              </a:extLst>
            </p:cNvPr>
            <p:cNvSpPr txBox="1"/>
            <p:nvPr/>
          </p:nvSpPr>
          <p:spPr>
            <a:xfrm>
              <a:off x="8295068" y="4959504"/>
              <a:ext cx="1400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</a:t>
              </a:r>
              <a:endParaRPr lang="en-NL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A449629-5830-0037-5D51-C3C6465DB883}"/>
                </a:ext>
              </a:extLst>
            </p:cNvPr>
            <p:cNvSpPr txBox="1"/>
            <p:nvPr/>
          </p:nvSpPr>
          <p:spPr>
            <a:xfrm>
              <a:off x="9740850" y="4959504"/>
              <a:ext cx="1400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</a:t>
              </a:r>
              <a:endParaRPr lang="en-NL" sz="1600" b="1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E7E427CD-B946-E4F6-D8F7-4923C612B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5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next-generation flow battery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707C7F4-5841-53FC-676D-1F741AEEFB1F}"/>
              </a:ext>
            </a:extLst>
          </p:cNvPr>
          <p:cNvSpPr txBox="1">
            <a:spLocks/>
          </p:cNvSpPr>
          <p:nvPr/>
        </p:nvSpPr>
        <p:spPr>
          <a:xfrm>
            <a:off x="811200" y="1316931"/>
            <a:ext cx="10515600" cy="4777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dirty="0"/>
              <a:t>Fine-tune resin formulation and carbonization steps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dirty="0"/>
              <a:t>Finer resolutions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dirty="0"/>
              <a:t>Multi-scale electrode structures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</a:pPr>
            <a:r>
              <a:rPr lang="en-US" sz="2400" dirty="0"/>
              <a:t>						Combined with topology optimizers</a:t>
            </a:r>
            <a:endParaRPr lang="en-US" sz="1800" dirty="0"/>
          </a:p>
          <a:p>
            <a:pPr marL="0" indent="0">
              <a:lnSpc>
                <a:spcPct val="300000"/>
              </a:lnSpc>
              <a:buNone/>
            </a:pPr>
            <a:r>
              <a:rPr lang="en-US" sz="2400" b="1" dirty="0">
                <a:solidFill>
                  <a:srgbClr val="2A962A"/>
                </a:solidFill>
              </a:rPr>
              <a:t>Goal: </a:t>
            </a:r>
            <a:r>
              <a:rPr lang="en-US" sz="2400" dirty="0"/>
              <a:t>excellent electrochemical performance and low hydraulic resistance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769183-ACAB-DEE5-D5D0-14E91CC7ECF0}"/>
              </a:ext>
            </a:extLst>
          </p:cNvPr>
          <p:cNvGrpSpPr/>
          <p:nvPr/>
        </p:nvGrpSpPr>
        <p:grpSpPr>
          <a:xfrm>
            <a:off x="692728" y="3854028"/>
            <a:ext cx="4064916" cy="1347158"/>
            <a:chOff x="7015315" y="2358514"/>
            <a:chExt cx="4064916" cy="1347158"/>
          </a:xfrm>
        </p:grpSpPr>
        <p:pic>
          <p:nvPicPr>
            <p:cNvPr id="9" name="Picture 8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5E0B34BF-6D22-A04F-FC40-3F965D55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315" y="2358514"/>
              <a:ext cx="1909174" cy="1347158"/>
            </a:xfrm>
            <a:prstGeom prst="rect">
              <a:avLst/>
            </a:prstGeom>
          </p:spPr>
        </p:pic>
        <p:pic>
          <p:nvPicPr>
            <p:cNvPr id="10" name="Picture 9" descr="A picture containing indoor, colorful, lined, arranged&#10;&#10;Description automatically generated">
              <a:extLst>
                <a:ext uri="{FF2B5EF4-FFF2-40B4-BE49-F238E27FC236}">
                  <a16:creationId xmlns:a16="http://schemas.microsoft.com/office/drawing/2014/main" id="{0A983CC1-0914-5E09-467A-B57FEB49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057" y="2358514"/>
              <a:ext cx="1909174" cy="134715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C8C215-490C-3BA4-CA68-5C9543C8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813924" y="3032093"/>
              <a:ext cx="502997" cy="0"/>
            </a:xfrm>
            <a:prstGeom prst="straightConnector1">
              <a:avLst/>
            </a:prstGeom>
            <a:ln w="38100">
              <a:solidFill>
                <a:srgbClr val="2A962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EEE5C9-220A-676C-2F6F-ED4E3F6E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537" y="2194057"/>
            <a:ext cx="1684181" cy="1687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799E7-F332-42C7-419A-24A7329F3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820" y="2194057"/>
            <a:ext cx="4071518" cy="1687115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C99FF7-CF21-AECC-31D9-18E7BF146A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r>
              <a:rPr lang="en-GB" dirty="0" err="1"/>
              <a:t>Sänger</a:t>
            </a:r>
            <a:r>
              <a:rPr lang="en-GB" dirty="0"/>
              <a:t>, J.C.</a:t>
            </a:r>
            <a:r>
              <a:rPr lang="en-US" dirty="0"/>
              <a:t>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</a:t>
            </a:r>
            <a:r>
              <a:rPr lang="en-US" dirty="0"/>
              <a:t>, </a:t>
            </a:r>
            <a:r>
              <a:rPr lang="en-US" b="1" dirty="0"/>
              <a:t>35</a:t>
            </a:r>
            <a:r>
              <a:rPr lang="en-US" dirty="0"/>
              <a:t> (8), 2208653 (2022)</a:t>
            </a:r>
          </a:p>
          <a:p>
            <a:r>
              <a:rPr lang="en-GB" dirty="0"/>
              <a:t>Dong, Z.</a:t>
            </a:r>
            <a:r>
              <a:rPr lang="en-US" dirty="0"/>
              <a:t>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Nat. </a:t>
            </a:r>
            <a:r>
              <a:rPr lang="en-US" i="1" dirty="0" err="1"/>
              <a:t>Commun</a:t>
            </a:r>
            <a:r>
              <a:rPr lang="en-US" i="1" dirty="0"/>
              <a:t>.</a:t>
            </a:r>
            <a:r>
              <a:rPr lang="en-US" dirty="0"/>
              <a:t>, </a:t>
            </a:r>
            <a:r>
              <a:rPr lang="en-US" b="1" dirty="0"/>
              <a:t>12</a:t>
            </a:r>
            <a:r>
              <a:rPr lang="en-US" dirty="0"/>
              <a:t>, 247 (2021)</a:t>
            </a:r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5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C6AD-01FD-4EDF-913D-7433CD7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663" y="1415054"/>
            <a:ext cx="4614355" cy="54347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Contact: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NL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5" y="3006643"/>
            <a:ext cx="912670" cy="147787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7D525C8-D773-9710-43D3-D1F68CF21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3" y="1336427"/>
            <a:ext cx="3938390" cy="1449611"/>
          </a:xfrm>
          <a:prstGeom prst="rect">
            <a:avLst/>
          </a:prstGeom>
        </p:spPr>
      </p:pic>
      <p:pic>
        <p:nvPicPr>
          <p:cNvPr id="5" name="Picture 4" descr="Resultado de imagen para electrochemical society logo">
            <a:extLst>
              <a:ext uri="{FF2B5EF4-FFF2-40B4-BE49-F238E27FC236}">
                <a16:creationId xmlns:a16="http://schemas.microsoft.com/office/drawing/2014/main" id="{BD75CFC9-BEB2-8193-1860-657186E39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4484"/>
          <a:stretch/>
        </p:blipFill>
        <p:spPr bwMode="auto">
          <a:xfrm>
            <a:off x="9740900" y="112140"/>
            <a:ext cx="1636713" cy="11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382D90-BC97-F458-039B-9EAFA35ABD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1EF"/>
              </a:clrFrom>
              <a:clrTo>
                <a:srgbClr val="F3F1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8585" y="4581024"/>
            <a:ext cx="3183190" cy="350975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0F660B-5AD6-6355-6D34-A1DE8CC047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15752" r="14178" b="11439"/>
          <a:stretch/>
        </p:blipFill>
        <p:spPr>
          <a:xfrm>
            <a:off x="4999713" y="1430058"/>
            <a:ext cx="6377900" cy="44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2B82-E137-B76B-CF1F-454EF57F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Cyclic voltammetry data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92F57-D0F4-25E8-ED4B-9BD5C60B3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38719B-11FC-4C24-D04D-D13EFEB78A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5A8B1-791E-3170-1483-B592DDC35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01" y="1790793"/>
            <a:ext cx="4624725" cy="3546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6E036C-6FFD-4AB5-3851-A3C81560C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076" y="1790793"/>
            <a:ext cx="4624725" cy="35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0265F-88EC-4F49-867D-B479BF8F656C}"/>
              </a:ext>
            </a:extLst>
          </p:cNvPr>
          <p:cNvGrpSpPr/>
          <p:nvPr/>
        </p:nvGrpSpPr>
        <p:grpSpPr>
          <a:xfrm>
            <a:off x="7186199" y="3049214"/>
            <a:ext cx="1831061" cy="1860700"/>
            <a:chOff x="8276102" y="1878533"/>
            <a:chExt cx="2001600" cy="2034000"/>
          </a:xfrm>
        </p:grpSpPr>
        <p:pic>
          <p:nvPicPr>
            <p:cNvPr id="65" name="Picture 64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6043BCDD-8D91-4FAD-8DD1-DF384B31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276102" y="1878533"/>
              <a:ext cx="2001600" cy="20340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AD5345-5122-44F4-84C8-4064F451BAB2}"/>
                </a:ext>
              </a:extLst>
            </p:cNvPr>
            <p:cNvCxnSpPr/>
            <p:nvPr/>
          </p:nvCxnSpPr>
          <p:spPr>
            <a:xfrm>
              <a:off x="8472056" y="1960663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/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4018" t="-7576" b="-2575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6B5F1A-AA14-452E-AE41-C23DD303E513}"/>
              </a:ext>
            </a:extLst>
          </p:cNvPr>
          <p:cNvGrpSpPr/>
          <p:nvPr/>
        </p:nvGrpSpPr>
        <p:grpSpPr>
          <a:xfrm>
            <a:off x="9164144" y="2941214"/>
            <a:ext cx="2397868" cy="2087835"/>
            <a:chOff x="9355434" y="2330573"/>
            <a:chExt cx="2621198" cy="22822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AB9EE1-98EF-4E0C-89ED-EE2E382961DD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FF028-0FE0-4C90-ACD6-AD171129EF35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4BF14B3-6701-4CA3-B393-627CB03A124C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56B6520-7AA4-4ADF-A1C0-6287D9922863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CA2E421-99A7-461F-A21E-9EB300169BC4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729DC9C-3861-47B4-A4E8-DFCAE945C517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66D9D1D-DC56-41FB-B807-77E2B602E4E6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615E277-16E9-488A-9DF9-111309308ECB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8DCF5F2-62D6-47B9-98CC-E2028D260488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CC8F8E-6CF1-4DED-98AF-E534DD086ACE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25" name="Arrow: Curved Left 24">
                <a:extLst>
                  <a:ext uri="{FF2B5EF4-FFF2-40B4-BE49-F238E27FC236}">
                    <a16:creationId xmlns:a16="http://schemas.microsoft.com/office/drawing/2014/main" id="{D808307E-7979-4DB0-B3FC-4910B3216918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AF1EADE-DDE1-46C4-A16C-4A8F59C82493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(n-1)+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n+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e</a:t>
                </a:r>
                <a:r>
                  <a:rPr lang="en-US" sz="2000" b="1" baseline="30000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endParaRPr lang="en-NL" sz="2000" b="1" dirty="0">
                  <a:solidFill>
                    <a:srgbClr val="20B80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Arrow: Curved Left 143">
                <a:extLst>
                  <a:ext uri="{FF2B5EF4-FFF2-40B4-BE49-F238E27FC236}">
                    <a16:creationId xmlns:a16="http://schemas.microsoft.com/office/drawing/2014/main" id="{D88EEEEF-21A7-419E-A0E3-3E60353118D8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4050A4-A895-41D2-AD8B-C5277EB4B65B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C33602-87DB-4DEE-882E-A97F3C20BC40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4034DEC-7385-4BFD-8889-291FFABB2BBB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D920DF8-CFBC-402E-87C2-74F125B454A2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6A38D78-E235-4215-8666-32BCC44E8071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FCBCE9-6603-4798-A713-CD31D8103618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5992F94-C51B-46CB-B2F5-C40404FA893F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DEEB0A1-1192-47E7-BD71-9B44539EAEB8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42529EB-C370-4B56-8179-8866A53FC991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F4BD951-5E81-4032-A358-8441935BA3E5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04CEA-0ED1-4B32-BFC7-BAB04AE4B7F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749C74-2BE0-4996-90D6-E985077AD081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chemeClr val="bg1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AA5073B-3F9A-429C-BF51-7FE4747EA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31146993-652E-4403-9D67-5F004D2AEE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B362DF-F0B0-4E4D-94FD-000D44D5651E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9962F90-DF12-486F-86FB-3D56CF623FEA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5BACD-FA5D-4675-950D-196FF60B85FE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D844775-0853-43C6-B753-6E987DFB66DB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481035-228D-4B58-9EC3-7A8DCBBE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B76EA8B-6F5F-42C2-B5B7-0CA0443E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FD6A63-30F4-4D85-A30D-2A184B22F4F9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E52C29-DC50-4429-BD74-183B56DB6F4A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4B87408-7AF6-4DFA-94B0-7DDAEF0B281A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640960-4D34-44D0-A7EB-38E2E9018976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AEFBF8-EC17-4C86-96DE-F1583FD96104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88839D-DF3F-4A8B-9836-1F68468495F7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Arrow: Curved Right 103">
                <a:extLst>
                  <a:ext uri="{FF2B5EF4-FFF2-40B4-BE49-F238E27FC236}">
                    <a16:creationId xmlns:a16="http://schemas.microsoft.com/office/drawing/2014/main" id="{8864E541-128D-4FA6-8E17-5F7B1743A4E9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Arrow: Curved Right 104">
                <a:extLst>
                  <a:ext uri="{FF2B5EF4-FFF2-40B4-BE49-F238E27FC236}">
                    <a16:creationId xmlns:a16="http://schemas.microsoft.com/office/drawing/2014/main" id="{8F2D77BB-71D4-431C-A72E-FB240064D17B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18393F1-9E2D-41F8-90DE-960721F8F01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D38F547-9818-4C32-8046-74F2671983E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77B6E1-FBDA-4370-9CA2-97E6392B1F3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E386A4-5300-4927-831B-34C729FE1259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171FF8-265F-4AF2-8F9A-3DCA1C3CA124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111805-DAC6-4AA9-9A14-02826432228C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304138-17E0-4E1D-9B74-97F9379D1DEF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3E4DEC-EF5B-4290-A0FA-D343886D4E2F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D9396F0-5DBB-4A1A-9259-48A6ED653407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A5A3B5D-A36C-45BD-895B-B71573D46862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EC67B1C-4EC0-42FC-B5B6-D54706D6FFA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B4CD1A5-C3C1-45EA-A9C4-F48E34BAA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5704CA2-88E5-4784-8616-DB2E9CFBE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4926EC-2812-40B6-8C0B-DC96E08AEE3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8002FB4-FF3A-4158-97C9-359FED1394D9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07198F-0264-413A-826C-8138E6DC675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B3C39F-F266-4EE3-AC81-12B39B211EF1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A05AFBD-4F3C-4705-991E-CA5A2F11EC98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A63ADBB-E2C5-4160-A697-131FC4FB5F11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1C6C3FA-E005-4FB5-93A2-D80F314CF54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C11CE9C-E82B-43BF-A0A3-C47C78231F2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9E8393C-934B-416F-81D6-40AB38184E3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4939DB5-51E7-4E1B-BFCB-91ADB45CB323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53BF76E-8FED-4B96-A9E3-BF626784A5F6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371C54C-4B92-42C1-901C-29C14BAB43B5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6E23BFE-F81B-497D-B524-FCA18307EC2A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685E21-AC3B-4A49-AFF5-A97FD5FB42E5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11432E3-6546-46E5-94E9-5B191355EF84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40" name="Cylinder 139">
                  <a:extLst>
                    <a:ext uri="{FF2B5EF4-FFF2-40B4-BE49-F238E27FC236}">
                      <a16:creationId xmlns:a16="http://schemas.microsoft.com/office/drawing/2014/main" id="{A58D8A9B-346C-4655-AD1B-9780A886003C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Cylinder 140">
                  <a:extLst>
                    <a:ext uri="{FF2B5EF4-FFF2-40B4-BE49-F238E27FC236}">
                      <a16:creationId xmlns:a16="http://schemas.microsoft.com/office/drawing/2014/main" id="{0A07A8F4-2987-4228-B2B1-3558A21C3C6A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91102620-17E2-4588-9098-4739F0A5C3C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38" name="Cylinder 137">
                  <a:extLst>
                    <a:ext uri="{FF2B5EF4-FFF2-40B4-BE49-F238E27FC236}">
                      <a16:creationId xmlns:a16="http://schemas.microsoft.com/office/drawing/2014/main" id="{29944DF0-E38A-4C6D-A12C-253F4139B9D6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Cylinder 138">
                  <a:extLst>
                    <a:ext uri="{FF2B5EF4-FFF2-40B4-BE49-F238E27FC236}">
                      <a16:creationId xmlns:a16="http://schemas.microsoft.com/office/drawing/2014/main" id="{4D2696E2-A52E-490F-AC3C-495660025417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072F772-8659-40D9-8CAC-5099242932D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A88703D-1498-4390-8956-7E10E1944B0C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503D942-B976-4C4A-A36C-9E8030B32E92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31FC0032-A57F-4CB3-9F40-03BED73CC805}"/>
                  </a:ext>
                </a:extLst>
              </p:cNvPr>
              <p:cNvCxnSpPr>
                <a:stCxn id="100" idx="0"/>
                <a:endCxn id="13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Elbow 153">
                <a:extLst>
                  <a:ext uri="{FF2B5EF4-FFF2-40B4-BE49-F238E27FC236}">
                    <a16:creationId xmlns:a16="http://schemas.microsoft.com/office/drawing/2014/main" id="{F0F0BC55-7D48-4C62-9B6A-E78115452422}"/>
                  </a:ext>
                </a:extLst>
              </p:cNvPr>
              <p:cNvCxnSpPr>
                <a:cxnSpLocks/>
                <a:stCxn id="138" idx="3"/>
                <a:endCxn id="100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or: Elbow 167">
                <a:extLst>
                  <a:ext uri="{FF2B5EF4-FFF2-40B4-BE49-F238E27FC236}">
                    <a16:creationId xmlns:a16="http://schemas.microsoft.com/office/drawing/2014/main" id="{78588487-6DB9-472C-8F10-A1394E714F45}"/>
                  </a:ext>
                </a:extLst>
              </p:cNvPr>
              <p:cNvCxnSpPr>
                <a:cxnSpLocks/>
                <a:stCxn id="101" idx="0"/>
                <a:endCxn id="14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or: Elbow 168">
                <a:extLst>
                  <a:ext uri="{FF2B5EF4-FFF2-40B4-BE49-F238E27FC236}">
                    <a16:creationId xmlns:a16="http://schemas.microsoft.com/office/drawing/2014/main" id="{B349426C-3EF0-4BFB-A0A8-FC7A4CADE744}"/>
                  </a:ext>
                </a:extLst>
              </p:cNvPr>
              <p:cNvCxnSpPr>
                <a:cxnSpLocks/>
                <a:stCxn id="140" idx="3"/>
                <a:endCxn id="101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1840B3F-D596-4B17-B463-8B69B5240B36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DC69B0B5-73FD-4C1E-9E07-1C8FFDBAAD14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515B92-0786-4073-8A26-77DCFBF9DE85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56BC908-1212-4A57-BEA4-254311719C99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A80D991B-79EF-4AE9-9128-E6ED2E3A32B9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888AD20-B3F0-4993-BB3D-D5AF5392236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8653AB-250C-4680-99B8-6F9176D17B67}"/>
              </a:ext>
            </a:extLst>
          </p:cNvPr>
          <p:cNvGrpSpPr/>
          <p:nvPr/>
        </p:nvGrpSpPr>
        <p:grpSpPr>
          <a:xfrm>
            <a:off x="4122038" y="2774735"/>
            <a:ext cx="7583858" cy="2382524"/>
            <a:chOff x="4010132" y="2467618"/>
            <a:chExt cx="8290194" cy="260442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ECD2A3-9E02-495A-923A-7F6A60AFFF8C}"/>
                </a:ext>
              </a:extLst>
            </p:cNvPr>
            <p:cNvSpPr/>
            <p:nvPr/>
          </p:nvSpPr>
          <p:spPr>
            <a:xfrm>
              <a:off x="7217461" y="2467618"/>
              <a:ext cx="5082865" cy="2604425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163983-B4F1-46AE-85C8-D12D294123E9}"/>
                </a:ext>
              </a:extLst>
            </p:cNvPr>
            <p:cNvSpPr/>
            <p:nvPr/>
          </p:nvSpPr>
          <p:spPr>
            <a:xfrm>
              <a:off x="4010132" y="2600008"/>
              <a:ext cx="1176623" cy="1758353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6206C0-EF8C-4D80-AA88-5D22B1B87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755" y="2469029"/>
              <a:ext cx="2030706" cy="13098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DC68E0F-C7BF-4533-BFB7-76A5F44284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6755" y="4365675"/>
              <a:ext cx="2030706" cy="70636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3D6A959-E56D-00C5-1C87-762D4E141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</a:t>
            </a:r>
            <a:r>
              <a:rPr lang="en-US" b="1" dirty="0"/>
              <a:t>166</a:t>
            </a:r>
            <a:r>
              <a:rPr lang="en-US" dirty="0"/>
              <a:t> (10), A2230-A2241 (2019)</a:t>
            </a:r>
          </a:p>
          <a:p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CDB5E6-3138-0C0C-0FEF-E2BEFDE4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06047" cy="910036"/>
          </a:xfrm>
        </p:spPr>
        <p:txBody>
          <a:bodyPr/>
          <a:lstStyle/>
          <a:p>
            <a:r>
              <a:rPr lang="en-US" dirty="0"/>
              <a:t>Porous electrode engineering is a complex multiscale optimization problem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5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</a:t>
            </a:r>
            <a:r>
              <a:rPr lang="en-US" b="1" dirty="0"/>
              <a:t>166</a:t>
            </a:r>
            <a:r>
              <a:rPr lang="en-US" dirty="0"/>
              <a:t> (10), A2230-A2241 (2019)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Encyclopedia of Energy Storage</a:t>
            </a:r>
            <a:r>
              <a:rPr lang="en-US" dirty="0"/>
              <a:t>, Elsevier, 480-499 (2022)</a:t>
            </a:r>
          </a:p>
          <a:p>
            <a:endParaRPr lang="en-GB" dirty="0"/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9CD34592-5952-4D29-AAAD-E76FE24C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7"/>
          <a:stretch/>
        </p:blipFill>
        <p:spPr>
          <a:xfrm>
            <a:off x="7812851" y="3227594"/>
            <a:ext cx="3670080" cy="2726973"/>
          </a:xfrm>
          <a:prstGeom prst="rect">
            <a:avLst/>
          </a:prstGeom>
        </p:spPr>
      </p:pic>
      <p:sp>
        <p:nvSpPr>
          <p:cNvPr id="240" name="Text Placeholder 4">
            <a:extLst>
              <a:ext uri="{FF2B5EF4-FFF2-40B4-BE49-F238E27FC236}">
                <a16:creationId xmlns:a16="http://schemas.microsoft.com/office/drawing/2014/main" id="{E006ADE9-AEEA-41D1-8899-B6C61F18BB8F}"/>
              </a:ext>
            </a:extLst>
          </p:cNvPr>
          <p:cNvSpPr txBox="1">
            <a:spLocks/>
          </p:cNvSpPr>
          <p:nvPr/>
        </p:nvSpPr>
        <p:spPr>
          <a:xfrm>
            <a:off x="4558350" y="1822836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Current generation not optimized, affecting three major losses: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F37803E-E735-4067-9108-B229A679AD6C}"/>
              </a:ext>
            </a:extLst>
          </p:cNvPr>
          <p:cNvSpPr txBox="1"/>
          <p:nvPr/>
        </p:nvSpPr>
        <p:spPr>
          <a:xfrm>
            <a:off x="4598106" y="3183779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losses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952BA1-A908-470B-9B7A-6791869FADBA}"/>
              </a:ext>
            </a:extLst>
          </p:cNvPr>
          <p:cNvSpPr txBox="1">
            <a:spLocks/>
          </p:cNvSpPr>
          <p:nvPr/>
        </p:nvSpPr>
        <p:spPr>
          <a:xfrm>
            <a:off x="811214" y="187200"/>
            <a:ext cx="10568300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N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D037AA-B32B-47E5-8F91-61B16EAF83FD}"/>
              </a:ext>
            </a:extLst>
          </p:cNvPr>
          <p:cNvGrpSpPr/>
          <p:nvPr/>
        </p:nvGrpSpPr>
        <p:grpSpPr>
          <a:xfrm>
            <a:off x="895699" y="1313589"/>
            <a:ext cx="2425858" cy="4915316"/>
            <a:chOff x="916228" y="1004731"/>
            <a:chExt cx="2507967" cy="5081687"/>
          </a:xfrm>
        </p:grpSpPr>
        <p:pic>
          <p:nvPicPr>
            <p:cNvPr id="17" name="Picture 16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6CF160FD-06E7-42F0-9D4C-C4FFF4F0F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15F558DD-DA6C-4F49-A6E6-14E238901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12E569-1828-48F7-8F78-BED8B26BE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BC9877-F66F-4DEB-BA77-1FF69B8A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591F01-B933-411A-AFC7-07F27D8808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575E51-D671-44D4-BBA3-BD1A01958BC3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B01207-4A36-400C-8347-7B470D766B51}"/>
              </a:ext>
            </a:extLst>
          </p:cNvPr>
          <p:cNvSpPr txBox="1"/>
          <p:nvPr/>
        </p:nvSpPr>
        <p:spPr>
          <a:xfrm>
            <a:off x="3490825" y="3170536"/>
            <a:ext cx="269477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NL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r>
              <a:rPr lang="en-US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lang="en-NL" dirty="0">
              <a:solidFill>
                <a:srgbClr val="2A962A"/>
              </a:solidFill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3A5941-106E-415A-B71C-55A56CB645D6}"/>
              </a:ext>
            </a:extLst>
          </p:cNvPr>
          <p:cNvGrpSpPr/>
          <p:nvPr/>
        </p:nvGrpSpPr>
        <p:grpSpPr>
          <a:xfrm>
            <a:off x="1946020" y="6365663"/>
            <a:ext cx="785793" cy="307777"/>
            <a:chOff x="2961764" y="2646794"/>
            <a:chExt cx="785793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8C9339-9A8C-4AC1-B3AB-8E04A790C2C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6208C0-2A27-461B-84E1-F8C9B96050D3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347522-945B-7D8C-F983-9A65DF64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66413" cy="910036"/>
          </a:xfrm>
        </p:spPr>
        <p:txBody>
          <a:bodyPr/>
          <a:lstStyle/>
          <a:p>
            <a:r>
              <a:rPr lang="en-US" dirty="0"/>
              <a:t>Tailored electrodes for all-liquid systems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084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24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C2F27E4-887B-DB65-2632-98401A732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117" y="2576481"/>
            <a:ext cx="2063041" cy="1775555"/>
          </a:xfrm>
          <a:prstGeom prst="rect">
            <a:avLst/>
          </a:prstGeom>
        </p:spPr>
      </p:pic>
      <p:pic>
        <p:nvPicPr>
          <p:cNvPr id="4" name="Picture 3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4798BBAF-D258-137C-4794-8BE6D41A62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7896" b="2840"/>
          <a:stretch/>
        </p:blipFill>
        <p:spPr>
          <a:xfrm>
            <a:off x="7406702" y="2601816"/>
            <a:ext cx="2063041" cy="1885801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4AA70-AC41-9850-F96D-1294D9CDD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8" y="2689317"/>
            <a:ext cx="1704371" cy="17447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00C58F-DFFE-8D72-9124-E2CACA122B8F}"/>
              </a:ext>
            </a:extLst>
          </p:cNvPr>
          <p:cNvGrpSpPr/>
          <p:nvPr/>
        </p:nvGrpSpPr>
        <p:grpSpPr>
          <a:xfrm>
            <a:off x="2693220" y="2651580"/>
            <a:ext cx="1959251" cy="1721373"/>
            <a:chOff x="1959679" y="-573932"/>
            <a:chExt cx="7805714" cy="6858000"/>
          </a:xfrm>
        </p:grpSpPr>
        <p:pic>
          <p:nvPicPr>
            <p:cNvPr id="11" name="Picture 10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81152D30-9A7A-8C11-E662-386DDE39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8" name="Picture 17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6B1DF152-08F7-279F-DD2E-F3568694E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pic>
        <p:nvPicPr>
          <p:cNvPr id="20" name="Picture 19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4CAFBD2C-5531-0601-B010-5CD7C137B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57" y="2219644"/>
            <a:ext cx="1909174" cy="1347158"/>
          </a:xfrm>
          <a:prstGeom prst="rect">
            <a:avLst/>
          </a:prstGeom>
        </p:spPr>
      </p:pic>
      <p:pic>
        <p:nvPicPr>
          <p:cNvPr id="24" name="Picture 23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276304AF-6CFE-7BCD-0C44-FEEABA08DF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55" y="3509418"/>
            <a:ext cx="1909174" cy="134715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5BD0B85-6413-03E9-9093-50FC158C3E19}"/>
              </a:ext>
            </a:extLst>
          </p:cNvPr>
          <p:cNvCxnSpPr>
            <a:cxnSpLocks/>
          </p:cNvCxnSpPr>
          <p:nvPr/>
        </p:nvCxnSpPr>
        <p:spPr>
          <a:xfrm>
            <a:off x="5985990" y="3421604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990921-301C-0F64-FD6B-668599B5FFBF}"/>
              </a:ext>
            </a:extLst>
          </p:cNvPr>
          <p:cNvGrpSpPr/>
          <p:nvPr/>
        </p:nvGrpSpPr>
        <p:grpSpPr>
          <a:xfrm>
            <a:off x="8517412" y="4529632"/>
            <a:ext cx="785793" cy="308000"/>
            <a:chOff x="3079380" y="2646794"/>
            <a:chExt cx="529419" cy="285751"/>
          </a:xfrm>
          <a:noFill/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B15567-F98D-7DE7-6E08-1605D27B8FCF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C5955B-8EDC-02F3-DB33-AC343B254FDF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BB5B14-02D6-38D3-AE60-A704ECBD20E5}"/>
              </a:ext>
            </a:extLst>
          </p:cNvPr>
          <p:cNvGrpSpPr/>
          <p:nvPr/>
        </p:nvGrpSpPr>
        <p:grpSpPr>
          <a:xfrm>
            <a:off x="3557206" y="4268155"/>
            <a:ext cx="1024761" cy="308000"/>
            <a:chOff x="3079380" y="2646794"/>
            <a:chExt cx="529419" cy="285751"/>
          </a:xfrm>
          <a:noFill/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7297F4-E50E-B078-1F8A-A232090F9706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176782F-242D-A730-3243-9E9DAAEB0682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42852" y="165315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36425" y="165315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28940" y="165315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23015" y="1653155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94327" y="1653155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2276477" y="3456733"/>
            <a:ext cx="54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626207" y="3456733"/>
            <a:ext cx="54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865410" y="3459378"/>
            <a:ext cx="54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307734" y="3459378"/>
            <a:ext cx="54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793CDE-C499-4ADF-B1E9-CA2091411F92}"/>
              </a:ext>
            </a:extLst>
          </p:cNvPr>
          <p:cNvSpPr txBox="1"/>
          <p:nvPr/>
        </p:nvSpPr>
        <p:spPr>
          <a:xfrm>
            <a:off x="486583" y="4901216"/>
            <a:ext cx="215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Redox 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9232D-D405-4DD1-A409-72C24EB6A544}"/>
              </a:ext>
            </a:extLst>
          </p:cNvPr>
          <p:cNvSpPr txBox="1"/>
          <p:nvPr/>
        </p:nvSpPr>
        <p:spPr>
          <a:xfrm>
            <a:off x="2669359" y="490121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DEB04E-7C56-4A86-BCF7-713093763E35}"/>
              </a:ext>
            </a:extLst>
          </p:cNvPr>
          <p:cNvSpPr txBox="1"/>
          <p:nvPr/>
        </p:nvSpPr>
        <p:spPr>
          <a:xfrm>
            <a:off x="5234107" y="4901215"/>
            <a:ext cx="2217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Theory of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FFF71A-86E4-4CAB-976F-94ABF446FBEF}"/>
              </a:ext>
            </a:extLst>
          </p:cNvPr>
          <p:cNvSpPr txBox="1"/>
          <p:nvPr/>
        </p:nvSpPr>
        <p:spPr>
          <a:xfrm>
            <a:off x="7644379" y="4901215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3D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Pillar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Carbonization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41AB7F-3BF1-4B7A-996F-F78758C4B19A}"/>
              </a:ext>
            </a:extLst>
          </p:cNvPr>
          <p:cNvSpPr txBox="1"/>
          <p:nvPr/>
        </p:nvSpPr>
        <p:spPr>
          <a:xfrm>
            <a:off x="10031718" y="4901215"/>
            <a:ext cx="1821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Post-treatment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Durability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Cost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8F272-D4F5-41AB-9637-DB3D385B2C88}"/>
              </a:ext>
            </a:extLst>
          </p:cNvPr>
          <p:cNvSpPr txBox="1"/>
          <p:nvPr/>
        </p:nvSpPr>
        <p:spPr>
          <a:xfrm>
            <a:off x="2117633" y="2597383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[1]</a:t>
            </a:r>
            <a:endParaRPr lang="en-NL" sz="105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FCDC2-64ED-941F-C487-63BBB0CD7AF1}"/>
              </a:ext>
            </a:extLst>
          </p:cNvPr>
          <p:cNvSpPr txBox="1"/>
          <p:nvPr/>
        </p:nvSpPr>
        <p:spPr>
          <a:xfrm>
            <a:off x="6663533" y="2597383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[3]</a:t>
            </a:r>
            <a:endParaRPr lang="en-NL" sz="105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EBE6E-81A8-E755-974D-BC0723E738B2}"/>
              </a:ext>
            </a:extLst>
          </p:cNvPr>
          <p:cNvSpPr txBox="1"/>
          <p:nvPr/>
        </p:nvSpPr>
        <p:spPr>
          <a:xfrm>
            <a:off x="9067247" y="2597383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[4]</a:t>
            </a:r>
            <a:endParaRPr lang="en-NL" sz="105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324BB-F106-F9FB-329F-E381D843B359}"/>
              </a:ext>
            </a:extLst>
          </p:cNvPr>
          <p:cNvSpPr txBox="1"/>
          <p:nvPr/>
        </p:nvSpPr>
        <p:spPr>
          <a:xfrm>
            <a:off x="4171063" y="2597383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[2]</a:t>
            </a:r>
            <a:endParaRPr lang="en-NL" sz="105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4169CAC-39D8-A870-4A2D-D513407FC1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055755"/>
            <a:ext cx="9486491" cy="727165"/>
          </a:xfrm>
        </p:spPr>
        <p:txBody>
          <a:bodyPr/>
          <a:lstStyle/>
          <a:p>
            <a:r>
              <a:rPr lang="en-US" dirty="0"/>
              <a:t>[1] Jacquemond, R.R. &amp; Van der Heijden, M. &amp; Boz, E.B.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 err="1"/>
              <a:t>ChemRxiv</a:t>
            </a:r>
            <a:r>
              <a:rPr lang="en-US" dirty="0"/>
              <a:t> (2023)</a:t>
            </a:r>
          </a:p>
          <a:p>
            <a:r>
              <a:rPr lang="en-US" dirty="0"/>
              <a:t>[2] Van der Heijden, M. &amp; van Gorp, R.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</a:t>
            </a:r>
            <a:r>
              <a:rPr lang="en-US" dirty="0"/>
              <a:t>, </a:t>
            </a:r>
            <a:r>
              <a:rPr lang="en-US" b="1" dirty="0"/>
              <a:t>169</a:t>
            </a:r>
            <a:r>
              <a:rPr lang="en-US" dirty="0"/>
              <a:t>, 040505 (2022)</a:t>
            </a:r>
            <a:endParaRPr lang="nl-NL" dirty="0"/>
          </a:p>
          <a:p>
            <a:r>
              <a:rPr lang="nl-NL" dirty="0"/>
              <a:t>[3] 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r>
              <a:rPr lang="en-US" dirty="0"/>
              <a:t>[4] 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4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25" grpId="0"/>
      <p:bldP spid="26" grpId="0"/>
      <p:bldP spid="27" grpId="0"/>
      <p:bldP spid="29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465CA25-3CE9-C1D4-6DE9-3A7D992BF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935" y="2824100"/>
            <a:ext cx="3174705" cy="2622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BF6BE8-5970-52FC-CCF3-5DB5451FD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12"/>
          <a:stretch/>
        </p:blipFill>
        <p:spPr>
          <a:xfrm>
            <a:off x="6366999" y="1379610"/>
            <a:ext cx="4748242" cy="1357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D74C33-218C-9445-C286-CF2E89762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90" y="2988100"/>
            <a:ext cx="1923141" cy="1899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294B02-7943-7C59-5DB9-69F3515E39BF}"/>
              </a:ext>
            </a:extLst>
          </p:cNvPr>
          <p:cNvSpPr txBox="1"/>
          <p:nvPr/>
        </p:nvSpPr>
        <p:spPr>
          <a:xfrm>
            <a:off x="6169355" y="5494384"/>
            <a:ext cx="3837910" cy="923330"/>
          </a:xfrm>
          <a:prstGeom prst="rect">
            <a:avLst/>
          </a:prstGeom>
          <a:solidFill>
            <a:srgbClr val="2A962A">
              <a:alpha val="25000"/>
            </a:srgbClr>
          </a:solidFill>
          <a:ln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Stereolithography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VRFB (0.1 M VOSO</a:t>
            </a:r>
            <a:r>
              <a:rPr lang="en-US" sz="1800" baseline="-250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in 3M H</a:t>
            </a:r>
            <a:r>
              <a:rPr lang="en-US" sz="18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SO</a:t>
            </a:r>
            <a:r>
              <a:rPr lang="en-US" sz="1800" baseline="-250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):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10 mA cm</a:t>
            </a:r>
            <a:r>
              <a:rPr lang="en-US" sz="1800" baseline="30000" dirty="0">
                <a:latin typeface="Arial" charset="0"/>
                <a:ea typeface="Arial" charset="0"/>
                <a:cs typeface="Arial" charset="0"/>
              </a:rPr>
              <a:t>-2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0.5 - 1.3 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41B36-C969-6A98-8E2E-372B916C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manufacturing of ordered porous carbon electrodes for redox flow batteries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08102-1201-339B-62A4-1B8C355BD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03A28-5298-D0EF-7266-57A912066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199" y="2904799"/>
            <a:ext cx="3148608" cy="260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29BF5-A52F-E3E7-6971-601E8AFF1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00" y="2988100"/>
            <a:ext cx="2066843" cy="1772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BA450-8859-C3D2-B2B3-7013D234E9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933" y="1307279"/>
            <a:ext cx="4061067" cy="1470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C56F4-207E-330E-90E2-653E2FACA670}"/>
              </a:ext>
            </a:extLst>
          </p:cNvPr>
          <p:cNvSpPr txBox="1"/>
          <p:nvPr/>
        </p:nvSpPr>
        <p:spPr>
          <a:xfrm>
            <a:off x="811213" y="5771383"/>
            <a:ext cx="4713235" cy="646331"/>
          </a:xfrm>
          <a:prstGeom prst="rect">
            <a:avLst/>
          </a:prstGeom>
          <a:solidFill>
            <a:srgbClr val="2A962A">
              <a:alpha val="25000"/>
            </a:srgbClr>
          </a:solidFill>
          <a:ln>
            <a:solidFill>
              <a:srgbClr val="2A962A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Direct ink writing</a:t>
            </a:r>
          </a:p>
          <a:p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ilim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: 1 - 50 mM ferrocyanide in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1M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KCl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A0D95C-4DF7-3FC2-7430-5765B9434E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74518" y="6478799"/>
            <a:ext cx="3645143" cy="239176"/>
          </a:xfrm>
        </p:spPr>
        <p:txBody>
          <a:bodyPr/>
          <a:lstStyle/>
          <a:p>
            <a:r>
              <a:rPr lang="en-US" dirty="0"/>
              <a:t>Beck, V.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PNAS</a:t>
            </a:r>
            <a:r>
              <a:rPr lang="en-US" dirty="0"/>
              <a:t>, </a:t>
            </a:r>
            <a:r>
              <a:rPr lang="en-US" b="1" dirty="0"/>
              <a:t>118</a:t>
            </a:r>
            <a:r>
              <a:rPr lang="en-US" dirty="0"/>
              <a:t> (32), </a:t>
            </a:r>
            <a:r>
              <a:rPr lang="en-US" dirty="0" err="1"/>
              <a:t>e2025562118</a:t>
            </a:r>
            <a:r>
              <a:rPr lang="en-US" dirty="0"/>
              <a:t> (2021)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B1E50C8-AAFB-6EA6-48F5-0BEFD3FD0E18}"/>
              </a:ext>
            </a:extLst>
          </p:cNvPr>
          <p:cNvSpPr txBox="1">
            <a:spLocks/>
          </p:cNvSpPr>
          <p:nvPr/>
        </p:nvSpPr>
        <p:spPr>
          <a:xfrm>
            <a:off x="6042528" y="6479956"/>
            <a:ext cx="3927068" cy="2391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ctr" defTabSz="121917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Wang, P.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</a:t>
            </a:r>
            <a:r>
              <a:rPr lang="en-US" b="1" dirty="0"/>
              <a:t> 5 </a:t>
            </a:r>
            <a:r>
              <a:rPr lang="en-US" dirty="0"/>
              <a:t>(5), 1901030 (2020)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F8CC98-8F35-96B5-98A6-F01C2BC67358}"/>
              </a:ext>
            </a:extLst>
          </p:cNvPr>
          <p:cNvCxnSpPr>
            <a:cxnSpLocks/>
          </p:cNvCxnSpPr>
          <p:nvPr/>
        </p:nvCxnSpPr>
        <p:spPr>
          <a:xfrm>
            <a:off x="6024563" y="1307279"/>
            <a:ext cx="0" cy="5550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BF71B8-2D7C-D993-2FAE-48918A7436AA}"/>
              </a:ext>
            </a:extLst>
          </p:cNvPr>
          <p:cNvSpPr txBox="1"/>
          <p:nvPr/>
        </p:nvSpPr>
        <p:spPr>
          <a:xfrm>
            <a:off x="7284794" y="4710993"/>
            <a:ext cx="947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1 mm </a:t>
            </a:r>
            <a:endParaRPr lang="en-NL" sz="14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40E3E3-BF80-52F3-7645-B89CC1FD784F}"/>
              </a:ext>
            </a:extLst>
          </p:cNvPr>
          <p:cNvSpPr/>
          <p:nvPr/>
        </p:nvSpPr>
        <p:spPr>
          <a:xfrm>
            <a:off x="-65820" y="-151544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32CDAD-FC72-1B3A-34DE-EF66E38071D9}"/>
              </a:ext>
            </a:extLst>
          </p:cNvPr>
          <p:cNvSpPr txBox="1"/>
          <p:nvPr/>
        </p:nvSpPr>
        <p:spPr>
          <a:xfrm>
            <a:off x="42081" y="2459926"/>
            <a:ext cx="119587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What is the impact of the electrode structure on </a:t>
            </a:r>
          </a:p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the mass transport properties of ordered lattice </a:t>
            </a:r>
          </a:p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structures in flow cells?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/>
      <p:bldP spid="27" grpId="0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AD93-ED00-7854-888D-29203B86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796600" cy="910036"/>
          </a:xfrm>
        </p:spPr>
        <p:txBody>
          <a:bodyPr/>
          <a:lstStyle/>
          <a:p>
            <a:r>
              <a:rPr lang="en-US" dirty="0"/>
              <a:t>From 3D printing plastic to conductive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A6012-7518-B152-687D-F086D5811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5C1B5C-F484-E5A9-4AF5-2FE4DF14513D}"/>
              </a:ext>
            </a:extLst>
          </p:cNvPr>
          <p:cNvGrpSpPr/>
          <p:nvPr/>
        </p:nvGrpSpPr>
        <p:grpSpPr>
          <a:xfrm>
            <a:off x="101600" y="1990380"/>
            <a:ext cx="1992044" cy="1116594"/>
            <a:chOff x="3822589" y="826562"/>
            <a:chExt cx="3217455" cy="1803470"/>
          </a:xfrm>
        </p:grpSpPr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07B56CD-96C5-3DA6-854E-BA02079D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9" t="31527" r="21855" b="43886"/>
            <a:stretch/>
          </p:blipFill>
          <p:spPr>
            <a:xfrm>
              <a:off x="4000500" y="943880"/>
              <a:ext cx="2811463" cy="168615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059368D-B23C-D26D-80F6-32FB0D5A6D02}"/>
                </a:ext>
              </a:extLst>
            </p:cNvPr>
            <p:cNvSpPr/>
            <p:nvPr/>
          </p:nvSpPr>
          <p:spPr>
            <a:xfrm rot="20548396">
              <a:off x="6572833" y="826562"/>
              <a:ext cx="467211" cy="169698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85A197-CA16-7FA6-F94C-F739B14016E3}"/>
                </a:ext>
              </a:extLst>
            </p:cNvPr>
            <p:cNvSpPr/>
            <p:nvPr/>
          </p:nvSpPr>
          <p:spPr>
            <a:xfrm rot="231861">
              <a:off x="3822589" y="867453"/>
              <a:ext cx="229630" cy="15491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243319-41C7-19AA-A7AE-828C4D6EC1FF}"/>
              </a:ext>
            </a:extLst>
          </p:cNvPr>
          <p:cNvGrpSpPr/>
          <p:nvPr/>
        </p:nvGrpSpPr>
        <p:grpSpPr>
          <a:xfrm>
            <a:off x="6532776" y="2153264"/>
            <a:ext cx="1129877" cy="756835"/>
            <a:chOff x="4682149" y="2908938"/>
            <a:chExt cx="1824924" cy="122240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562D2E6-8212-4E98-20A5-F3142C392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9" t="28967" r="35822" b="53996"/>
            <a:stretch/>
          </p:blipFill>
          <p:spPr>
            <a:xfrm>
              <a:off x="4737100" y="2962275"/>
              <a:ext cx="1660525" cy="116840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2326FB-48A2-0A7C-CAB3-CC8A8F2603F9}"/>
                </a:ext>
              </a:extLst>
            </p:cNvPr>
            <p:cNvSpPr/>
            <p:nvPr/>
          </p:nvSpPr>
          <p:spPr>
            <a:xfrm rot="21194287">
              <a:off x="6335374" y="2941193"/>
              <a:ext cx="171699" cy="1165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A0ED86A-7E83-DBE5-6339-55C8413DBD09}"/>
                </a:ext>
              </a:extLst>
            </p:cNvPr>
            <p:cNvSpPr/>
            <p:nvPr/>
          </p:nvSpPr>
          <p:spPr>
            <a:xfrm rot="20890118">
              <a:off x="6269208" y="2930234"/>
              <a:ext cx="171699" cy="3658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9B8042A-372C-BB08-8F0B-B38CE8B39701}"/>
                </a:ext>
              </a:extLst>
            </p:cNvPr>
            <p:cNvSpPr/>
            <p:nvPr/>
          </p:nvSpPr>
          <p:spPr>
            <a:xfrm rot="291876">
              <a:off x="4685665" y="2934396"/>
              <a:ext cx="61059" cy="5736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481FF5D-8D45-7C43-B4F1-4FD66BAF390A}"/>
                </a:ext>
              </a:extLst>
            </p:cNvPr>
            <p:cNvSpPr/>
            <p:nvPr/>
          </p:nvSpPr>
          <p:spPr>
            <a:xfrm rot="21438580">
              <a:off x="4694716" y="3677283"/>
              <a:ext cx="45719" cy="4540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26BE8BD-6481-511B-DB9E-E4B730107739}"/>
                </a:ext>
              </a:extLst>
            </p:cNvPr>
            <p:cNvSpPr/>
            <p:nvPr/>
          </p:nvSpPr>
          <p:spPr>
            <a:xfrm rot="120000">
              <a:off x="5448647" y="2928058"/>
              <a:ext cx="785333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17C6FE-3A44-407C-3CB4-8C5FDF2DAD12}"/>
                </a:ext>
              </a:extLst>
            </p:cNvPr>
            <p:cNvSpPr/>
            <p:nvPr/>
          </p:nvSpPr>
          <p:spPr>
            <a:xfrm rot="60000">
              <a:off x="4682149" y="2908938"/>
              <a:ext cx="1020299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A3FE4C-5916-7751-E9E8-CDCE473861C4}"/>
              </a:ext>
            </a:extLst>
          </p:cNvPr>
          <p:cNvGrpSpPr/>
          <p:nvPr/>
        </p:nvGrpSpPr>
        <p:grpSpPr>
          <a:xfrm>
            <a:off x="3260506" y="1981470"/>
            <a:ext cx="1862486" cy="1136272"/>
            <a:chOff x="2466777" y="855362"/>
            <a:chExt cx="3008199" cy="183525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C46D11C-43EE-AE92-201D-B37205C7D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8" t="26805" r="30650" b="48608"/>
            <a:stretch/>
          </p:blipFill>
          <p:spPr>
            <a:xfrm>
              <a:off x="2536825" y="968148"/>
              <a:ext cx="2717800" cy="168615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53D26BE-3752-A15B-8D65-143D2E4E5099}"/>
                </a:ext>
              </a:extLst>
            </p:cNvPr>
            <p:cNvSpPr/>
            <p:nvPr/>
          </p:nvSpPr>
          <p:spPr>
            <a:xfrm rot="-60000">
              <a:off x="3359061" y="2644896"/>
              <a:ext cx="1962488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FEEEB1-BB26-859B-659C-0DE5803538C8}"/>
                </a:ext>
              </a:extLst>
            </p:cNvPr>
            <p:cNvSpPr/>
            <p:nvPr/>
          </p:nvSpPr>
          <p:spPr>
            <a:xfrm rot="4461918">
              <a:off x="4399093" y="1503098"/>
              <a:ext cx="1723620" cy="4281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209FD47-5E14-C9DF-72B2-BE5811F49354}"/>
                </a:ext>
              </a:extLst>
            </p:cNvPr>
            <p:cNvSpPr/>
            <p:nvPr/>
          </p:nvSpPr>
          <p:spPr>
            <a:xfrm rot="16420505">
              <a:off x="1788840" y="1605987"/>
              <a:ext cx="1468374" cy="112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F7F4AEC-21C1-ABF8-9F71-D2E7F79663E7}"/>
                </a:ext>
              </a:extLst>
            </p:cNvPr>
            <p:cNvSpPr/>
            <p:nvPr/>
          </p:nvSpPr>
          <p:spPr>
            <a:xfrm rot="60000">
              <a:off x="2656644" y="912746"/>
              <a:ext cx="2194359" cy="7009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7322E5E0-2014-A635-CC65-C2E58547D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431" y="1241803"/>
            <a:ext cx="3027827" cy="260589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1F73120-3E7B-6BC2-70C1-F2B2AB94CF9B}"/>
              </a:ext>
            </a:extLst>
          </p:cNvPr>
          <p:cNvSpPr txBox="1"/>
          <p:nvPr/>
        </p:nvSpPr>
        <p:spPr>
          <a:xfrm>
            <a:off x="1852450" y="1874124"/>
            <a:ext cx="15007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Oxidation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250 </a:t>
            </a:r>
            <a:r>
              <a:rPr lang="en-US" sz="16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°C</a:t>
            </a:r>
          </a:p>
          <a:p>
            <a:pPr algn="ctr" defTabSz="914400"/>
            <a:endParaRPr lang="en-US" sz="1600" dirty="0">
              <a:solidFill>
                <a:prstClr val="black"/>
              </a:solidFill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5 h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1 °C min</a:t>
            </a:r>
            <a:r>
              <a:rPr lang="en-US" sz="1600" baseline="30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-1</a:t>
            </a:r>
            <a:endParaRPr lang="en-NL" sz="1600" dirty="0">
              <a:solidFill>
                <a:prstClr val="black"/>
              </a:solidFill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A008067-4416-3E56-8890-CCC412960B82}"/>
              </a:ext>
            </a:extLst>
          </p:cNvPr>
          <p:cNvCxnSpPr>
            <a:cxnSpLocks/>
          </p:cNvCxnSpPr>
          <p:nvPr/>
        </p:nvCxnSpPr>
        <p:spPr>
          <a:xfrm>
            <a:off x="2212652" y="2546608"/>
            <a:ext cx="78038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8182E-3A62-4977-DEB6-153D67C7A78D}"/>
              </a:ext>
            </a:extLst>
          </p:cNvPr>
          <p:cNvSpPr txBox="1"/>
          <p:nvPr/>
        </p:nvSpPr>
        <p:spPr>
          <a:xfrm>
            <a:off x="4711309" y="1874124"/>
            <a:ext cx="20819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Carbonization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850 </a:t>
            </a:r>
            <a:r>
              <a:rPr lang="en-US" sz="16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°C</a:t>
            </a:r>
          </a:p>
          <a:p>
            <a:pPr algn="ctr" defTabSz="914400"/>
            <a:endParaRPr lang="en-US" sz="1600" dirty="0">
              <a:solidFill>
                <a:prstClr val="black"/>
              </a:solidFill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1 h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5 °C min</a:t>
            </a:r>
            <a:r>
              <a:rPr lang="en-US" sz="1600" baseline="30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-1</a:t>
            </a:r>
            <a:endParaRPr lang="en-NL" sz="1600" dirty="0">
              <a:solidFill>
                <a:prstClr val="black"/>
              </a:solidFill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4E05354-478A-ADEF-F740-0FCA2341B5C4}"/>
              </a:ext>
            </a:extLst>
          </p:cNvPr>
          <p:cNvCxnSpPr>
            <a:cxnSpLocks/>
          </p:cNvCxnSpPr>
          <p:nvPr/>
        </p:nvCxnSpPr>
        <p:spPr>
          <a:xfrm>
            <a:off x="5362089" y="2546608"/>
            <a:ext cx="78038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0C26969-880A-9E3C-FBD8-5BB88A2001FD}"/>
              </a:ext>
            </a:extLst>
          </p:cNvPr>
          <p:cNvCxnSpPr>
            <a:cxnSpLocks/>
          </p:cNvCxnSpPr>
          <p:nvPr/>
        </p:nvCxnSpPr>
        <p:spPr>
          <a:xfrm>
            <a:off x="7890357" y="2554007"/>
            <a:ext cx="780380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9784BCC-81B8-ACA1-7583-26D557C9DD3F}"/>
              </a:ext>
            </a:extLst>
          </p:cNvPr>
          <p:cNvSpPr txBox="1"/>
          <p:nvPr/>
        </p:nvSpPr>
        <p:spPr>
          <a:xfrm>
            <a:off x="7546885" y="1874124"/>
            <a:ext cx="146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Flow cell </a:t>
            </a:r>
          </a:p>
          <a:p>
            <a:pPr algn="ctr" defTabSz="914400"/>
            <a:r>
              <a:rPr lang="en-US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rPr>
              <a:t>testing</a:t>
            </a:r>
            <a:endParaRPr lang="en-NL" sz="1800" b="1" dirty="0">
              <a:solidFill>
                <a:prstClr val="black"/>
              </a:solidFill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D4FFA13-46C6-0F62-DAA0-9B03BD899CBA}"/>
              </a:ext>
            </a:extLst>
          </p:cNvPr>
          <p:cNvGrpSpPr/>
          <p:nvPr/>
        </p:nvGrpSpPr>
        <p:grpSpPr>
          <a:xfrm>
            <a:off x="6971081" y="3301267"/>
            <a:ext cx="631904" cy="307777"/>
            <a:chOff x="2990826" y="2630368"/>
            <a:chExt cx="742769" cy="361778"/>
          </a:xfrm>
          <a:noFill/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C16D9F4-A9B5-3D18-C3F1-6BF142FBDB5D}"/>
                </a:ext>
              </a:extLst>
            </p:cNvPr>
            <p:cNvSpPr txBox="1"/>
            <p:nvPr/>
          </p:nvSpPr>
          <p:spPr>
            <a:xfrm>
              <a:off x="2990826" y="2630368"/>
              <a:ext cx="742769" cy="3617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 m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1BB6C5-132C-D2CB-47B1-3D95D0365083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444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8E1739-3566-4208-6B0D-B010D3ACDE1D}"/>
              </a:ext>
            </a:extLst>
          </p:cNvPr>
          <p:cNvGrpSpPr/>
          <p:nvPr/>
        </p:nvGrpSpPr>
        <p:grpSpPr>
          <a:xfrm>
            <a:off x="1345056" y="3301267"/>
            <a:ext cx="576944" cy="307777"/>
            <a:chOff x="3020991" y="2630368"/>
            <a:chExt cx="678166" cy="361778"/>
          </a:xfrm>
          <a:noFill/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75F690B-8077-516E-5011-4F9531494E80}"/>
                </a:ext>
              </a:extLst>
            </p:cNvPr>
            <p:cNvSpPr txBox="1"/>
            <p:nvPr/>
          </p:nvSpPr>
          <p:spPr>
            <a:xfrm>
              <a:off x="3025683" y="2630368"/>
              <a:ext cx="673053" cy="3617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 c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EE09D1D-2E71-6453-E50A-C13A75B61439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444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B9054D5-C07D-7D5E-205D-9AE1F2493B3C}"/>
              </a:ext>
            </a:extLst>
          </p:cNvPr>
          <p:cNvGrpSpPr/>
          <p:nvPr/>
        </p:nvGrpSpPr>
        <p:grpSpPr>
          <a:xfrm>
            <a:off x="4367167" y="3301267"/>
            <a:ext cx="576944" cy="307777"/>
            <a:chOff x="3020991" y="2630368"/>
            <a:chExt cx="678166" cy="361778"/>
          </a:xfrm>
          <a:noFill/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794ECF9-C007-1AD0-6581-819C70401250}"/>
                </a:ext>
              </a:extLst>
            </p:cNvPr>
            <p:cNvSpPr txBox="1"/>
            <p:nvPr/>
          </p:nvSpPr>
          <p:spPr>
            <a:xfrm>
              <a:off x="3025683" y="2630368"/>
              <a:ext cx="673053" cy="3617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 c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56E8826-E7FD-2EF1-A9B8-CF6802FF4887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444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1554B66A-ED3E-1CC7-7E9F-7186D9028E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92017" y="4121331"/>
            <a:ext cx="2160000" cy="1454317"/>
          </a:xfrm>
          <a:prstGeom prst="rect">
            <a:avLst/>
          </a:prstGeom>
        </p:spPr>
      </p:pic>
      <p:pic>
        <p:nvPicPr>
          <p:cNvPr id="82" name="Picture 81" descr="A close up of a skull&#10;&#10;Description automatically generated with low confidence">
            <a:extLst>
              <a:ext uri="{FF2B5EF4-FFF2-40B4-BE49-F238E27FC236}">
                <a16:creationId xmlns:a16="http://schemas.microsoft.com/office/drawing/2014/main" id="{5763C3E7-7010-B75D-8D6E-0C3B6CCBD1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6001109" y="4121331"/>
            <a:ext cx="2160000" cy="1454316"/>
          </a:xfrm>
          <a:prstGeom prst="rect">
            <a:avLst/>
          </a:prstGeom>
        </p:spPr>
      </p:pic>
      <p:pic>
        <p:nvPicPr>
          <p:cNvPr id="83" name="Picture 82" descr="A picture containing text, wheel, close&#10;&#10;Description automatically generated">
            <a:extLst>
              <a:ext uri="{FF2B5EF4-FFF2-40B4-BE49-F238E27FC236}">
                <a16:creationId xmlns:a16="http://schemas.microsoft.com/office/drawing/2014/main" id="{34DED19E-70D2-70C6-F9EF-6DE4699F7D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2963964" y="4121330"/>
            <a:ext cx="2160000" cy="1454318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FD7BF0FB-6192-69D9-AD67-F1551A5E2E68}"/>
              </a:ext>
            </a:extLst>
          </p:cNvPr>
          <p:cNvGrpSpPr/>
          <p:nvPr/>
        </p:nvGrpSpPr>
        <p:grpSpPr>
          <a:xfrm>
            <a:off x="1616446" y="5717577"/>
            <a:ext cx="785793" cy="307777"/>
            <a:chOff x="2989784" y="2646794"/>
            <a:chExt cx="785793" cy="30777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E1587A2-1D4A-EEFA-E094-7A3A1CB9875B}"/>
                </a:ext>
              </a:extLst>
            </p:cNvPr>
            <p:cNvSpPr txBox="1"/>
            <p:nvPr/>
          </p:nvSpPr>
          <p:spPr>
            <a:xfrm>
              <a:off x="298978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AE10C4D-449E-1443-4027-0875A9BFCBB7}"/>
                </a:ext>
              </a:extLst>
            </p:cNvPr>
            <p:cNvCxnSpPr>
              <a:cxnSpLocks/>
            </p:cNvCxnSpPr>
            <p:nvPr/>
          </p:nvCxnSpPr>
          <p:spPr>
            <a:xfrm>
              <a:off x="3162115" y="2646794"/>
              <a:ext cx="432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 descr="A picture containing outdoor object, grate&#10;&#10;Description automatically generated">
            <a:extLst>
              <a:ext uri="{FF2B5EF4-FFF2-40B4-BE49-F238E27FC236}">
                <a16:creationId xmlns:a16="http://schemas.microsoft.com/office/drawing/2014/main" id="{2DE1F3C2-392A-CCE7-1D41-6D1285CC2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9325051" y="4121330"/>
            <a:ext cx="2160000" cy="14543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68C9A-1726-B5B6-8506-618E6E13D2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73FBF-2FBA-F172-9A8B-8F67D86E8F34}"/>
              </a:ext>
            </a:extLst>
          </p:cNvPr>
          <p:cNvSpPr txBox="1"/>
          <p:nvPr/>
        </p:nvSpPr>
        <p:spPr>
          <a:xfrm>
            <a:off x="7494702" y="5791049"/>
            <a:ext cx="4511661" cy="307777"/>
          </a:xfrm>
          <a:prstGeom prst="rect">
            <a:avLst/>
          </a:prstGeom>
          <a:solidFill>
            <a:srgbClr val="2A962A">
              <a:alpha val="25000"/>
            </a:srgbClr>
          </a:solidFill>
          <a:ln>
            <a:solidFill>
              <a:srgbClr val="2A96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0.1 M TEMPO / TEMPO</a:t>
            </a:r>
            <a:r>
              <a:rPr lang="en-US" sz="1400" baseline="30000" dirty="0"/>
              <a:t>+</a:t>
            </a:r>
            <a:r>
              <a:rPr lang="en-US" sz="1400" dirty="0"/>
              <a:t> in 1 M TBAPF</a:t>
            </a:r>
            <a:r>
              <a:rPr lang="en-US" sz="1400" baseline="-25000" dirty="0"/>
              <a:t>6</a:t>
            </a:r>
            <a:r>
              <a:rPr lang="en-US" sz="1400" dirty="0"/>
              <a:t> in acetonitrile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32995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AD93-ED00-7854-888D-29203B86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796600" cy="910036"/>
          </a:xfrm>
        </p:spPr>
        <p:txBody>
          <a:bodyPr/>
          <a:lstStyle/>
          <a:p>
            <a:r>
              <a:rPr lang="en-US" dirty="0"/>
              <a:t>Proof-of-principle stereolithography printing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A6012-7518-B152-687D-F086D5811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B2BD076-1E54-18E8-78B3-7E0095421D20}"/>
              </a:ext>
            </a:extLst>
          </p:cNvPr>
          <p:cNvGrpSpPr/>
          <p:nvPr/>
        </p:nvGrpSpPr>
        <p:grpSpPr>
          <a:xfrm>
            <a:off x="3225800" y="1138342"/>
            <a:ext cx="5687085" cy="1361021"/>
            <a:chOff x="3225800" y="1138342"/>
            <a:chExt cx="5687085" cy="136102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5C1B5C-F484-E5A9-4AF5-2FE4DF14513D}"/>
                </a:ext>
              </a:extLst>
            </p:cNvPr>
            <p:cNvGrpSpPr/>
            <p:nvPr/>
          </p:nvGrpSpPr>
          <p:grpSpPr>
            <a:xfrm>
              <a:off x="3225800" y="1529313"/>
              <a:ext cx="1040414" cy="583180"/>
              <a:chOff x="3822589" y="826562"/>
              <a:chExt cx="3217455" cy="1803470"/>
            </a:xfrm>
          </p:grpSpPr>
          <p:pic>
            <p:nvPicPr>
              <p:cNvPr id="41" name="Picture 4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07B56CD-96C5-3DA6-854E-BA02079DE2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99" t="31527" r="21855" b="43886"/>
              <a:stretch/>
            </p:blipFill>
            <p:spPr>
              <a:xfrm>
                <a:off x="4000500" y="943880"/>
                <a:ext cx="2811463" cy="1686152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59368D-B23C-D26D-80F6-32FB0D5A6D02}"/>
                  </a:ext>
                </a:extLst>
              </p:cNvPr>
              <p:cNvSpPr/>
              <p:nvPr/>
            </p:nvSpPr>
            <p:spPr>
              <a:xfrm rot="20548396">
                <a:off x="6572833" y="826562"/>
                <a:ext cx="467211" cy="169698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185A197-CA16-7FA6-F94C-F739B14016E3}"/>
                  </a:ext>
                </a:extLst>
              </p:cNvPr>
              <p:cNvSpPr/>
              <p:nvPr/>
            </p:nvSpPr>
            <p:spPr>
              <a:xfrm rot="231861">
                <a:off x="3822589" y="867453"/>
                <a:ext cx="229630" cy="154912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B243319-41C7-19AA-A7AE-828C4D6EC1FF}"/>
                </a:ext>
              </a:extLst>
            </p:cNvPr>
            <p:cNvGrpSpPr/>
            <p:nvPr/>
          </p:nvGrpSpPr>
          <p:grpSpPr>
            <a:xfrm>
              <a:off x="6180091" y="1614384"/>
              <a:ext cx="590118" cy="395284"/>
              <a:chOff x="4682149" y="2908938"/>
              <a:chExt cx="1824924" cy="12224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562D2E6-8212-4E98-20A5-F3142C392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19" t="28967" r="35822" b="53996"/>
              <a:stretch/>
            </p:blipFill>
            <p:spPr>
              <a:xfrm>
                <a:off x="4737100" y="2962275"/>
                <a:ext cx="1660525" cy="1168400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32326FB-48A2-0A7C-CAB3-CC8A8F2603F9}"/>
                  </a:ext>
                </a:extLst>
              </p:cNvPr>
              <p:cNvSpPr/>
              <p:nvPr/>
            </p:nvSpPr>
            <p:spPr>
              <a:xfrm rot="21194287">
                <a:off x="6335374" y="2941193"/>
                <a:ext cx="171699" cy="11654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A0ED86A-7E83-DBE5-6339-55C8413DBD09}"/>
                  </a:ext>
                </a:extLst>
              </p:cNvPr>
              <p:cNvSpPr/>
              <p:nvPr/>
            </p:nvSpPr>
            <p:spPr>
              <a:xfrm rot="20890118">
                <a:off x="6269208" y="2930234"/>
                <a:ext cx="171699" cy="3658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9B8042A-372C-BB08-8F0B-B38CE8B39701}"/>
                  </a:ext>
                </a:extLst>
              </p:cNvPr>
              <p:cNvSpPr/>
              <p:nvPr/>
            </p:nvSpPr>
            <p:spPr>
              <a:xfrm rot="291876">
                <a:off x="4685665" y="2934396"/>
                <a:ext cx="61059" cy="5736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481FF5D-8D45-7C43-B4F1-4FD66BAF390A}"/>
                  </a:ext>
                </a:extLst>
              </p:cNvPr>
              <p:cNvSpPr/>
              <p:nvPr/>
            </p:nvSpPr>
            <p:spPr>
              <a:xfrm rot="21438580">
                <a:off x="4694716" y="3677283"/>
                <a:ext cx="45719" cy="45405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26BE8BD-6481-511B-DB9E-E4B730107739}"/>
                  </a:ext>
                </a:extLst>
              </p:cNvPr>
              <p:cNvSpPr/>
              <p:nvPr/>
            </p:nvSpPr>
            <p:spPr>
              <a:xfrm rot="120000">
                <a:off x="5448647" y="2928058"/>
                <a:ext cx="785333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617C6FE-3A44-407C-3CB4-8C5FDF2DAD12}"/>
                  </a:ext>
                </a:extLst>
              </p:cNvPr>
              <p:cNvSpPr/>
              <p:nvPr/>
            </p:nvSpPr>
            <p:spPr>
              <a:xfrm rot="60000">
                <a:off x="4682149" y="2908938"/>
                <a:ext cx="1020299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DA3FE4C-5916-7751-E9E8-CDCE473861C4}"/>
                </a:ext>
              </a:extLst>
            </p:cNvPr>
            <p:cNvGrpSpPr/>
            <p:nvPr/>
          </p:nvGrpSpPr>
          <p:grpSpPr>
            <a:xfrm>
              <a:off x="4736355" y="1524659"/>
              <a:ext cx="972748" cy="593458"/>
              <a:chOff x="2466777" y="855362"/>
              <a:chExt cx="3008199" cy="1835253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C46D11C-43EE-AE92-201D-B37205C7D7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28" t="26805" r="30650" b="48608"/>
              <a:stretch/>
            </p:blipFill>
            <p:spPr>
              <a:xfrm>
                <a:off x="2536825" y="968148"/>
                <a:ext cx="2717800" cy="1686152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53D26BE-3752-A15B-8D65-143D2E4E5099}"/>
                  </a:ext>
                </a:extLst>
              </p:cNvPr>
              <p:cNvSpPr/>
              <p:nvPr/>
            </p:nvSpPr>
            <p:spPr>
              <a:xfrm rot="-60000">
                <a:off x="3359061" y="2644896"/>
                <a:ext cx="1962488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AFEEEB1-BB26-859B-659C-0DE5803538C8}"/>
                  </a:ext>
                </a:extLst>
              </p:cNvPr>
              <p:cNvSpPr/>
              <p:nvPr/>
            </p:nvSpPr>
            <p:spPr>
              <a:xfrm rot="4461918">
                <a:off x="4399093" y="1503098"/>
                <a:ext cx="1723620" cy="42814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209FD47-5E14-C9DF-72B2-BE5811F49354}"/>
                  </a:ext>
                </a:extLst>
              </p:cNvPr>
              <p:cNvSpPr/>
              <p:nvPr/>
            </p:nvSpPr>
            <p:spPr>
              <a:xfrm rot="16420505">
                <a:off x="1788840" y="1605987"/>
                <a:ext cx="1468374" cy="1125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F7F4AEC-21C1-ABF8-9F71-D2E7F79663E7}"/>
                  </a:ext>
                </a:extLst>
              </p:cNvPr>
              <p:cNvSpPr/>
              <p:nvPr/>
            </p:nvSpPr>
            <p:spPr>
              <a:xfrm rot="60000">
                <a:off x="2656644" y="912746"/>
                <a:ext cx="2194359" cy="7009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322E5E0-2014-A635-CC65-C2E58547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1497" y="1138342"/>
              <a:ext cx="1581388" cy="13610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31F73120-3E7B-6BC2-70C1-F2B2AB94CF9B}"/>
                    </a:ext>
                  </a:extLst>
                </p:cNvPr>
                <p:cNvSpPr txBox="1"/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800" b="1" i="0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  <a:cs typeface="Arial" panose="020B0604020202020204" pitchFamily="34" charset="0"/>
                    </a:rPr>
                    <a:t>Air</a:t>
                  </a:r>
                  <a:endParaRPr lang="en-NL" sz="18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31F73120-3E7B-6BC2-70C1-F2B2AB94C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0000" r="-775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A008067-4416-3E56-8890-CCC412960B82}"/>
                </a:ext>
              </a:extLst>
            </p:cNvPr>
            <p:cNvCxnSpPr>
              <a:cxnSpLocks/>
            </p:cNvCxnSpPr>
            <p:nvPr/>
          </p:nvCxnSpPr>
          <p:spPr>
            <a:xfrm>
              <a:off x="4262040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7D8182E-3A62-4977-DEB6-153D67C7A78D}"/>
                    </a:ext>
                  </a:extLst>
                </p:cNvPr>
                <p:cNvSpPr txBox="1"/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N</a:t>
                  </a:r>
                  <a:r>
                    <a:rPr lang="en-US" sz="1600" b="1" baseline="-25000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2</a:t>
                  </a:r>
                  <a:endParaRPr lang="en-NL" sz="16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7D8182E-3A62-4977-DEB6-153D67C7A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4E05354-478A-ADEF-F740-0FCA2341B5C4}"/>
                </a:ext>
              </a:extLst>
            </p:cNvPr>
            <p:cNvCxnSpPr>
              <a:cxnSpLocks/>
            </p:cNvCxnSpPr>
            <p:nvPr/>
          </p:nvCxnSpPr>
          <p:spPr>
            <a:xfrm>
              <a:off x="5694687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0C26969-880A-9E3C-FBD8-5BB88A2001FD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05" y="1823687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784BCC-81B8-ACA1-7583-26D557C9DD3F}"/>
                </a:ext>
              </a:extLst>
            </p:cNvPr>
            <p:cNvSpPr txBox="1"/>
            <p:nvPr/>
          </p:nvSpPr>
          <p:spPr>
            <a:xfrm>
              <a:off x="6617449" y="1430494"/>
              <a:ext cx="766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rPr>
                <a:t>Test</a:t>
              </a:r>
              <a:endParaRPr lang="en-NL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4DCF2-19BA-E078-79AC-637AD93CAAE8}"/>
              </a:ext>
            </a:extLst>
          </p:cNvPr>
          <p:cNvGrpSpPr/>
          <p:nvPr/>
        </p:nvGrpSpPr>
        <p:grpSpPr>
          <a:xfrm>
            <a:off x="803396" y="2837013"/>
            <a:ext cx="5341217" cy="3257400"/>
            <a:chOff x="3105306" y="1637679"/>
            <a:chExt cx="3618935" cy="2207047"/>
          </a:xfrm>
        </p:grpSpPr>
        <p:sp>
          <p:nvSpPr>
            <p:cNvPr id="6" name="Laser 1">
              <a:extLst>
                <a:ext uri="{FF2B5EF4-FFF2-40B4-BE49-F238E27FC236}">
                  <a16:creationId xmlns:a16="http://schemas.microsoft.com/office/drawing/2014/main" id="{AECEE9AB-DA33-7BC1-0F4F-09C1F9ED963A}"/>
                </a:ext>
              </a:extLst>
            </p:cNvPr>
            <p:cNvSpPr/>
            <p:nvPr/>
          </p:nvSpPr>
          <p:spPr>
            <a:xfrm rot="1133801">
              <a:off x="5027374" y="2661713"/>
              <a:ext cx="77829" cy="880170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aser 1">
              <a:extLst>
                <a:ext uri="{FF2B5EF4-FFF2-40B4-BE49-F238E27FC236}">
                  <a16:creationId xmlns:a16="http://schemas.microsoft.com/office/drawing/2014/main" id="{AA0C20D7-229C-4785-14FA-A9BE547F0EA0}"/>
                </a:ext>
              </a:extLst>
            </p:cNvPr>
            <p:cNvSpPr/>
            <p:nvPr/>
          </p:nvSpPr>
          <p:spPr>
            <a:xfrm rot="609120">
              <a:off x="4957878" y="2680631"/>
              <a:ext cx="77829" cy="837602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aser 1">
              <a:extLst>
                <a:ext uri="{FF2B5EF4-FFF2-40B4-BE49-F238E27FC236}">
                  <a16:creationId xmlns:a16="http://schemas.microsoft.com/office/drawing/2014/main" id="{D6EA9562-8CF4-2618-D087-CFCAD9232ED9}"/>
                </a:ext>
              </a:extLst>
            </p:cNvPr>
            <p:cNvSpPr/>
            <p:nvPr/>
          </p:nvSpPr>
          <p:spPr>
            <a:xfrm>
              <a:off x="4886469" y="2682344"/>
              <a:ext cx="77829" cy="843770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aser 1">
              <a:extLst>
                <a:ext uri="{FF2B5EF4-FFF2-40B4-BE49-F238E27FC236}">
                  <a16:creationId xmlns:a16="http://schemas.microsoft.com/office/drawing/2014/main" id="{117015F7-8E07-F997-053B-BF7A7BCF37DC}"/>
                </a:ext>
              </a:extLst>
            </p:cNvPr>
            <p:cNvSpPr/>
            <p:nvPr/>
          </p:nvSpPr>
          <p:spPr>
            <a:xfrm rot="20999590">
              <a:off x="4814901" y="2681471"/>
              <a:ext cx="77829" cy="843201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Laser 1">
              <a:extLst>
                <a:ext uri="{FF2B5EF4-FFF2-40B4-BE49-F238E27FC236}">
                  <a16:creationId xmlns:a16="http://schemas.microsoft.com/office/drawing/2014/main" id="{0DA8F2A6-026F-3746-7DDE-89F69ED5E99D}"/>
                </a:ext>
              </a:extLst>
            </p:cNvPr>
            <p:cNvSpPr/>
            <p:nvPr/>
          </p:nvSpPr>
          <p:spPr>
            <a:xfrm rot="20415344">
              <a:off x="4737996" y="2651813"/>
              <a:ext cx="77829" cy="896350"/>
            </a:xfrm>
            <a:prstGeom prst="flowChartMerge">
              <a:avLst/>
            </a:prstGeom>
            <a:solidFill>
              <a:srgbClr val="8F45C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ep 2">
              <a:extLst>
                <a:ext uri="{FF2B5EF4-FFF2-40B4-BE49-F238E27FC236}">
                  <a16:creationId xmlns:a16="http://schemas.microsoft.com/office/drawing/2014/main" id="{7D86D359-4ADB-BC83-EB43-C229075B0CA0}"/>
                </a:ext>
              </a:extLst>
            </p:cNvPr>
            <p:cNvGrpSpPr/>
            <p:nvPr/>
          </p:nvGrpSpPr>
          <p:grpSpPr>
            <a:xfrm>
              <a:off x="4120628" y="2069307"/>
              <a:ext cx="1600361" cy="725626"/>
              <a:chOff x="73922" y="175432"/>
              <a:chExt cx="1600361" cy="965799"/>
            </a:xfrm>
          </p:grpSpPr>
          <p:sp>
            <p:nvSpPr>
              <p:cNvPr id="69" name="Rechthoek 385">
                <a:extLst>
                  <a:ext uri="{FF2B5EF4-FFF2-40B4-BE49-F238E27FC236}">
                    <a16:creationId xmlns:a16="http://schemas.microsoft.com/office/drawing/2014/main" id="{41011EC8-ADA4-FA77-6211-0107C3BDA92A}"/>
                  </a:ext>
                </a:extLst>
              </p:cNvPr>
              <p:cNvSpPr/>
              <p:nvPr/>
            </p:nvSpPr>
            <p:spPr>
              <a:xfrm>
                <a:off x="165571" y="493788"/>
                <a:ext cx="1426523" cy="53301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70" name="L-vorm 545">
                <a:extLst>
                  <a:ext uri="{FF2B5EF4-FFF2-40B4-BE49-F238E27FC236}">
                    <a16:creationId xmlns:a16="http://schemas.microsoft.com/office/drawing/2014/main" id="{95BF8556-E957-A564-A507-29F44A669D34}"/>
                  </a:ext>
                </a:extLst>
              </p:cNvPr>
              <p:cNvSpPr/>
              <p:nvPr/>
            </p:nvSpPr>
            <p:spPr>
              <a:xfrm flipH="1">
                <a:off x="216428" y="175432"/>
                <a:ext cx="1457855" cy="965799"/>
              </a:xfrm>
              <a:prstGeom prst="corner">
                <a:avLst>
                  <a:gd name="adj1" fmla="val 12558"/>
                  <a:gd name="adj2" fmla="val 11435"/>
                </a:avLst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L-vorm 546">
                <a:extLst>
                  <a:ext uri="{FF2B5EF4-FFF2-40B4-BE49-F238E27FC236}">
                    <a16:creationId xmlns:a16="http://schemas.microsoft.com/office/drawing/2014/main" id="{2C336C4F-BC99-42AB-8925-881F3B3CE23B}"/>
                  </a:ext>
                </a:extLst>
              </p:cNvPr>
              <p:cNvSpPr/>
              <p:nvPr/>
            </p:nvSpPr>
            <p:spPr>
              <a:xfrm>
                <a:off x="73922" y="175432"/>
                <a:ext cx="373279" cy="965799"/>
              </a:xfrm>
              <a:prstGeom prst="corner">
                <a:avLst>
                  <a:gd name="adj1" fmla="val 24629"/>
                  <a:gd name="adj2" fmla="val 23364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2" name="Rechthoek 547">
                <a:extLst>
                  <a:ext uri="{FF2B5EF4-FFF2-40B4-BE49-F238E27FC236}">
                    <a16:creationId xmlns:a16="http://schemas.microsoft.com/office/drawing/2014/main" id="{75EADC68-B638-9766-4A51-473151567258}"/>
                  </a:ext>
                </a:extLst>
              </p:cNvPr>
              <p:cNvSpPr/>
              <p:nvPr/>
            </p:nvSpPr>
            <p:spPr>
              <a:xfrm>
                <a:off x="364091" y="1026833"/>
                <a:ext cx="9302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2" name="Groep 5">
              <a:extLst>
                <a:ext uri="{FF2B5EF4-FFF2-40B4-BE49-F238E27FC236}">
                  <a16:creationId xmlns:a16="http://schemas.microsoft.com/office/drawing/2014/main" id="{A1ECDAE6-CFD9-0542-8F1A-428E46D781A4}"/>
                </a:ext>
              </a:extLst>
            </p:cNvPr>
            <p:cNvGrpSpPr/>
            <p:nvPr/>
          </p:nvGrpSpPr>
          <p:grpSpPr>
            <a:xfrm>
              <a:off x="4542997" y="1885958"/>
              <a:ext cx="755623" cy="556767"/>
              <a:chOff x="495446" y="-1988"/>
              <a:chExt cx="755623" cy="556767"/>
            </a:xfrm>
            <a:solidFill>
              <a:schemeClr val="tx1"/>
            </a:solidFill>
          </p:grpSpPr>
          <p:sp>
            <p:nvSpPr>
              <p:cNvPr id="67" name="L-vorm 524">
                <a:extLst>
                  <a:ext uri="{FF2B5EF4-FFF2-40B4-BE49-F238E27FC236}">
                    <a16:creationId xmlns:a16="http://schemas.microsoft.com/office/drawing/2014/main" id="{7A1C471C-D6B5-F352-EA2A-ABDA746065CC}"/>
                  </a:ext>
                </a:extLst>
              </p:cNvPr>
              <p:cNvSpPr/>
              <p:nvPr/>
            </p:nvSpPr>
            <p:spPr>
              <a:xfrm flipH="1">
                <a:off x="495446" y="-1988"/>
                <a:ext cx="378078" cy="556763"/>
              </a:xfrm>
              <a:prstGeom prst="corner">
                <a:avLst>
                  <a:gd name="adj1" fmla="val 38804"/>
                  <a:gd name="adj2" fmla="val 372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68" name="L-vorm 525">
                <a:extLst>
                  <a:ext uri="{FF2B5EF4-FFF2-40B4-BE49-F238E27FC236}">
                    <a16:creationId xmlns:a16="http://schemas.microsoft.com/office/drawing/2014/main" id="{98B03B0B-14D7-5A43-5DB5-EC9A271FC2D4}"/>
                  </a:ext>
                </a:extLst>
              </p:cNvPr>
              <p:cNvSpPr/>
              <p:nvPr/>
            </p:nvSpPr>
            <p:spPr>
              <a:xfrm>
                <a:off x="872991" y="-1988"/>
                <a:ext cx="378078" cy="556767"/>
              </a:xfrm>
              <a:prstGeom prst="corner">
                <a:avLst>
                  <a:gd name="adj1" fmla="val 38804"/>
                  <a:gd name="adj2" fmla="val 372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ep 3">
              <a:extLst>
                <a:ext uri="{FF2B5EF4-FFF2-40B4-BE49-F238E27FC236}">
                  <a16:creationId xmlns:a16="http://schemas.microsoft.com/office/drawing/2014/main" id="{CC3DFCB7-EB36-B09A-166B-4B138554970A}"/>
                </a:ext>
              </a:extLst>
            </p:cNvPr>
            <p:cNvGrpSpPr/>
            <p:nvPr/>
          </p:nvGrpSpPr>
          <p:grpSpPr>
            <a:xfrm>
              <a:off x="4629570" y="3404273"/>
              <a:ext cx="1268252" cy="219646"/>
              <a:chOff x="582864" y="1750571"/>
              <a:chExt cx="1268252" cy="219646"/>
            </a:xfrm>
          </p:grpSpPr>
          <p:sp>
            <p:nvSpPr>
              <p:cNvPr id="35" name="Rechthoek 526">
                <a:extLst>
                  <a:ext uri="{FF2B5EF4-FFF2-40B4-BE49-F238E27FC236}">
                    <a16:creationId xmlns:a16="http://schemas.microsoft.com/office/drawing/2014/main" id="{BB063CFF-7F49-74D0-F47B-3E6BA59B3C37}"/>
                  </a:ext>
                </a:extLst>
              </p:cNvPr>
              <p:cNvSpPr/>
              <p:nvPr/>
            </p:nvSpPr>
            <p:spPr>
              <a:xfrm rot="18471494">
                <a:off x="831373" y="1608845"/>
                <a:ext cx="61462" cy="558479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36" name="Rechte verbindingslijn met pijl 527">
                <a:extLst>
                  <a:ext uri="{FF2B5EF4-FFF2-40B4-BE49-F238E27FC236}">
                    <a16:creationId xmlns:a16="http://schemas.microsoft.com/office/drawing/2014/main" id="{B481190C-460A-C756-E4CF-60D120BA2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144" y="1839375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met pijl 528">
                <a:extLst>
                  <a:ext uri="{FF2B5EF4-FFF2-40B4-BE49-F238E27FC236}">
                    <a16:creationId xmlns:a16="http://schemas.microsoft.com/office/drawing/2014/main" id="{EC6A85E3-4CC8-FC66-3F67-60BEBA806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198" y="1867802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met pijl 529">
                <a:extLst>
                  <a:ext uri="{FF2B5EF4-FFF2-40B4-BE49-F238E27FC236}">
                    <a16:creationId xmlns:a16="http://schemas.microsoft.com/office/drawing/2014/main" id="{C13E2A8D-EC2F-3448-982C-2F35C3F49A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5406" y="1896997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ilinder 530">
                <a:extLst>
                  <a:ext uri="{FF2B5EF4-FFF2-40B4-BE49-F238E27FC236}">
                    <a16:creationId xmlns:a16="http://schemas.microsoft.com/office/drawing/2014/main" id="{7C7F4DB0-771B-A302-854D-CB55138D0E3E}"/>
                  </a:ext>
                </a:extLst>
              </p:cNvPr>
              <p:cNvSpPr/>
              <p:nvPr/>
            </p:nvSpPr>
            <p:spPr>
              <a:xfrm rot="16200000">
                <a:off x="1657263" y="1740402"/>
                <a:ext cx="128684" cy="25902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65" name="Stroomdiagram: Verbindingslijn 531">
                <a:extLst>
                  <a:ext uri="{FF2B5EF4-FFF2-40B4-BE49-F238E27FC236}">
                    <a16:creationId xmlns:a16="http://schemas.microsoft.com/office/drawing/2014/main" id="{F4F8F039-5D20-2E57-5EC2-5C790A11E6BB}"/>
                  </a:ext>
                </a:extLst>
              </p:cNvPr>
              <p:cNvSpPr/>
              <p:nvPr/>
            </p:nvSpPr>
            <p:spPr>
              <a:xfrm>
                <a:off x="1286678" y="1750571"/>
                <a:ext cx="50793" cy="219646"/>
              </a:xfrm>
              <a:prstGeom prst="flowChartConnector">
                <a:avLst/>
              </a:prstGeom>
              <a:solidFill>
                <a:srgbClr val="E3E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66" name="Rechte verbindingslijn met pijl 532">
                <a:extLst>
                  <a:ext uri="{FF2B5EF4-FFF2-40B4-BE49-F238E27FC236}">
                    <a16:creationId xmlns:a16="http://schemas.microsoft.com/office/drawing/2014/main" id="{1C8BB032-AB9E-165B-2B93-B383D99BE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118" y="1860388"/>
                <a:ext cx="42451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2160FE1-414F-C411-4B9B-AE102C87143C}"/>
                </a:ext>
              </a:extLst>
            </p:cNvPr>
            <p:cNvGrpSpPr/>
            <p:nvPr/>
          </p:nvGrpSpPr>
          <p:grpSpPr>
            <a:xfrm>
              <a:off x="4583887" y="2443345"/>
              <a:ext cx="673843" cy="255726"/>
              <a:chOff x="4611898" y="2455250"/>
              <a:chExt cx="673843" cy="25572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D06DD78-4CC9-9D5C-4D3B-F28F039B67A8}"/>
                  </a:ext>
                </a:extLst>
              </p:cNvPr>
              <p:cNvSpPr/>
              <p:nvPr/>
            </p:nvSpPr>
            <p:spPr>
              <a:xfrm>
                <a:off x="4611898" y="2457007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4A54BF-546F-713F-6A02-336CDD638B7C}"/>
                  </a:ext>
                </a:extLst>
              </p:cNvPr>
              <p:cNvSpPr/>
              <p:nvPr/>
            </p:nvSpPr>
            <p:spPr>
              <a:xfrm>
                <a:off x="4765769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8A757F7-A54E-337B-B465-3253235858BD}"/>
                  </a:ext>
                </a:extLst>
              </p:cNvPr>
              <p:cNvSpPr/>
              <p:nvPr/>
            </p:nvSpPr>
            <p:spPr>
              <a:xfrm>
                <a:off x="4919640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9D92DE-A4C8-DA08-A270-29DDB020D0A8}"/>
                  </a:ext>
                </a:extLst>
              </p:cNvPr>
              <p:cNvSpPr/>
              <p:nvPr/>
            </p:nvSpPr>
            <p:spPr>
              <a:xfrm>
                <a:off x="5073511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4D45EB-1B1F-A3EF-5FAB-F2128DF8222A}"/>
                  </a:ext>
                </a:extLst>
              </p:cNvPr>
              <p:cNvSpPr/>
              <p:nvPr/>
            </p:nvSpPr>
            <p:spPr>
              <a:xfrm>
                <a:off x="5227384" y="2455250"/>
                <a:ext cx="58357" cy="25195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D1BFBA8-6B80-FACF-31B4-42EB68F2EB7C}"/>
                  </a:ext>
                </a:extLst>
              </p:cNvPr>
              <p:cNvSpPr/>
              <p:nvPr/>
            </p:nvSpPr>
            <p:spPr>
              <a:xfrm rot="16200000">
                <a:off x="4917176" y="2150048"/>
                <a:ext cx="58357" cy="668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47BCE60-3502-A6E0-E84F-451537D74A75}"/>
                  </a:ext>
                </a:extLst>
              </p:cNvPr>
              <p:cNvSpPr/>
              <p:nvPr/>
            </p:nvSpPr>
            <p:spPr>
              <a:xfrm rot="16200000">
                <a:off x="4923263" y="2348498"/>
                <a:ext cx="58357" cy="6665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360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FE58ED-C1E8-2E73-D350-19439D1C2169}"/>
                </a:ext>
              </a:extLst>
            </p:cNvPr>
            <p:cNvSpPr txBox="1"/>
            <p:nvPr/>
          </p:nvSpPr>
          <p:spPr>
            <a:xfrm>
              <a:off x="5095793" y="1645188"/>
              <a:ext cx="1008130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Printing platform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C1A4C-36DF-C185-95E7-891FBE39DC9F}"/>
                </a:ext>
              </a:extLst>
            </p:cNvPr>
            <p:cNvSpPr txBox="1"/>
            <p:nvPr/>
          </p:nvSpPr>
          <p:spPr>
            <a:xfrm>
              <a:off x="5931699" y="2525298"/>
              <a:ext cx="745291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Liquid resin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63D3AD-E7E5-7995-FB00-E1616C1159B7}"/>
                </a:ext>
              </a:extLst>
            </p:cNvPr>
            <p:cNvSpPr txBox="1"/>
            <p:nvPr/>
          </p:nvSpPr>
          <p:spPr>
            <a:xfrm>
              <a:off x="3815225" y="2979460"/>
              <a:ext cx="698588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Resin tank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0A4182-21EA-1394-1E85-27118A5F7416}"/>
                </a:ext>
              </a:extLst>
            </p:cNvPr>
            <p:cNvSpPr txBox="1"/>
            <p:nvPr/>
          </p:nvSpPr>
          <p:spPr>
            <a:xfrm>
              <a:off x="5084188" y="3003984"/>
              <a:ext cx="550876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UV light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A97D20-65C8-97BB-47F0-461AE91C9409}"/>
                </a:ext>
              </a:extLst>
            </p:cNvPr>
            <p:cNvSpPr txBox="1"/>
            <p:nvPr/>
          </p:nvSpPr>
          <p:spPr>
            <a:xfrm>
              <a:off x="4526243" y="3520776"/>
              <a:ext cx="441179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6774C4-963A-7164-74E1-3808EF0A80C5}"/>
                </a:ext>
              </a:extLst>
            </p:cNvPr>
            <p:cNvSpPr txBox="1"/>
            <p:nvPr/>
          </p:nvSpPr>
          <p:spPr>
            <a:xfrm>
              <a:off x="5165644" y="3636192"/>
              <a:ext cx="387960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Lens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BC3990-C89A-311C-7CD9-527A2A0D1A12}"/>
                </a:ext>
              </a:extLst>
            </p:cNvPr>
            <p:cNvSpPr txBox="1"/>
            <p:nvPr/>
          </p:nvSpPr>
          <p:spPr>
            <a:xfrm>
              <a:off x="5938764" y="3406963"/>
              <a:ext cx="785477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Light source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3BEC3F-4B7A-D8C6-6328-541C56869EE0}"/>
                </a:ext>
              </a:extLst>
            </p:cNvPr>
            <p:cNvSpPr txBox="1"/>
            <p:nvPr/>
          </p:nvSpPr>
          <p:spPr>
            <a:xfrm>
              <a:off x="3105306" y="2455935"/>
              <a:ext cx="819146" cy="208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Cured model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3B79837-234F-519C-25F8-C5D75475CF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8343" y="1637679"/>
              <a:ext cx="0" cy="431628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5CB5D07-E8D8-8F77-E83E-D501765F08D8}"/>
                </a:ext>
              </a:extLst>
            </p:cNvPr>
            <p:cNvCxnSpPr>
              <a:stCxn id="28" idx="1"/>
              <a:endCxn id="22" idx="3"/>
            </p:cNvCxnSpPr>
            <p:nvPr/>
          </p:nvCxnSpPr>
          <p:spPr>
            <a:xfrm flipH="1" flipV="1">
              <a:off x="3924452" y="2560202"/>
              <a:ext cx="659435" cy="108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7055F00-C463-E4D7-B160-B39090C186D9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 flipV="1">
              <a:off x="4920542" y="1882505"/>
              <a:ext cx="445101" cy="2818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8FC2F1D-6A6C-FE60-CCB0-3F2F89485D36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4164519" y="2695301"/>
              <a:ext cx="1" cy="2841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F9162C4-601F-03F1-5E81-08B7320F35A9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5507831" y="2629565"/>
              <a:ext cx="423868" cy="111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1DEFFA1-C0D3-F2BC-EDD3-665359F2BE71}"/>
              </a:ext>
            </a:extLst>
          </p:cNvPr>
          <p:cNvSpPr txBox="1"/>
          <p:nvPr/>
        </p:nvSpPr>
        <p:spPr>
          <a:xfrm>
            <a:off x="7146482" y="4908406"/>
            <a:ext cx="3355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300 </a:t>
            </a:r>
            <a:r>
              <a:rPr lang="el-GR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 pillars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900 x 900 x 900 </a:t>
            </a:r>
            <a:r>
              <a:rPr lang="el-GR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2000" b="1" dirty="0" err="1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000" b="1" baseline="30000" dirty="0" err="1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 pores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0B2AB5-B769-1689-A918-578DCBD0F40A}"/>
              </a:ext>
            </a:extLst>
          </p:cNvPr>
          <p:cNvSpPr txBox="1"/>
          <p:nvPr/>
        </p:nvSpPr>
        <p:spPr>
          <a:xfrm>
            <a:off x="6880019" y="2944741"/>
            <a:ext cx="3888332" cy="1569660"/>
          </a:xfrm>
          <a:prstGeom prst="rect">
            <a:avLst/>
          </a:prstGeom>
          <a:solidFill>
            <a:srgbClr val="2A962A">
              <a:alpha val="25000"/>
            </a:srgbClr>
          </a:solidFill>
          <a:ln w="19050">
            <a:solidFill>
              <a:srgbClr val="2A962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XY spot size		   85 </a:t>
            </a:r>
            <a:r>
              <a:rPr lang="el-GR" sz="1600" dirty="0"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Z resolution		   25 </a:t>
            </a:r>
            <a:r>
              <a:rPr lang="el-GR" sz="1600" dirty="0"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</a:p>
          <a:p>
            <a:pPr font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Methacrylate(s)      	   25-45 wt%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Acrylate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(s)	        	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45-65 wt% 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Urethane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Dimethacrylate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7-10 wt%</a:t>
            </a:r>
          </a:p>
          <a:p>
            <a:pPr font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 initiator 	   &lt; 0.9 wt%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50D2C31-CF4B-8DBE-3F55-48CBB5DBBA1C}"/>
              </a:ext>
            </a:extLst>
          </p:cNvPr>
          <p:cNvSpPr/>
          <p:nvPr/>
        </p:nvSpPr>
        <p:spPr>
          <a:xfrm>
            <a:off x="4204392" y="1138343"/>
            <a:ext cx="4708493" cy="13915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97766-4CE2-8444-E625-F70FABEB47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0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kull&#10;&#10;Description automatically generated with medium confidence">
            <a:extLst>
              <a:ext uri="{FF2B5EF4-FFF2-40B4-BE49-F238E27FC236}">
                <a16:creationId xmlns:a16="http://schemas.microsoft.com/office/drawing/2014/main" id="{D887E2B0-6C0C-4246-21E9-68DDC7D2A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9254136" y="2235581"/>
            <a:ext cx="1871394" cy="12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48ED957-5ED6-586E-3FC4-4C1430919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9254136" y="4991476"/>
            <a:ext cx="1871394" cy="12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picture containing grate, outdoor object&#10;&#10;Description automatically generated">
            <a:extLst>
              <a:ext uri="{FF2B5EF4-FFF2-40B4-BE49-F238E27FC236}">
                <a16:creationId xmlns:a16="http://schemas.microsoft.com/office/drawing/2014/main" id="{FBE718B3-48BD-EEBA-71F6-DB9B3F3627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2"/>
          <a:stretch/>
        </p:blipFill>
        <p:spPr>
          <a:xfrm>
            <a:off x="9254604" y="3615421"/>
            <a:ext cx="1870458" cy="12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33A2257-926C-A0C3-39C6-ED7D14AD0A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9254136" y="4995261"/>
            <a:ext cx="1871394" cy="12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94F5178-E7B6-76FF-EDD2-045133E7BD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>
          <a:xfrm>
            <a:off x="9254136" y="3615421"/>
            <a:ext cx="1871394" cy="12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3B77C3E-0085-36CC-6F44-BD49F08321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2"/>
          <a:stretch/>
        </p:blipFill>
        <p:spPr>
          <a:xfrm>
            <a:off x="9254604" y="2235581"/>
            <a:ext cx="1870459" cy="12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Carbonization results in shrinkage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4438C-795C-517B-CDC4-304C676D0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245" y="2598786"/>
            <a:ext cx="3992400" cy="31270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36714D3-A9B4-2B09-89B7-3519D7184E37}"/>
              </a:ext>
            </a:extLst>
          </p:cNvPr>
          <p:cNvGrpSpPr/>
          <p:nvPr/>
        </p:nvGrpSpPr>
        <p:grpSpPr>
          <a:xfrm>
            <a:off x="10591355" y="6429538"/>
            <a:ext cx="785793" cy="307777"/>
            <a:chOff x="2903407" y="2646037"/>
            <a:chExt cx="917605" cy="359407"/>
          </a:xfrm>
          <a:noFill/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351BF6-BBA4-95F5-71C8-28D67AD1BC39}"/>
                </a:ext>
              </a:extLst>
            </p:cNvPr>
            <p:cNvSpPr txBox="1"/>
            <p:nvPr/>
          </p:nvSpPr>
          <p:spPr>
            <a:xfrm>
              <a:off x="2903407" y="2646037"/>
              <a:ext cx="917605" cy="3594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BE81649-2395-B9B3-6D4D-F47877846512}"/>
                </a:ext>
              </a:extLst>
            </p:cNvPr>
            <p:cNvCxnSpPr>
              <a:cxnSpLocks/>
            </p:cNvCxnSpPr>
            <p:nvPr/>
          </p:nvCxnSpPr>
          <p:spPr>
            <a:xfrm>
              <a:off x="3144778" y="2646794"/>
              <a:ext cx="4320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445032B-4D42-1732-2AA9-046455040B68}"/>
              </a:ext>
            </a:extLst>
          </p:cNvPr>
          <p:cNvSpPr txBox="1"/>
          <p:nvPr/>
        </p:nvSpPr>
        <p:spPr>
          <a:xfrm>
            <a:off x="8234171" y="40570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D17BD5-CD6D-353D-5718-C7357EA855B4}"/>
              </a:ext>
            </a:extLst>
          </p:cNvPr>
          <p:cNvSpPr txBox="1"/>
          <p:nvPr/>
        </p:nvSpPr>
        <p:spPr>
          <a:xfrm>
            <a:off x="8593179" y="2677638"/>
            <a:ext cx="55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E9FB0B-DF48-25A2-DC06-2E7866FB009E}"/>
              </a:ext>
            </a:extLst>
          </p:cNvPr>
          <p:cNvSpPr txBox="1"/>
          <p:nvPr/>
        </p:nvSpPr>
        <p:spPr>
          <a:xfrm>
            <a:off x="8503475" y="54368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BA1488-448F-248E-490A-66C2C9A456B0}"/>
              </a:ext>
            </a:extLst>
          </p:cNvPr>
          <p:cNvSpPr txBox="1"/>
          <p:nvPr/>
        </p:nvSpPr>
        <p:spPr>
          <a:xfrm rot="16200000">
            <a:off x="1374082" y="869332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Carbonized</a:t>
            </a:r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A124A-631E-DAE6-90B2-9D4BEAF42C15}"/>
              </a:ext>
            </a:extLst>
          </p:cNvPr>
          <p:cNvGrpSpPr/>
          <p:nvPr/>
        </p:nvGrpSpPr>
        <p:grpSpPr>
          <a:xfrm>
            <a:off x="742815" y="2461526"/>
            <a:ext cx="3992400" cy="3061496"/>
            <a:chOff x="57015" y="2691941"/>
            <a:chExt cx="3992400" cy="30614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4078FA-45CC-D433-74A7-EA42D4244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015" y="2691941"/>
              <a:ext cx="3992400" cy="306149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5E900E-4C63-198C-056E-95219F2AE8FF}"/>
                </a:ext>
              </a:extLst>
            </p:cNvPr>
            <p:cNvSpPr txBox="1"/>
            <p:nvPr/>
          </p:nvSpPr>
          <p:spPr>
            <a:xfrm rot="16200000">
              <a:off x="855288" y="4352390"/>
              <a:ext cx="967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Oxidation T</a:t>
              </a:r>
              <a:endParaRPr lang="en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AD4A22-6767-27AB-F620-B0FE31843253}"/>
                </a:ext>
              </a:extLst>
            </p:cNvPr>
            <p:cNvSpPr txBox="1"/>
            <p:nvPr/>
          </p:nvSpPr>
          <p:spPr>
            <a:xfrm rot="16200000">
              <a:off x="2331097" y="4352390"/>
              <a:ext cx="1263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Carbonization T</a:t>
              </a:r>
              <a:endParaRPr lang="en-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884A63-AE84-E398-3C32-3BD234CE1665}"/>
              </a:ext>
            </a:extLst>
          </p:cNvPr>
          <p:cNvGrpSpPr/>
          <p:nvPr/>
        </p:nvGrpSpPr>
        <p:grpSpPr>
          <a:xfrm>
            <a:off x="3225800" y="1138342"/>
            <a:ext cx="5687085" cy="1361021"/>
            <a:chOff x="3225800" y="1138342"/>
            <a:chExt cx="5687085" cy="136102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D15DB1-D042-1A4B-360C-6D4663AAD32D}"/>
                </a:ext>
              </a:extLst>
            </p:cNvPr>
            <p:cNvGrpSpPr/>
            <p:nvPr/>
          </p:nvGrpSpPr>
          <p:grpSpPr>
            <a:xfrm>
              <a:off x="3225800" y="1529313"/>
              <a:ext cx="1040414" cy="583180"/>
              <a:chOff x="3822589" y="826562"/>
              <a:chExt cx="3217455" cy="1803470"/>
            </a:xfrm>
          </p:grpSpPr>
          <p:pic>
            <p:nvPicPr>
              <p:cNvPr id="66" name="Picture 6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D0B7468-6595-B490-B5B0-C7AC056C0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99" t="31527" r="21855" b="43886"/>
              <a:stretch/>
            </p:blipFill>
            <p:spPr>
              <a:xfrm>
                <a:off x="4000500" y="943880"/>
                <a:ext cx="2811463" cy="1686152"/>
              </a:xfrm>
              <a:prstGeom prst="rect">
                <a:avLst/>
              </a:prstGeom>
            </p:spPr>
          </p:pic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E15F903-CE0C-72DD-3840-9E98282EDA7C}"/>
                  </a:ext>
                </a:extLst>
              </p:cNvPr>
              <p:cNvSpPr/>
              <p:nvPr/>
            </p:nvSpPr>
            <p:spPr>
              <a:xfrm rot="20548396">
                <a:off x="6572833" y="826562"/>
                <a:ext cx="467211" cy="169698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EF5880C-7100-07AE-45CF-CA2DCCBA379D}"/>
                  </a:ext>
                </a:extLst>
              </p:cNvPr>
              <p:cNvSpPr/>
              <p:nvPr/>
            </p:nvSpPr>
            <p:spPr>
              <a:xfrm rot="231861">
                <a:off x="3822589" y="867453"/>
                <a:ext cx="229630" cy="154912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FAA5959-2A29-0D2B-3F70-6D2205027E2D}"/>
                </a:ext>
              </a:extLst>
            </p:cNvPr>
            <p:cNvGrpSpPr/>
            <p:nvPr/>
          </p:nvGrpSpPr>
          <p:grpSpPr>
            <a:xfrm>
              <a:off x="6180091" y="1614384"/>
              <a:ext cx="590118" cy="395284"/>
              <a:chOff x="4682149" y="2908938"/>
              <a:chExt cx="1824924" cy="122240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ED6812F9-8F2D-1836-ADA5-12723C2E9F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19" t="28967" r="35822" b="53996"/>
              <a:stretch/>
            </p:blipFill>
            <p:spPr>
              <a:xfrm>
                <a:off x="4737100" y="2962275"/>
                <a:ext cx="1660525" cy="1168400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CF3C34D-3CCB-6A3D-BA77-AEAAA798A2B0}"/>
                  </a:ext>
                </a:extLst>
              </p:cNvPr>
              <p:cNvSpPr/>
              <p:nvPr/>
            </p:nvSpPr>
            <p:spPr>
              <a:xfrm rot="21194287">
                <a:off x="6335374" y="2941193"/>
                <a:ext cx="171699" cy="11654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EF3610C-024B-BB90-C6B7-E72254AA275B}"/>
                  </a:ext>
                </a:extLst>
              </p:cNvPr>
              <p:cNvSpPr/>
              <p:nvPr/>
            </p:nvSpPr>
            <p:spPr>
              <a:xfrm rot="20890118">
                <a:off x="6269208" y="2930234"/>
                <a:ext cx="171699" cy="3658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3545449-9E91-37F5-3BCF-6D6C441E50EA}"/>
                  </a:ext>
                </a:extLst>
              </p:cNvPr>
              <p:cNvSpPr/>
              <p:nvPr/>
            </p:nvSpPr>
            <p:spPr>
              <a:xfrm rot="291876">
                <a:off x="4685665" y="2934396"/>
                <a:ext cx="61059" cy="5736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F141DBB-BCB4-7433-EE1E-33F20B770DE1}"/>
                  </a:ext>
                </a:extLst>
              </p:cNvPr>
              <p:cNvSpPr/>
              <p:nvPr/>
            </p:nvSpPr>
            <p:spPr>
              <a:xfrm rot="21438580">
                <a:off x="4694716" y="3677283"/>
                <a:ext cx="45719" cy="45405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C4C7A87-6BCC-EF57-B728-668FC6A7FA4F}"/>
                  </a:ext>
                </a:extLst>
              </p:cNvPr>
              <p:cNvSpPr/>
              <p:nvPr/>
            </p:nvSpPr>
            <p:spPr>
              <a:xfrm rot="120000">
                <a:off x="5448647" y="2928058"/>
                <a:ext cx="785333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90DE4C6-B391-C4E1-BD4D-8E3A9D448B62}"/>
                  </a:ext>
                </a:extLst>
              </p:cNvPr>
              <p:cNvSpPr/>
              <p:nvPr/>
            </p:nvSpPr>
            <p:spPr>
              <a:xfrm rot="60000">
                <a:off x="4682149" y="2908938"/>
                <a:ext cx="1020299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B682459-2F72-A14B-C991-EA3D677E7F12}"/>
                </a:ext>
              </a:extLst>
            </p:cNvPr>
            <p:cNvGrpSpPr/>
            <p:nvPr/>
          </p:nvGrpSpPr>
          <p:grpSpPr>
            <a:xfrm>
              <a:off x="4736355" y="1524659"/>
              <a:ext cx="972748" cy="593458"/>
              <a:chOff x="2466777" y="855362"/>
              <a:chExt cx="3008199" cy="183525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1557779-B0C0-DDD7-53C1-21A482786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28" t="26805" r="30650" b="48608"/>
              <a:stretch/>
            </p:blipFill>
            <p:spPr>
              <a:xfrm>
                <a:off x="2536825" y="968148"/>
                <a:ext cx="2717800" cy="1686152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B99ECC3-A500-003E-5495-066E886FA0AC}"/>
                  </a:ext>
                </a:extLst>
              </p:cNvPr>
              <p:cNvSpPr/>
              <p:nvPr/>
            </p:nvSpPr>
            <p:spPr>
              <a:xfrm rot="-60000">
                <a:off x="3359061" y="2644896"/>
                <a:ext cx="1962488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148544C-9B57-96BF-DC9A-EBCB62E464E1}"/>
                  </a:ext>
                </a:extLst>
              </p:cNvPr>
              <p:cNvSpPr/>
              <p:nvPr/>
            </p:nvSpPr>
            <p:spPr>
              <a:xfrm rot="4461918">
                <a:off x="4399093" y="1503098"/>
                <a:ext cx="1723620" cy="42814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14A82C4-CF26-804F-513F-02F233CB2C30}"/>
                  </a:ext>
                </a:extLst>
              </p:cNvPr>
              <p:cNvSpPr/>
              <p:nvPr/>
            </p:nvSpPr>
            <p:spPr>
              <a:xfrm rot="16420505">
                <a:off x="1788840" y="1605987"/>
                <a:ext cx="1468374" cy="1125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DBDADB3-0E0A-9E44-42E8-C1922739B227}"/>
                  </a:ext>
                </a:extLst>
              </p:cNvPr>
              <p:cNvSpPr/>
              <p:nvPr/>
            </p:nvSpPr>
            <p:spPr>
              <a:xfrm rot="60000">
                <a:off x="2656644" y="912746"/>
                <a:ext cx="2194359" cy="7009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3E3CD47-F431-C68E-C057-CFA960D7B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1497" y="1138342"/>
              <a:ext cx="1581388" cy="13610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A5986E7-5490-65F1-92A0-96841B9F0A56}"/>
                    </a:ext>
                  </a:extLst>
                </p:cNvPr>
                <p:cNvSpPr txBox="1"/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800" b="1" i="0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  <a:cs typeface="Arial" panose="020B0604020202020204" pitchFamily="34" charset="0"/>
                    </a:rPr>
                    <a:t>Air</a:t>
                  </a:r>
                  <a:endParaRPr lang="en-NL" sz="18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A5986E7-5490-65F1-92A0-96841B9F0A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10000" r="-775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8ACB60A-DDCE-8899-CA38-F99BB3C21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62040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2F03311-2BC5-B458-CC6A-7070266F237C}"/>
                    </a:ext>
                  </a:extLst>
                </p:cNvPr>
                <p:cNvSpPr txBox="1"/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N</a:t>
                  </a:r>
                  <a:r>
                    <a:rPr lang="en-US" sz="1600" b="1" baseline="-25000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2</a:t>
                  </a:r>
                  <a:endParaRPr lang="en-NL" sz="16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2F03311-2BC5-B458-CC6A-7070266F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blipFill>
                  <a:blip r:embed="rId17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6B699C-9A5F-6A3B-E3DA-BC107B74CD73}"/>
                </a:ext>
              </a:extLst>
            </p:cNvPr>
            <p:cNvCxnSpPr>
              <a:cxnSpLocks/>
            </p:cNvCxnSpPr>
            <p:nvPr/>
          </p:nvCxnSpPr>
          <p:spPr>
            <a:xfrm>
              <a:off x="5694687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B5A4627-F1C8-D58C-CBC7-90607B0AF13B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05" y="1823687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7701041-8C5F-D020-0E30-4CABCD7EF3D4}"/>
                </a:ext>
              </a:extLst>
            </p:cNvPr>
            <p:cNvSpPr txBox="1"/>
            <p:nvPr/>
          </p:nvSpPr>
          <p:spPr>
            <a:xfrm>
              <a:off x="6617449" y="1430494"/>
              <a:ext cx="766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rPr>
                <a:t>Test</a:t>
              </a:r>
              <a:endParaRPr lang="en-NL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5C03F01C-2B73-E422-0787-86247B3F71FD}"/>
              </a:ext>
            </a:extLst>
          </p:cNvPr>
          <p:cNvSpPr/>
          <p:nvPr/>
        </p:nvSpPr>
        <p:spPr>
          <a:xfrm>
            <a:off x="4204392" y="1138343"/>
            <a:ext cx="4708493" cy="13915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FD08A9-FD3B-471E-F969-D8FB929C14AC}"/>
              </a:ext>
            </a:extLst>
          </p:cNvPr>
          <p:cNvSpPr/>
          <p:nvPr/>
        </p:nvSpPr>
        <p:spPr>
          <a:xfrm>
            <a:off x="6087577" y="2816474"/>
            <a:ext cx="1808480" cy="2136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3C2B4A-A35D-69FE-C941-1CDE92A4CEC2}"/>
              </a:ext>
            </a:extLst>
          </p:cNvPr>
          <p:cNvGrpSpPr/>
          <p:nvPr/>
        </p:nvGrpSpPr>
        <p:grpSpPr>
          <a:xfrm>
            <a:off x="5362690" y="4309600"/>
            <a:ext cx="1482726" cy="570537"/>
            <a:chOff x="6724650" y="1943100"/>
            <a:chExt cx="1482726" cy="57053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499403-B409-74D4-F4F9-003C3361863C}"/>
                </a:ext>
              </a:extLst>
            </p:cNvPr>
            <p:cNvSpPr/>
            <p:nvPr/>
          </p:nvSpPr>
          <p:spPr>
            <a:xfrm>
              <a:off x="6724650" y="1943100"/>
              <a:ext cx="1482726" cy="5705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2A6C111-C172-7D4C-BC9F-85F612460415}"/>
                </a:ext>
              </a:extLst>
            </p:cNvPr>
            <p:cNvGrpSpPr/>
            <p:nvPr/>
          </p:nvGrpSpPr>
          <p:grpSpPr>
            <a:xfrm>
              <a:off x="6750406" y="1977404"/>
              <a:ext cx="527787" cy="507642"/>
              <a:chOff x="4992102" y="2021025"/>
              <a:chExt cx="3708646" cy="3567093"/>
            </a:xfrm>
          </p:grpSpPr>
          <p:pic>
            <p:nvPicPr>
              <p:cNvPr id="34" name="Picture 3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F3DE782-ADE9-9C29-343D-C332304156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22" t="19208" r="22455" b="18950"/>
              <a:stretch/>
            </p:blipFill>
            <p:spPr>
              <a:xfrm>
                <a:off x="4992102" y="2021025"/>
                <a:ext cx="3708646" cy="3567093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B395246-2F18-AF4E-70A5-8A4844D37C5B}"/>
                  </a:ext>
                </a:extLst>
              </p:cNvPr>
              <p:cNvSpPr/>
              <p:nvPr/>
            </p:nvSpPr>
            <p:spPr>
              <a:xfrm>
                <a:off x="5542303" y="2591030"/>
                <a:ext cx="2566987" cy="2533651"/>
              </a:xfrm>
              <a:custGeom>
                <a:avLst/>
                <a:gdLst>
                  <a:gd name="connsiteX0" fmla="*/ 185737 w 2566987"/>
                  <a:gd name="connsiteY0" fmla="*/ 142875 h 2533651"/>
                  <a:gd name="connsiteX1" fmla="*/ 238125 w 2566987"/>
                  <a:gd name="connsiteY1" fmla="*/ 133350 h 2533651"/>
                  <a:gd name="connsiteX2" fmla="*/ 257175 w 2566987"/>
                  <a:gd name="connsiteY2" fmla="*/ 128588 h 2533651"/>
                  <a:gd name="connsiteX3" fmla="*/ 266700 w 2566987"/>
                  <a:gd name="connsiteY3" fmla="*/ 114300 h 2533651"/>
                  <a:gd name="connsiteX4" fmla="*/ 280987 w 2566987"/>
                  <a:gd name="connsiteY4" fmla="*/ 100013 h 2533651"/>
                  <a:gd name="connsiteX5" fmla="*/ 319087 w 2566987"/>
                  <a:gd name="connsiteY5" fmla="*/ 71438 h 2533651"/>
                  <a:gd name="connsiteX6" fmla="*/ 352425 w 2566987"/>
                  <a:gd name="connsiteY6" fmla="*/ 57150 h 2533651"/>
                  <a:gd name="connsiteX7" fmla="*/ 400050 w 2566987"/>
                  <a:gd name="connsiteY7" fmla="*/ 14288 h 2533651"/>
                  <a:gd name="connsiteX8" fmla="*/ 452437 w 2566987"/>
                  <a:gd name="connsiteY8" fmla="*/ 4763 h 2533651"/>
                  <a:gd name="connsiteX9" fmla="*/ 476250 w 2566987"/>
                  <a:gd name="connsiteY9" fmla="*/ 0 h 2533651"/>
                  <a:gd name="connsiteX10" fmla="*/ 509587 w 2566987"/>
                  <a:gd name="connsiteY10" fmla="*/ 4763 h 2533651"/>
                  <a:gd name="connsiteX11" fmla="*/ 595312 w 2566987"/>
                  <a:gd name="connsiteY11" fmla="*/ 9525 h 2533651"/>
                  <a:gd name="connsiteX12" fmla="*/ 661987 w 2566987"/>
                  <a:gd name="connsiteY12" fmla="*/ 28575 h 2533651"/>
                  <a:gd name="connsiteX13" fmla="*/ 700087 w 2566987"/>
                  <a:gd name="connsiteY13" fmla="*/ 38100 h 2533651"/>
                  <a:gd name="connsiteX14" fmla="*/ 776287 w 2566987"/>
                  <a:gd name="connsiteY14" fmla="*/ 28575 h 2533651"/>
                  <a:gd name="connsiteX15" fmla="*/ 919162 w 2566987"/>
                  <a:gd name="connsiteY15" fmla="*/ 38100 h 2533651"/>
                  <a:gd name="connsiteX16" fmla="*/ 947737 w 2566987"/>
                  <a:gd name="connsiteY16" fmla="*/ 47625 h 2533651"/>
                  <a:gd name="connsiteX17" fmla="*/ 1000125 w 2566987"/>
                  <a:gd name="connsiteY17" fmla="*/ 42863 h 2533651"/>
                  <a:gd name="connsiteX18" fmla="*/ 1019175 w 2566987"/>
                  <a:gd name="connsiteY18" fmla="*/ 28575 h 2533651"/>
                  <a:gd name="connsiteX19" fmla="*/ 1033462 w 2566987"/>
                  <a:gd name="connsiteY19" fmla="*/ 19050 h 2533651"/>
                  <a:gd name="connsiteX20" fmla="*/ 1057275 w 2566987"/>
                  <a:gd name="connsiteY20" fmla="*/ 33338 h 2533651"/>
                  <a:gd name="connsiteX21" fmla="*/ 1076325 w 2566987"/>
                  <a:gd name="connsiteY21" fmla="*/ 38100 h 2533651"/>
                  <a:gd name="connsiteX22" fmla="*/ 1090612 w 2566987"/>
                  <a:gd name="connsiteY22" fmla="*/ 42863 h 2533651"/>
                  <a:gd name="connsiteX23" fmla="*/ 1123950 w 2566987"/>
                  <a:gd name="connsiteY23" fmla="*/ 61913 h 2533651"/>
                  <a:gd name="connsiteX24" fmla="*/ 1138237 w 2566987"/>
                  <a:gd name="connsiteY24" fmla="*/ 57150 h 2533651"/>
                  <a:gd name="connsiteX25" fmla="*/ 1157287 w 2566987"/>
                  <a:gd name="connsiteY25" fmla="*/ 52388 h 2533651"/>
                  <a:gd name="connsiteX26" fmla="*/ 1257300 w 2566987"/>
                  <a:gd name="connsiteY26" fmla="*/ 38100 h 2533651"/>
                  <a:gd name="connsiteX27" fmla="*/ 1376362 w 2566987"/>
                  <a:gd name="connsiteY27" fmla="*/ 28575 h 2533651"/>
                  <a:gd name="connsiteX28" fmla="*/ 1476375 w 2566987"/>
                  <a:gd name="connsiteY28" fmla="*/ 19050 h 2533651"/>
                  <a:gd name="connsiteX29" fmla="*/ 1543050 w 2566987"/>
                  <a:gd name="connsiteY29" fmla="*/ 28575 h 2533651"/>
                  <a:gd name="connsiteX30" fmla="*/ 1614487 w 2566987"/>
                  <a:gd name="connsiteY30" fmla="*/ 38100 h 2533651"/>
                  <a:gd name="connsiteX31" fmla="*/ 1766887 w 2566987"/>
                  <a:gd name="connsiteY31" fmla="*/ 42863 h 2533651"/>
                  <a:gd name="connsiteX32" fmla="*/ 2038350 w 2566987"/>
                  <a:gd name="connsiteY32" fmla="*/ 52388 h 2533651"/>
                  <a:gd name="connsiteX33" fmla="*/ 2124075 w 2566987"/>
                  <a:gd name="connsiteY33" fmla="*/ 66675 h 2533651"/>
                  <a:gd name="connsiteX34" fmla="*/ 2343150 w 2566987"/>
                  <a:gd name="connsiteY34" fmla="*/ 71438 h 2533651"/>
                  <a:gd name="connsiteX35" fmla="*/ 2395537 w 2566987"/>
                  <a:gd name="connsiteY35" fmla="*/ 85725 h 2533651"/>
                  <a:gd name="connsiteX36" fmla="*/ 2428875 w 2566987"/>
                  <a:gd name="connsiteY36" fmla="*/ 119063 h 2533651"/>
                  <a:gd name="connsiteX37" fmla="*/ 2462212 w 2566987"/>
                  <a:gd name="connsiteY37" fmla="*/ 147638 h 2533651"/>
                  <a:gd name="connsiteX38" fmla="*/ 2476500 w 2566987"/>
                  <a:gd name="connsiteY38" fmla="*/ 161925 h 2533651"/>
                  <a:gd name="connsiteX39" fmla="*/ 2486025 w 2566987"/>
                  <a:gd name="connsiteY39" fmla="*/ 190500 h 2533651"/>
                  <a:gd name="connsiteX40" fmla="*/ 2490787 w 2566987"/>
                  <a:gd name="connsiteY40" fmla="*/ 204788 h 2533651"/>
                  <a:gd name="connsiteX41" fmla="*/ 2495550 w 2566987"/>
                  <a:gd name="connsiteY41" fmla="*/ 223838 h 2533651"/>
                  <a:gd name="connsiteX42" fmla="*/ 2500312 w 2566987"/>
                  <a:gd name="connsiteY42" fmla="*/ 247650 h 2533651"/>
                  <a:gd name="connsiteX43" fmla="*/ 2509837 w 2566987"/>
                  <a:gd name="connsiteY43" fmla="*/ 266700 h 2533651"/>
                  <a:gd name="connsiteX44" fmla="*/ 2514600 w 2566987"/>
                  <a:gd name="connsiteY44" fmla="*/ 285750 h 2533651"/>
                  <a:gd name="connsiteX45" fmla="*/ 2519362 w 2566987"/>
                  <a:gd name="connsiteY45" fmla="*/ 300038 h 2533651"/>
                  <a:gd name="connsiteX46" fmla="*/ 2528887 w 2566987"/>
                  <a:gd name="connsiteY46" fmla="*/ 342900 h 2533651"/>
                  <a:gd name="connsiteX47" fmla="*/ 2533650 w 2566987"/>
                  <a:gd name="connsiteY47" fmla="*/ 376238 h 2533651"/>
                  <a:gd name="connsiteX48" fmla="*/ 2543175 w 2566987"/>
                  <a:gd name="connsiteY48" fmla="*/ 409575 h 2533651"/>
                  <a:gd name="connsiteX49" fmla="*/ 2547937 w 2566987"/>
                  <a:gd name="connsiteY49" fmla="*/ 433388 h 2533651"/>
                  <a:gd name="connsiteX50" fmla="*/ 2557462 w 2566987"/>
                  <a:gd name="connsiteY50" fmla="*/ 457200 h 2533651"/>
                  <a:gd name="connsiteX51" fmla="*/ 2566987 w 2566987"/>
                  <a:gd name="connsiteY51" fmla="*/ 523875 h 2533651"/>
                  <a:gd name="connsiteX52" fmla="*/ 2557462 w 2566987"/>
                  <a:gd name="connsiteY52" fmla="*/ 795338 h 2533651"/>
                  <a:gd name="connsiteX53" fmla="*/ 2552700 w 2566987"/>
                  <a:gd name="connsiteY53" fmla="*/ 809625 h 2533651"/>
                  <a:gd name="connsiteX54" fmla="*/ 2547937 w 2566987"/>
                  <a:gd name="connsiteY54" fmla="*/ 838200 h 2533651"/>
                  <a:gd name="connsiteX55" fmla="*/ 2557462 w 2566987"/>
                  <a:gd name="connsiteY55" fmla="*/ 914400 h 2533651"/>
                  <a:gd name="connsiteX56" fmla="*/ 2552700 w 2566987"/>
                  <a:gd name="connsiteY56" fmla="*/ 1052513 h 2533651"/>
                  <a:gd name="connsiteX57" fmla="*/ 2543175 w 2566987"/>
                  <a:gd name="connsiteY57" fmla="*/ 1195388 h 2533651"/>
                  <a:gd name="connsiteX58" fmla="*/ 2538412 w 2566987"/>
                  <a:gd name="connsiteY58" fmla="*/ 1276350 h 2533651"/>
                  <a:gd name="connsiteX59" fmla="*/ 2528887 w 2566987"/>
                  <a:gd name="connsiteY59" fmla="*/ 1533525 h 2533651"/>
                  <a:gd name="connsiteX60" fmla="*/ 2519362 w 2566987"/>
                  <a:gd name="connsiteY60" fmla="*/ 1585913 h 2533651"/>
                  <a:gd name="connsiteX61" fmla="*/ 2509837 w 2566987"/>
                  <a:gd name="connsiteY61" fmla="*/ 1604963 h 2533651"/>
                  <a:gd name="connsiteX62" fmla="*/ 2500312 w 2566987"/>
                  <a:gd name="connsiteY62" fmla="*/ 1647825 h 2533651"/>
                  <a:gd name="connsiteX63" fmla="*/ 2490787 w 2566987"/>
                  <a:gd name="connsiteY63" fmla="*/ 1676400 h 2533651"/>
                  <a:gd name="connsiteX64" fmla="*/ 2490787 w 2566987"/>
                  <a:gd name="connsiteY64" fmla="*/ 1795463 h 2533651"/>
                  <a:gd name="connsiteX65" fmla="*/ 2500312 w 2566987"/>
                  <a:gd name="connsiteY65" fmla="*/ 1828800 h 2533651"/>
                  <a:gd name="connsiteX66" fmla="*/ 2505075 w 2566987"/>
                  <a:gd name="connsiteY66" fmla="*/ 1847850 h 2533651"/>
                  <a:gd name="connsiteX67" fmla="*/ 2500312 w 2566987"/>
                  <a:gd name="connsiteY67" fmla="*/ 2166938 h 2533651"/>
                  <a:gd name="connsiteX68" fmla="*/ 2486025 w 2566987"/>
                  <a:gd name="connsiteY68" fmla="*/ 2209800 h 2533651"/>
                  <a:gd name="connsiteX69" fmla="*/ 2466975 w 2566987"/>
                  <a:gd name="connsiteY69" fmla="*/ 2252663 h 2533651"/>
                  <a:gd name="connsiteX70" fmla="*/ 2457450 w 2566987"/>
                  <a:gd name="connsiteY70" fmla="*/ 2281238 h 2533651"/>
                  <a:gd name="connsiteX71" fmla="*/ 2452687 w 2566987"/>
                  <a:gd name="connsiteY71" fmla="*/ 2295525 h 2533651"/>
                  <a:gd name="connsiteX72" fmla="*/ 2414587 w 2566987"/>
                  <a:gd name="connsiteY72" fmla="*/ 2357438 h 2533651"/>
                  <a:gd name="connsiteX73" fmla="*/ 2400300 w 2566987"/>
                  <a:gd name="connsiteY73" fmla="*/ 2381250 h 2533651"/>
                  <a:gd name="connsiteX74" fmla="*/ 2386012 w 2566987"/>
                  <a:gd name="connsiteY74" fmla="*/ 2409825 h 2533651"/>
                  <a:gd name="connsiteX75" fmla="*/ 2371725 w 2566987"/>
                  <a:gd name="connsiteY75" fmla="*/ 2433638 h 2533651"/>
                  <a:gd name="connsiteX76" fmla="*/ 2362200 w 2566987"/>
                  <a:gd name="connsiteY76" fmla="*/ 2457450 h 2533651"/>
                  <a:gd name="connsiteX77" fmla="*/ 2343150 w 2566987"/>
                  <a:gd name="connsiteY77" fmla="*/ 2471738 h 2533651"/>
                  <a:gd name="connsiteX78" fmla="*/ 2328862 w 2566987"/>
                  <a:gd name="connsiteY78" fmla="*/ 2486025 h 2533651"/>
                  <a:gd name="connsiteX79" fmla="*/ 2286000 w 2566987"/>
                  <a:gd name="connsiteY79" fmla="*/ 2495550 h 2533651"/>
                  <a:gd name="connsiteX80" fmla="*/ 2224087 w 2566987"/>
                  <a:gd name="connsiteY80" fmla="*/ 2514600 h 2533651"/>
                  <a:gd name="connsiteX81" fmla="*/ 2209800 w 2566987"/>
                  <a:gd name="connsiteY81" fmla="*/ 2519363 h 2533651"/>
                  <a:gd name="connsiteX82" fmla="*/ 2119312 w 2566987"/>
                  <a:gd name="connsiteY82" fmla="*/ 2524125 h 2533651"/>
                  <a:gd name="connsiteX83" fmla="*/ 2100262 w 2566987"/>
                  <a:gd name="connsiteY83" fmla="*/ 2528888 h 2533651"/>
                  <a:gd name="connsiteX84" fmla="*/ 1947862 w 2566987"/>
                  <a:gd name="connsiteY84" fmla="*/ 2528888 h 2533651"/>
                  <a:gd name="connsiteX85" fmla="*/ 1933575 w 2566987"/>
                  <a:gd name="connsiteY85" fmla="*/ 2524125 h 2533651"/>
                  <a:gd name="connsiteX86" fmla="*/ 1914525 w 2566987"/>
                  <a:gd name="connsiteY86" fmla="*/ 2519363 h 2533651"/>
                  <a:gd name="connsiteX87" fmla="*/ 1895475 w 2566987"/>
                  <a:gd name="connsiteY87" fmla="*/ 2505075 h 2533651"/>
                  <a:gd name="connsiteX88" fmla="*/ 1695450 w 2566987"/>
                  <a:gd name="connsiteY88" fmla="*/ 2509838 h 2533651"/>
                  <a:gd name="connsiteX89" fmla="*/ 1590675 w 2566987"/>
                  <a:gd name="connsiteY89" fmla="*/ 2514600 h 2533651"/>
                  <a:gd name="connsiteX90" fmla="*/ 1466850 w 2566987"/>
                  <a:gd name="connsiteY90" fmla="*/ 2509838 h 2533651"/>
                  <a:gd name="connsiteX91" fmla="*/ 1438275 w 2566987"/>
                  <a:gd name="connsiteY91" fmla="*/ 2495550 h 2533651"/>
                  <a:gd name="connsiteX92" fmla="*/ 1423987 w 2566987"/>
                  <a:gd name="connsiteY92" fmla="*/ 2486025 h 2533651"/>
                  <a:gd name="connsiteX93" fmla="*/ 1400175 w 2566987"/>
                  <a:gd name="connsiteY93" fmla="*/ 2481263 h 2533651"/>
                  <a:gd name="connsiteX94" fmla="*/ 1276350 w 2566987"/>
                  <a:gd name="connsiteY94" fmla="*/ 2476500 h 2533651"/>
                  <a:gd name="connsiteX95" fmla="*/ 1200150 w 2566987"/>
                  <a:gd name="connsiteY95" fmla="*/ 2481263 h 2533651"/>
                  <a:gd name="connsiteX96" fmla="*/ 1190625 w 2566987"/>
                  <a:gd name="connsiteY96" fmla="*/ 2495550 h 2533651"/>
                  <a:gd name="connsiteX97" fmla="*/ 1171575 w 2566987"/>
                  <a:gd name="connsiteY97" fmla="*/ 2509838 h 2533651"/>
                  <a:gd name="connsiteX98" fmla="*/ 1081087 w 2566987"/>
                  <a:gd name="connsiteY98" fmla="*/ 2500313 h 2533651"/>
                  <a:gd name="connsiteX99" fmla="*/ 1014412 w 2566987"/>
                  <a:gd name="connsiteY99" fmla="*/ 2486025 h 2533651"/>
                  <a:gd name="connsiteX100" fmla="*/ 766762 w 2566987"/>
                  <a:gd name="connsiteY100" fmla="*/ 2481263 h 2533651"/>
                  <a:gd name="connsiteX101" fmla="*/ 752475 w 2566987"/>
                  <a:gd name="connsiteY101" fmla="*/ 2476500 h 2533651"/>
                  <a:gd name="connsiteX102" fmla="*/ 723900 w 2566987"/>
                  <a:gd name="connsiteY102" fmla="*/ 2471738 h 2533651"/>
                  <a:gd name="connsiteX103" fmla="*/ 485775 w 2566987"/>
                  <a:gd name="connsiteY103" fmla="*/ 2462213 h 2533651"/>
                  <a:gd name="connsiteX104" fmla="*/ 438150 w 2566987"/>
                  <a:gd name="connsiteY104" fmla="*/ 2447925 h 2533651"/>
                  <a:gd name="connsiteX105" fmla="*/ 423862 w 2566987"/>
                  <a:gd name="connsiteY105" fmla="*/ 2438400 h 2533651"/>
                  <a:gd name="connsiteX106" fmla="*/ 390525 w 2566987"/>
                  <a:gd name="connsiteY106" fmla="*/ 2428875 h 2533651"/>
                  <a:gd name="connsiteX107" fmla="*/ 376237 w 2566987"/>
                  <a:gd name="connsiteY107" fmla="*/ 2424113 h 2533651"/>
                  <a:gd name="connsiteX108" fmla="*/ 309562 w 2566987"/>
                  <a:gd name="connsiteY108" fmla="*/ 2414588 h 2533651"/>
                  <a:gd name="connsiteX109" fmla="*/ 276225 w 2566987"/>
                  <a:gd name="connsiteY109" fmla="*/ 2400300 h 2533651"/>
                  <a:gd name="connsiteX110" fmla="*/ 233362 w 2566987"/>
                  <a:gd name="connsiteY110" fmla="*/ 2395538 h 2533651"/>
                  <a:gd name="connsiteX111" fmla="*/ 204787 w 2566987"/>
                  <a:gd name="connsiteY111" fmla="*/ 2390775 h 2533651"/>
                  <a:gd name="connsiteX112" fmla="*/ 138112 w 2566987"/>
                  <a:gd name="connsiteY112" fmla="*/ 2381250 h 2533651"/>
                  <a:gd name="connsiteX113" fmla="*/ 109537 w 2566987"/>
                  <a:gd name="connsiteY113" fmla="*/ 2371725 h 2533651"/>
                  <a:gd name="connsiteX114" fmla="*/ 95250 w 2566987"/>
                  <a:gd name="connsiteY114" fmla="*/ 2357438 h 2533651"/>
                  <a:gd name="connsiteX115" fmla="*/ 66675 w 2566987"/>
                  <a:gd name="connsiteY115" fmla="*/ 2309813 h 2533651"/>
                  <a:gd name="connsiteX116" fmla="*/ 57150 w 2566987"/>
                  <a:gd name="connsiteY116" fmla="*/ 2286000 h 2533651"/>
                  <a:gd name="connsiteX117" fmla="*/ 38100 w 2566987"/>
                  <a:gd name="connsiteY117" fmla="*/ 2262188 h 2533651"/>
                  <a:gd name="connsiteX118" fmla="*/ 33337 w 2566987"/>
                  <a:gd name="connsiteY118" fmla="*/ 2233613 h 2533651"/>
                  <a:gd name="connsiteX119" fmla="*/ 23812 w 2566987"/>
                  <a:gd name="connsiteY119" fmla="*/ 2214563 h 2533651"/>
                  <a:gd name="connsiteX120" fmla="*/ 19050 w 2566987"/>
                  <a:gd name="connsiteY120" fmla="*/ 2195513 h 2533651"/>
                  <a:gd name="connsiteX121" fmla="*/ 14287 w 2566987"/>
                  <a:gd name="connsiteY121" fmla="*/ 2100263 h 2533651"/>
                  <a:gd name="connsiteX122" fmla="*/ 9525 w 2566987"/>
                  <a:gd name="connsiteY122" fmla="*/ 2081213 h 2533651"/>
                  <a:gd name="connsiteX123" fmla="*/ 0 w 2566987"/>
                  <a:gd name="connsiteY123" fmla="*/ 2000250 h 2533651"/>
                  <a:gd name="connsiteX124" fmla="*/ 4762 w 2566987"/>
                  <a:gd name="connsiteY124" fmla="*/ 1895475 h 2533651"/>
                  <a:gd name="connsiteX125" fmla="*/ 19050 w 2566987"/>
                  <a:gd name="connsiteY125" fmla="*/ 1881188 h 2533651"/>
                  <a:gd name="connsiteX126" fmla="*/ 23812 w 2566987"/>
                  <a:gd name="connsiteY126" fmla="*/ 1709738 h 2533651"/>
                  <a:gd name="connsiteX127" fmla="*/ 71437 w 2566987"/>
                  <a:gd name="connsiteY127" fmla="*/ 1681163 h 2533651"/>
                  <a:gd name="connsiteX128" fmla="*/ 52387 w 2566987"/>
                  <a:gd name="connsiteY128" fmla="*/ 1643063 h 2533651"/>
                  <a:gd name="connsiteX129" fmla="*/ 38100 w 2566987"/>
                  <a:gd name="connsiteY129" fmla="*/ 1628775 h 2533651"/>
                  <a:gd name="connsiteX130" fmla="*/ 33337 w 2566987"/>
                  <a:gd name="connsiteY130" fmla="*/ 1614488 h 2533651"/>
                  <a:gd name="connsiteX131" fmla="*/ 23812 w 2566987"/>
                  <a:gd name="connsiteY131" fmla="*/ 1595438 h 2533651"/>
                  <a:gd name="connsiteX132" fmla="*/ 19050 w 2566987"/>
                  <a:gd name="connsiteY132" fmla="*/ 1576388 h 2533651"/>
                  <a:gd name="connsiteX133" fmla="*/ 28575 w 2566987"/>
                  <a:gd name="connsiteY133" fmla="*/ 1476375 h 2533651"/>
                  <a:gd name="connsiteX134" fmla="*/ 38100 w 2566987"/>
                  <a:gd name="connsiteY134" fmla="*/ 1390650 h 2533651"/>
                  <a:gd name="connsiteX135" fmla="*/ 42862 w 2566987"/>
                  <a:gd name="connsiteY135" fmla="*/ 1371600 h 2533651"/>
                  <a:gd name="connsiteX136" fmla="*/ 61912 w 2566987"/>
                  <a:gd name="connsiteY136" fmla="*/ 1314450 h 2533651"/>
                  <a:gd name="connsiteX137" fmla="*/ 76200 w 2566987"/>
                  <a:gd name="connsiteY137" fmla="*/ 1157288 h 2533651"/>
                  <a:gd name="connsiteX138" fmla="*/ 85725 w 2566987"/>
                  <a:gd name="connsiteY138" fmla="*/ 757238 h 2533651"/>
                  <a:gd name="connsiteX139" fmla="*/ 80962 w 2566987"/>
                  <a:gd name="connsiteY139" fmla="*/ 714375 h 2533651"/>
                  <a:gd name="connsiteX140" fmla="*/ 95250 w 2566987"/>
                  <a:gd name="connsiteY140" fmla="*/ 581025 h 2533651"/>
                  <a:gd name="connsiteX141" fmla="*/ 104775 w 2566987"/>
                  <a:gd name="connsiteY141" fmla="*/ 495300 h 2533651"/>
                  <a:gd name="connsiteX142" fmla="*/ 109537 w 2566987"/>
                  <a:gd name="connsiteY142" fmla="*/ 481013 h 2533651"/>
                  <a:gd name="connsiteX143" fmla="*/ 128587 w 2566987"/>
                  <a:gd name="connsiteY143" fmla="*/ 457200 h 2533651"/>
                  <a:gd name="connsiteX144" fmla="*/ 133350 w 2566987"/>
                  <a:gd name="connsiteY144" fmla="*/ 381000 h 2533651"/>
                  <a:gd name="connsiteX145" fmla="*/ 147637 w 2566987"/>
                  <a:gd name="connsiteY145" fmla="*/ 376238 h 2533651"/>
                  <a:gd name="connsiteX146" fmla="*/ 142875 w 2566987"/>
                  <a:gd name="connsiteY146" fmla="*/ 304800 h 2533651"/>
                  <a:gd name="connsiteX147" fmla="*/ 147637 w 2566987"/>
                  <a:gd name="connsiteY147" fmla="*/ 223838 h 2533651"/>
                  <a:gd name="connsiteX148" fmla="*/ 185737 w 2566987"/>
                  <a:gd name="connsiteY148" fmla="*/ 142875 h 2533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2566987" h="2533651">
                    <a:moveTo>
                      <a:pt x="185737" y="142875"/>
                    </a:moveTo>
                    <a:cubicBezTo>
                      <a:pt x="200818" y="127794"/>
                      <a:pt x="220721" y="136831"/>
                      <a:pt x="238125" y="133350"/>
                    </a:cubicBezTo>
                    <a:cubicBezTo>
                      <a:pt x="244543" y="132066"/>
                      <a:pt x="251729" y="132219"/>
                      <a:pt x="257175" y="128588"/>
                    </a:cubicBezTo>
                    <a:cubicBezTo>
                      <a:pt x="261938" y="125413"/>
                      <a:pt x="263036" y="118697"/>
                      <a:pt x="266700" y="114300"/>
                    </a:cubicBezTo>
                    <a:cubicBezTo>
                      <a:pt x="271012" y="109126"/>
                      <a:pt x="275774" y="104278"/>
                      <a:pt x="280987" y="100013"/>
                    </a:cubicBezTo>
                    <a:cubicBezTo>
                      <a:pt x="293274" y="89960"/>
                      <a:pt x="304027" y="76458"/>
                      <a:pt x="319087" y="71438"/>
                    </a:cubicBezTo>
                    <a:cubicBezTo>
                      <a:pt x="329186" y="68072"/>
                      <a:pt x="344334" y="63770"/>
                      <a:pt x="352425" y="57150"/>
                    </a:cubicBezTo>
                    <a:cubicBezTo>
                      <a:pt x="371828" y="41275"/>
                      <a:pt x="379235" y="24696"/>
                      <a:pt x="400050" y="14288"/>
                    </a:cubicBezTo>
                    <a:cubicBezTo>
                      <a:pt x="415165" y="6730"/>
                      <a:pt x="438200" y="6953"/>
                      <a:pt x="452437" y="4763"/>
                    </a:cubicBezTo>
                    <a:cubicBezTo>
                      <a:pt x="460438" y="3532"/>
                      <a:pt x="468312" y="1588"/>
                      <a:pt x="476250" y="0"/>
                    </a:cubicBezTo>
                    <a:cubicBezTo>
                      <a:pt x="487362" y="1588"/>
                      <a:pt x="498398" y="3868"/>
                      <a:pt x="509587" y="4763"/>
                    </a:cubicBezTo>
                    <a:cubicBezTo>
                      <a:pt x="538115" y="7045"/>
                      <a:pt x="567036" y="5107"/>
                      <a:pt x="595312" y="9525"/>
                    </a:cubicBezTo>
                    <a:cubicBezTo>
                      <a:pt x="618149" y="13093"/>
                      <a:pt x="639762" y="22225"/>
                      <a:pt x="661987" y="28575"/>
                    </a:cubicBezTo>
                    <a:cubicBezTo>
                      <a:pt x="699954" y="51355"/>
                      <a:pt x="671677" y="42586"/>
                      <a:pt x="700087" y="38100"/>
                    </a:cubicBezTo>
                    <a:cubicBezTo>
                      <a:pt x="725371" y="34108"/>
                      <a:pt x="776287" y="28575"/>
                      <a:pt x="776287" y="28575"/>
                    </a:cubicBezTo>
                    <a:cubicBezTo>
                      <a:pt x="788680" y="29138"/>
                      <a:pt x="884871" y="30752"/>
                      <a:pt x="919162" y="38100"/>
                    </a:cubicBezTo>
                    <a:cubicBezTo>
                      <a:pt x="928979" y="40204"/>
                      <a:pt x="938212" y="44450"/>
                      <a:pt x="947737" y="47625"/>
                    </a:cubicBezTo>
                    <a:cubicBezTo>
                      <a:pt x="965200" y="46038"/>
                      <a:pt x="983182" y="47381"/>
                      <a:pt x="1000125" y="42863"/>
                    </a:cubicBezTo>
                    <a:cubicBezTo>
                      <a:pt x="1007795" y="40818"/>
                      <a:pt x="1012716" y="33189"/>
                      <a:pt x="1019175" y="28575"/>
                    </a:cubicBezTo>
                    <a:cubicBezTo>
                      <a:pt x="1023832" y="25248"/>
                      <a:pt x="1028700" y="22225"/>
                      <a:pt x="1033462" y="19050"/>
                    </a:cubicBezTo>
                    <a:cubicBezTo>
                      <a:pt x="1041400" y="23813"/>
                      <a:pt x="1048816" y="29578"/>
                      <a:pt x="1057275" y="33338"/>
                    </a:cubicBezTo>
                    <a:cubicBezTo>
                      <a:pt x="1063256" y="35996"/>
                      <a:pt x="1070031" y="36302"/>
                      <a:pt x="1076325" y="38100"/>
                    </a:cubicBezTo>
                    <a:cubicBezTo>
                      <a:pt x="1081152" y="39479"/>
                      <a:pt x="1085850" y="41275"/>
                      <a:pt x="1090612" y="42863"/>
                    </a:cubicBezTo>
                    <a:cubicBezTo>
                      <a:pt x="1098345" y="48663"/>
                      <a:pt x="1111830" y="61913"/>
                      <a:pt x="1123950" y="61913"/>
                    </a:cubicBezTo>
                    <a:cubicBezTo>
                      <a:pt x="1128970" y="61913"/>
                      <a:pt x="1133410" y="58529"/>
                      <a:pt x="1138237" y="57150"/>
                    </a:cubicBezTo>
                    <a:cubicBezTo>
                      <a:pt x="1144531" y="55352"/>
                      <a:pt x="1150897" y="53808"/>
                      <a:pt x="1157287" y="52388"/>
                    </a:cubicBezTo>
                    <a:cubicBezTo>
                      <a:pt x="1191625" y="44757"/>
                      <a:pt x="1219157" y="41821"/>
                      <a:pt x="1257300" y="38100"/>
                    </a:cubicBezTo>
                    <a:cubicBezTo>
                      <a:pt x="1296926" y="34234"/>
                      <a:pt x="1336791" y="32971"/>
                      <a:pt x="1376362" y="28575"/>
                    </a:cubicBezTo>
                    <a:cubicBezTo>
                      <a:pt x="1438224" y="21702"/>
                      <a:pt x="1404899" y="25007"/>
                      <a:pt x="1476375" y="19050"/>
                    </a:cubicBezTo>
                    <a:lnTo>
                      <a:pt x="1543050" y="28575"/>
                    </a:lnTo>
                    <a:cubicBezTo>
                      <a:pt x="1584162" y="35067"/>
                      <a:pt x="1555544" y="35293"/>
                      <a:pt x="1614487" y="38100"/>
                    </a:cubicBezTo>
                    <a:cubicBezTo>
                      <a:pt x="1665254" y="40517"/>
                      <a:pt x="1716087" y="41275"/>
                      <a:pt x="1766887" y="42863"/>
                    </a:cubicBezTo>
                    <a:cubicBezTo>
                      <a:pt x="1941149" y="55309"/>
                      <a:pt x="1690302" y="38466"/>
                      <a:pt x="2038350" y="52388"/>
                    </a:cubicBezTo>
                    <a:cubicBezTo>
                      <a:pt x="2067815" y="53567"/>
                      <a:pt x="2094607" y="65563"/>
                      <a:pt x="2124075" y="66675"/>
                    </a:cubicBezTo>
                    <a:cubicBezTo>
                      <a:pt x="2197065" y="69429"/>
                      <a:pt x="2270125" y="69850"/>
                      <a:pt x="2343150" y="71438"/>
                    </a:cubicBezTo>
                    <a:cubicBezTo>
                      <a:pt x="2379404" y="83523"/>
                      <a:pt x="2361880" y="78994"/>
                      <a:pt x="2395537" y="85725"/>
                    </a:cubicBezTo>
                    <a:cubicBezTo>
                      <a:pt x="2421758" y="103205"/>
                      <a:pt x="2400079" y="86667"/>
                      <a:pt x="2428875" y="119063"/>
                    </a:cubicBezTo>
                    <a:cubicBezTo>
                      <a:pt x="2461575" y="155851"/>
                      <a:pt x="2434333" y="124406"/>
                      <a:pt x="2462212" y="147638"/>
                    </a:cubicBezTo>
                    <a:cubicBezTo>
                      <a:pt x="2467386" y="151950"/>
                      <a:pt x="2471737" y="157163"/>
                      <a:pt x="2476500" y="161925"/>
                    </a:cubicBezTo>
                    <a:lnTo>
                      <a:pt x="2486025" y="190500"/>
                    </a:lnTo>
                    <a:cubicBezTo>
                      <a:pt x="2487612" y="195263"/>
                      <a:pt x="2489569" y="199918"/>
                      <a:pt x="2490787" y="204788"/>
                    </a:cubicBezTo>
                    <a:cubicBezTo>
                      <a:pt x="2492375" y="211138"/>
                      <a:pt x="2494130" y="217448"/>
                      <a:pt x="2495550" y="223838"/>
                    </a:cubicBezTo>
                    <a:cubicBezTo>
                      <a:pt x="2497306" y="231740"/>
                      <a:pt x="2497752" y="239971"/>
                      <a:pt x="2500312" y="247650"/>
                    </a:cubicBezTo>
                    <a:cubicBezTo>
                      <a:pt x="2502557" y="254385"/>
                      <a:pt x="2507344" y="260053"/>
                      <a:pt x="2509837" y="266700"/>
                    </a:cubicBezTo>
                    <a:cubicBezTo>
                      <a:pt x="2512135" y="272829"/>
                      <a:pt x="2512802" y="279456"/>
                      <a:pt x="2514600" y="285750"/>
                    </a:cubicBezTo>
                    <a:cubicBezTo>
                      <a:pt x="2515979" y="290577"/>
                      <a:pt x="2518273" y="295137"/>
                      <a:pt x="2519362" y="300038"/>
                    </a:cubicBezTo>
                    <a:cubicBezTo>
                      <a:pt x="2530537" y="350325"/>
                      <a:pt x="2518167" y="310739"/>
                      <a:pt x="2528887" y="342900"/>
                    </a:cubicBezTo>
                    <a:cubicBezTo>
                      <a:pt x="2530475" y="354013"/>
                      <a:pt x="2531642" y="365194"/>
                      <a:pt x="2533650" y="376238"/>
                    </a:cubicBezTo>
                    <a:cubicBezTo>
                      <a:pt x="2539594" y="408928"/>
                      <a:pt x="2536369" y="382353"/>
                      <a:pt x="2543175" y="409575"/>
                    </a:cubicBezTo>
                    <a:cubicBezTo>
                      <a:pt x="2545138" y="417428"/>
                      <a:pt x="2545611" y="425635"/>
                      <a:pt x="2547937" y="433388"/>
                    </a:cubicBezTo>
                    <a:cubicBezTo>
                      <a:pt x="2550393" y="441576"/>
                      <a:pt x="2555005" y="449012"/>
                      <a:pt x="2557462" y="457200"/>
                    </a:cubicBezTo>
                    <a:cubicBezTo>
                      <a:pt x="2562815" y="475043"/>
                      <a:pt x="2565290" y="508602"/>
                      <a:pt x="2566987" y="523875"/>
                    </a:cubicBezTo>
                    <a:cubicBezTo>
                      <a:pt x="2566330" y="551485"/>
                      <a:pt x="2564990" y="727588"/>
                      <a:pt x="2557462" y="795338"/>
                    </a:cubicBezTo>
                    <a:cubicBezTo>
                      <a:pt x="2556908" y="800327"/>
                      <a:pt x="2553789" y="804725"/>
                      <a:pt x="2552700" y="809625"/>
                    </a:cubicBezTo>
                    <a:cubicBezTo>
                      <a:pt x="2550605" y="819051"/>
                      <a:pt x="2549525" y="828675"/>
                      <a:pt x="2547937" y="838200"/>
                    </a:cubicBezTo>
                    <a:cubicBezTo>
                      <a:pt x="2551859" y="861732"/>
                      <a:pt x="2557462" y="891499"/>
                      <a:pt x="2557462" y="914400"/>
                    </a:cubicBezTo>
                    <a:cubicBezTo>
                      <a:pt x="2557462" y="960465"/>
                      <a:pt x="2554374" y="1006478"/>
                      <a:pt x="2552700" y="1052513"/>
                    </a:cubicBezTo>
                    <a:cubicBezTo>
                      <a:pt x="2548006" y="1181596"/>
                      <a:pt x="2557903" y="1136469"/>
                      <a:pt x="2543175" y="1195388"/>
                    </a:cubicBezTo>
                    <a:cubicBezTo>
                      <a:pt x="2541587" y="1222375"/>
                      <a:pt x="2539553" y="1249340"/>
                      <a:pt x="2538412" y="1276350"/>
                    </a:cubicBezTo>
                    <a:cubicBezTo>
                      <a:pt x="2534790" y="1362057"/>
                      <a:pt x="2533101" y="1447845"/>
                      <a:pt x="2528887" y="1533525"/>
                    </a:cubicBezTo>
                    <a:cubicBezTo>
                      <a:pt x="2528460" y="1542201"/>
                      <a:pt x="2523780" y="1574131"/>
                      <a:pt x="2519362" y="1585913"/>
                    </a:cubicBezTo>
                    <a:cubicBezTo>
                      <a:pt x="2516869" y="1592560"/>
                      <a:pt x="2513012" y="1598613"/>
                      <a:pt x="2509837" y="1604963"/>
                    </a:cubicBezTo>
                    <a:cubicBezTo>
                      <a:pt x="2507116" y="1618568"/>
                      <a:pt x="2504350" y="1634366"/>
                      <a:pt x="2500312" y="1647825"/>
                    </a:cubicBezTo>
                    <a:cubicBezTo>
                      <a:pt x="2497427" y="1657442"/>
                      <a:pt x="2490787" y="1676400"/>
                      <a:pt x="2490787" y="1676400"/>
                    </a:cubicBezTo>
                    <a:cubicBezTo>
                      <a:pt x="2484749" y="1736789"/>
                      <a:pt x="2483321" y="1724536"/>
                      <a:pt x="2490787" y="1795463"/>
                    </a:cubicBezTo>
                    <a:cubicBezTo>
                      <a:pt x="2492027" y="1807242"/>
                      <a:pt x="2497116" y="1817614"/>
                      <a:pt x="2500312" y="1828800"/>
                    </a:cubicBezTo>
                    <a:cubicBezTo>
                      <a:pt x="2502110" y="1835094"/>
                      <a:pt x="2503487" y="1841500"/>
                      <a:pt x="2505075" y="1847850"/>
                    </a:cubicBezTo>
                    <a:cubicBezTo>
                      <a:pt x="2503487" y="1954213"/>
                      <a:pt x="2505903" y="2060711"/>
                      <a:pt x="2500312" y="2166938"/>
                    </a:cubicBezTo>
                    <a:cubicBezTo>
                      <a:pt x="2499520" y="2181977"/>
                      <a:pt x="2491090" y="2195617"/>
                      <a:pt x="2486025" y="2209800"/>
                    </a:cubicBezTo>
                    <a:cubicBezTo>
                      <a:pt x="2459239" y="2284804"/>
                      <a:pt x="2492468" y="2188930"/>
                      <a:pt x="2466975" y="2252663"/>
                    </a:cubicBezTo>
                    <a:cubicBezTo>
                      <a:pt x="2463246" y="2261985"/>
                      <a:pt x="2460625" y="2271713"/>
                      <a:pt x="2457450" y="2281238"/>
                    </a:cubicBezTo>
                    <a:cubicBezTo>
                      <a:pt x="2455862" y="2286000"/>
                      <a:pt x="2455318" y="2291250"/>
                      <a:pt x="2452687" y="2295525"/>
                    </a:cubicBezTo>
                    <a:lnTo>
                      <a:pt x="2414587" y="2357438"/>
                    </a:lnTo>
                    <a:cubicBezTo>
                      <a:pt x="2409760" y="2365336"/>
                      <a:pt x="2404440" y="2372971"/>
                      <a:pt x="2400300" y="2381250"/>
                    </a:cubicBezTo>
                    <a:cubicBezTo>
                      <a:pt x="2395537" y="2390775"/>
                      <a:pt x="2391111" y="2400476"/>
                      <a:pt x="2386012" y="2409825"/>
                    </a:cubicBezTo>
                    <a:cubicBezTo>
                      <a:pt x="2381579" y="2417951"/>
                      <a:pt x="2375865" y="2425359"/>
                      <a:pt x="2371725" y="2433638"/>
                    </a:cubicBezTo>
                    <a:cubicBezTo>
                      <a:pt x="2367902" y="2441284"/>
                      <a:pt x="2367329" y="2450611"/>
                      <a:pt x="2362200" y="2457450"/>
                    </a:cubicBezTo>
                    <a:cubicBezTo>
                      <a:pt x="2357437" y="2463800"/>
                      <a:pt x="2349177" y="2466572"/>
                      <a:pt x="2343150" y="2471738"/>
                    </a:cubicBezTo>
                    <a:cubicBezTo>
                      <a:pt x="2338036" y="2476121"/>
                      <a:pt x="2334466" y="2482289"/>
                      <a:pt x="2328862" y="2486025"/>
                    </a:cubicBezTo>
                    <a:cubicBezTo>
                      <a:pt x="2321043" y="2491237"/>
                      <a:pt x="2289463" y="2494973"/>
                      <a:pt x="2286000" y="2495550"/>
                    </a:cubicBezTo>
                    <a:cubicBezTo>
                      <a:pt x="2178793" y="2531286"/>
                      <a:pt x="2283013" y="2497764"/>
                      <a:pt x="2224087" y="2514600"/>
                    </a:cubicBezTo>
                    <a:cubicBezTo>
                      <a:pt x="2219260" y="2515979"/>
                      <a:pt x="2214799" y="2518909"/>
                      <a:pt x="2209800" y="2519363"/>
                    </a:cubicBezTo>
                    <a:cubicBezTo>
                      <a:pt x="2179720" y="2522098"/>
                      <a:pt x="2149475" y="2522538"/>
                      <a:pt x="2119312" y="2524125"/>
                    </a:cubicBezTo>
                    <a:cubicBezTo>
                      <a:pt x="2112962" y="2525713"/>
                      <a:pt x="2106767" y="2528165"/>
                      <a:pt x="2100262" y="2528888"/>
                    </a:cubicBezTo>
                    <a:cubicBezTo>
                      <a:pt x="2027717" y="2536949"/>
                      <a:pt x="2026708" y="2533268"/>
                      <a:pt x="1947862" y="2528888"/>
                    </a:cubicBezTo>
                    <a:cubicBezTo>
                      <a:pt x="1943100" y="2527300"/>
                      <a:pt x="1938402" y="2525504"/>
                      <a:pt x="1933575" y="2524125"/>
                    </a:cubicBezTo>
                    <a:cubicBezTo>
                      <a:pt x="1927281" y="2522327"/>
                      <a:pt x="1920379" y="2522290"/>
                      <a:pt x="1914525" y="2519363"/>
                    </a:cubicBezTo>
                    <a:cubicBezTo>
                      <a:pt x="1907425" y="2515813"/>
                      <a:pt x="1901825" y="2509838"/>
                      <a:pt x="1895475" y="2505075"/>
                    </a:cubicBezTo>
                    <a:lnTo>
                      <a:pt x="1695450" y="2509838"/>
                    </a:lnTo>
                    <a:cubicBezTo>
                      <a:pt x="1660506" y="2510930"/>
                      <a:pt x="1625636" y="2514600"/>
                      <a:pt x="1590675" y="2514600"/>
                    </a:cubicBezTo>
                    <a:cubicBezTo>
                      <a:pt x="1549369" y="2514600"/>
                      <a:pt x="1508125" y="2511425"/>
                      <a:pt x="1466850" y="2509838"/>
                    </a:cubicBezTo>
                    <a:cubicBezTo>
                      <a:pt x="1457325" y="2505075"/>
                      <a:pt x="1447584" y="2500722"/>
                      <a:pt x="1438275" y="2495550"/>
                    </a:cubicBezTo>
                    <a:cubicBezTo>
                      <a:pt x="1433271" y="2492770"/>
                      <a:pt x="1429347" y="2488035"/>
                      <a:pt x="1423987" y="2486025"/>
                    </a:cubicBezTo>
                    <a:cubicBezTo>
                      <a:pt x="1416408" y="2483183"/>
                      <a:pt x="1408253" y="2481784"/>
                      <a:pt x="1400175" y="2481263"/>
                    </a:cubicBezTo>
                    <a:cubicBezTo>
                      <a:pt x="1358955" y="2478604"/>
                      <a:pt x="1317625" y="2478088"/>
                      <a:pt x="1276350" y="2476500"/>
                    </a:cubicBezTo>
                    <a:cubicBezTo>
                      <a:pt x="1250950" y="2478088"/>
                      <a:pt x="1224994" y="2475742"/>
                      <a:pt x="1200150" y="2481263"/>
                    </a:cubicBezTo>
                    <a:cubicBezTo>
                      <a:pt x="1194563" y="2482505"/>
                      <a:pt x="1194672" y="2491503"/>
                      <a:pt x="1190625" y="2495550"/>
                    </a:cubicBezTo>
                    <a:cubicBezTo>
                      <a:pt x="1185012" y="2501163"/>
                      <a:pt x="1177925" y="2505075"/>
                      <a:pt x="1171575" y="2509838"/>
                    </a:cubicBezTo>
                    <a:cubicBezTo>
                      <a:pt x="1141412" y="2506663"/>
                      <a:pt x="1111074" y="2504857"/>
                      <a:pt x="1081087" y="2500313"/>
                    </a:cubicBezTo>
                    <a:cubicBezTo>
                      <a:pt x="1058614" y="2496908"/>
                      <a:pt x="1037137" y="2486462"/>
                      <a:pt x="1014412" y="2486025"/>
                    </a:cubicBezTo>
                    <a:lnTo>
                      <a:pt x="766762" y="2481263"/>
                    </a:lnTo>
                    <a:cubicBezTo>
                      <a:pt x="762000" y="2479675"/>
                      <a:pt x="757375" y="2477589"/>
                      <a:pt x="752475" y="2476500"/>
                    </a:cubicBezTo>
                    <a:cubicBezTo>
                      <a:pt x="743049" y="2474405"/>
                      <a:pt x="733543" y="2472255"/>
                      <a:pt x="723900" y="2471738"/>
                    </a:cubicBezTo>
                    <a:cubicBezTo>
                      <a:pt x="644575" y="2467489"/>
                      <a:pt x="565150" y="2465388"/>
                      <a:pt x="485775" y="2462213"/>
                    </a:cubicBezTo>
                    <a:cubicBezTo>
                      <a:pt x="431931" y="2435291"/>
                      <a:pt x="509305" y="2471644"/>
                      <a:pt x="438150" y="2447925"/>
                    </a:cubicBezTo>
                    <a:cubicBezTo>
                      <a:pt x="432720" y="2446115"/>
                      <a:pt x="429177" y="2440526"/>
                      <a:pt x="423862" y="2438400"/>
                    </a:cubicBezTo>
                    <a:cubicBezTo>
                      <a:pt x="413132" y="2434108"/>
                      <a:pt x="401595" y="2432196"/>
                      <a:pt x="390525" y="2428875"/>
                    </a:cubicBezTo>
                    <a:cubicBezTo>
                      <a:pt x="385716" y="2427432"/>
                      <a:pt x="381138" y="2425202"/>
                      <a:pt x="376237" y="2424113"/>
                    </a:cubicBezTo>
                    <a:cubicBezTo>
                      <a:pt x="358569" y="2420187"/>
                      <a:pt x="326055" y="2416649"/>
                      <a:pt x="309562" y="2414588"/>
                    </a:cubicBezTo>
                    <a:cubicBezTo>
                      <a:pt x="300891" y="2410253"/>
                      <a:pt x="286733" y="2402051"/>
                      <a:pt x="276225" y="2400300"/>
                    </a:cubicBezTo>
                    <a:cubicBezTo>
                      <a:pt x="262045" y="2397937"/>
                      <a:pt x="247611" y="2397438"/>
                      <a:pt x="233362" y="2395538"/>
                    </a:cubicBezTo>
                    <a:cubicBezTo>
                      <a:pt x="223790" y="2394262"/>
                      <a:pt x="214337" y="2392207"/>
                      <a:pt x="204787" y="2390775"/>
                    </a:cubicBezTo>
                    <a:lnTo>
                      <a:pt x="138112" y="2381250"/>
                    </a:lnTo>
                    <a:cubicBezTo>
                      <a:pt x="128587" y="2378075"/>
                      <a:pt x="118314" y="2376601"/>
                      <a:pt x="109537" y="2371725"/>
                    </a:cubicBezTo>
                    <a:cubicBezTo>
                      <a:pt x="103650" y="2368454"/>
                      <a:pt x="99385" y="2362754"/>
                      <a:pt x="95250" y="2357438"/>
                    </a:cubicBezTo>
                    <a:cubicBezTo>
                      <a:pt x="83493" y="2342321"/>
                      <a:pt x="74354" y="2327092"/>
                      <a:pt x="66675" y="2309813"/>
                    </a:cubicBezTo>
                    <a:cubicBezTo>
                      <a:pt x="63203" y="2302001"/>
                      <a:pt x="61548" y="2293331"/>
                      <a:pt x="57150" y="2286000"/>
                    </a:cubicBezTo>
                    <a:cubicBezTo>
                      <a:pt x="51920" y="2277284"/>
                      <a:pt x="44450" y="2270125"/>
                      <a:pt x="38100" y="2262188"/>
                    </a:cubicBezTo>
                    <a:cubicBezTo>
                      <a:pt x="36512" y="2252663"/>
                      <a:pt x="36112" y="2242862"/>
                      <a:pt x="33337" y="2233613"/>
                    </a:cubicBezTo>
                    <a:cubicBezTo>
                      <a:pt x="31297" y="2226813"/>
                      <a:pt x="26305" y="2221211"/>
                      <a:pt x="23812" y="2214563"/>
                    </a:cubicBezTo>
                    <a:cubicBezTo>
                      <a:pt x="21514" y="2208434"/>
                      <a:pt x="20637" y="2201863"/>
                      <a:pt x="19050" y="2195513"/>
                    </a:cubicBezTo>
                    <a:cubicBezTo>
                      <a:pt x="17462" y="2163763"/>
                      <a:pt x="16927" y="2131943"/>
                      <a:pt x="14287" y="2100263"/>
                    </a:cubicBezTo>
                    <a:cubicBezTo>
                      <a:pt x="13743" y="2093740"/>
                      <a:pt x="10451" y="2087693"/>
                      <a:pt x="9525" y="2081213"/>
                    </a:cubicBezTo>
                    <a:cubicBezTo>
                      <a:pt x="5682" y="2054312"/>
                      <a:pt x="3175" y="2027238"/>
                      <a:pt x="0" y="2000250"/>
                    </a:cubicBezTo>
                    <a:cubicBezTo>
                      <a:pt x="1587" y="1965325"/>
                      <a:pt x="-762" y="1929997"/>
                      <a:pt x="4762" y="1895475"/>
                    </a:cubicBezTo>
                    <a:cubicBezTo>
                      <a:pt x="5826" y="1888824"/>
                      <a:pt x="18363" y="1887888"/>
                      <a:pt x="19050" y="1881188"/>
                    </a:cubicBezTo>
                    <a:cubicBezTo>
                      <a:pt x="24883" y="1824314"/>
                      <a:pt x="13957" y="1766054"/>
                      <a:pt x="23812" y="1709738"/>
                    </a:cubicBezTo>
                    <a:cubicBezTo>
                      <a:pt x="24914" y="1703440"/>
                      <a:pt x="62849" y="1685457"/>
                      <a:pt x="71437" y="1681163"/>
                    </a:cubicBezTo>
                    <a:cubicBezTo>
                      <a:pt x="65087" y="1668463"/>
                      <a:pt x="60010" y="1655042"/>
                      <a:pt x="52387" y="1643063"/>
                    </a:cubicBezTo>
                    <a:cubicBezTo>
                      <a:pt x="48771" y="1637381"/>
                      <a:pt x="41836" y="1634379"/>
                      <a:pt x="38100" y="1628775"/>
                    </a:cubicBezTo>
                    <a:cubicBezTo>
                      <a:pt x="35315" y="1624598"/>
                      <a:pt x="35315" y="1619102"/>
                      <a:pt x="33337" y="1614488"/>
                    </a:cubicBezTo>
                    <a:cubicBezTo>
                      <a:pt x="30540" y="1607963"/>
                      <a:pt x="26987" y="1601788"/>
                      <a:pt x="23812" y="1595438"/>
                    </a:cubicBezTo>
                    <a:cubicBezTo>
                      <a:pt x="22225" y="1589088"/>
                      <a:pt x="19050" y="1582933"/>
                      <a:pt x="19050" y="1576388"/>
                    </a:cubicBezTo>
                    <a:cubicBezTo>
                      <a:pt x="19050" y="1467847"/>
                      <a:pt x="18501" y="1526747"/>
                      <a:pt x="28575" y="1476375"/>
                    </a:cubicBezTo>
                    <a:cubicBezTo>
                      <a:pt x="37590" y="1431301"/>
                      <a:pt x="30337" y="1452758"/>
                      <a:pt x="38100" y="1390650"/>
                    </a:cubicBezTo>
                    <a:cubicBezTo>
                      <a:pt x="38912" y="1384155"/>
                      <a:pt x="40910" y="1377847"/>
                      <a:pt x="42862" y="1371600"/>
                    </a:cubicBezTo>
                    <a:cubicBezTo>
                      <a:pt x="48851" y="1352434"/>
                      <a:pt x="55562" y="1333500"/>
                      <a:pt x="61912" y="1314450"/>
                    </a:cubicBezTo>
                    <a:cubicBezTo>
                      <a:pt x="65735" y="1278133"/>
                      <a:pt x="75179" y="1198138"/>
                      <a:pt x="76200" y="1157288"/>
                    </a:cubicBezTo>
                    <a:cubicBezTo>
                      <a:pt x="87537" y="703816"/>
                      <a:pt x="73472" y="977777"/>
                      <a:pt x="85725" y="757238"/>
                    </a:cubicBezTo>
                    <a:cubicBezTo>
                      <a:pt x="84137" y="742950"/>
                      <a:pt x="80467" y="728742"/>
                      <a:pt x="80962" y="714375"/>
                    </a:cubicBezTo>
                    <a:cubicBezTo>
                      <a:pt x="83609" y="637609"/>
                      <a:pt x="89799" y="638264"/>
                      <a:pt x="95250" y="581025"/>
                    </a:cubicBezTo>
                    <a:cubicBezTo>
                      <a:pt x="99235" y="539183"/>
                      <a:pt x="96499" y="528404"/>
                      <a:pt x="104775" y="495300"/>
                    </a:cubicBezTo>
                    <a:cubicBezTo>
                      <a:pt x="105993" y="490430"/>
                      <a:pt x="106876" y="485270"/>
                      <a:pt x="109537" y="481013"/>
                    </a:cubicBezTo>
                    <a:cubicBezTo>
                      <a:pt x="114924" y="472393"/>
                      <a:pt x="122237" y="465138"/>
                      <a:pt x="128587" y="457200"/>
                    </a:cubicBezTo>
                    <a:cubicBezTo>
                      <a:pt x="118800" y="427838"/>
                      <a:pt x="116499" y="428184"/>
                      <a:pt x="133350" y="381000"/>
                    </a:cubicBezTo>
                    <a:cubicBezTo>
                      <a:pt x="135038" y="376273"/>
                      <a:pt x="142875" y="377825"/>
                      <a:pt x="147637" y="376238"/>
                    </a:cubicBezTo>
                    <a:cubicBezTo>
                      <a:pt x="163085" y="252664"/>
                      <a:pt x="147562" y="417272"/>
                      <a:pt x="142875" y="304800"/>
                    </a:cubicBezTo>
                    <a:cubicBezTo>
                      <a:pt x="141749" y="277789"/>
                      <a:pt x="144416" y="250679"/>
                      <a:pt x="147637" y="223838"/>
                    </a:cubicBezTo>
                    <a:cubicBezTo>
                      <a:pt x="152394" y="184198"/>
                      <a:pt x="170656" y="157956"/>
                      <a:pt x="185737" y="142875"/>
                    </a:cubicBezTo>
                    <a:close/>
                  </a:path>
                </a:pathLst>
              </a:custGeom>
              <a:solidFill>
                <a:srgbClr val="FF0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C1E612-A077-19B6-2762-6BAB9225CF08}"/>
                </a:ext>
              </a:extLst>
            </p:cNvPr>
            <p:cNvGrpSpPr/>
            <p:nvPr/>
          </p:nvGrpSpPr>
          <p:grpSpPr>
            <a:xfrm>
              <a:off x="7652571" y="1977404"/>
              <a:ext cx="527787" cy="507642"/>
              <a:chOff x="10070316" y="1891525"/>
              <a:chExt cx="1247776" cy="1200150"/>
            </a:xfrm>
          </p:grpSpPr>
          <p:pic>
            <p:nvPicPr>
              <p:cNvPr id="32" name="Picture 3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7838B74-F859-18B8-E200-233FF92517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22" t="19208" r="22455" b="18950"/>
              <a:stretch/>
            </p:blipFill>
            <p:spPr>
              <a:xfrm>
                <a:off x="10070316" y="1891525"/>
                <a:ext cx="1247776" cy="1200150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D3CDE93-9922-274F-BFFE-66D44D04B91E}"/>
                  </a:ext>
                </a:extLst>
              </p:cNvPr>
              <p:cNvSpPr/>
              <p:nvPr/>
            </p:nvSpPr>
            <p:spPr>
              <a:xfrm>
                <a:off x="10206404" y="2013278"/>
                <a:ext cx="975600" cy="975599"/>
              </a:xfrm>
              <a:prstGeom prst="ellipse">
                <a:avLst/>
              </a:prstGeom>
              <a:solidFill>
                <a:srgbClr val="0000FF">
                  <a:alpha val="80000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DDFA032-F5FF-155C-D332-9C411927E21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321" y="2228378"/>
              <a:ext cx="2798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FB365D1-17D4-0B06-5E37-4479B06CA096}"/>
              </a:ext>
            </a:extLst>
          </p:cNvPr>
          <p:cNvSpPr txBox="1"/>
          <p:nvPr/>
        </p:nvSpPr>
        <p:spPr>
          <a:xfrm>
            <a:off x="5828101" y="3057999"/>
            <a:ext cx="5549511" cy="1815882"/>
          </a:xfrm>
          <a:prstGeom prst="rect">
            <a:avLst/>
          </a:prstGeom>
          <a:solidFill>
            <a:srgbClr val="2A962A">
              <a:alpha val="25000"/>
            </a:srgbClr>
          </a:solidFill>
          <a:ln w="19050">
            <a:solidFill>
              <a:srgbClr val="2A962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                    	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Printed	Carbonized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Porosity [%]	                    	77	59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Internal surface area [m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 2700         	4700-6600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Carbon content [atom%]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77	82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Oxygen content [atom%]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	12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Nitrogen content [atom%]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3	1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Conductivity [S m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]           	0	85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08C9E-F0F2-F02E-15AE-E30B7417A456}"/>
              </a:ext>
            </a:extLst>
          </p:cNvPr>
          <p:cNvSpPr txBox="1"/>
          <p:nvPr/>
        </p:nvSpPr>
        <p:spPr>
          <a:xfrm>
            <a:off x="2303611" y="582202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Oxidation: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11% isotropic shrinkage</a:t>
            </a:r>
          </a:p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Carbonization: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45% anisotropic shrinkage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6055A98-3347-B0D6-AFD3-AB22BB640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ABBEA7-4FD4-55DB-C3F4-CE597D2D2428}"/>
              </a:ext>
            </a:extLst>
          </p:cNvPr>
          <p:cNvSpPr/>
          <p:nvPr/>
        </p:nvSpPr>
        <p:spPr>
          <a:xfrm>
            <a:off x="6770870" y="1138143"/>
            <a:ext cx="2294890" cy="13915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C8D956-FA2F-6A65-2D92-436F3FCE8606}"/>
              </a:ext>
            </a:extLst>
          </p:cNvPr>
          <p:cNvSpPr txBox="1"/>
          <p:nvPr/>
        </p:nvSpPr>
        <p:spPr>
          <a:xfrm>
            <a:off x="5745654" y="4863748"/>
            <a:ext cx="2896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X-ray photoelectron spectroscopy</a:t>
            </a:r>
            <a:endParaRPr lang="en-NL" sz="1400" baseline="30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69" grpId="0" animBg="1"/>
      <p:bldP spid="4" grpId="0" animBg="1"/>
      <p:bldP spid="4" grpId="1" animBg="1"/>
      <p:bldP spid="4" grpId="2" animBg="1"/>
      <p:bldP spid="8" grpId="0" animBg="1"/>
      <p:bldP spid="9" grpId="0"/>
      <p:bldP spid="9" grpId="1"/>
      <p:bldP spid="17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96072-7C84-5653-6283-0343D1BA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178" y="2875031"/>
            <a:ext cx="3755717" cy="288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15DDB1-D5CA-84CC-E6E9-3E427F1DE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134" y="2875032"/>
            <a:ext cx="3755718" cy="2880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6755727-49C4-BEF8-4B0D-FA7EA9CAEC09}"/>
              </a:ext>
            </a:extLst>
          </p:cNvPr>
          <p:cNvSpPr/>
          <p:nvPr/>
        </p:nvSpPr>
        <p:spPr>
          <a:xfrm>
            <a:off x="6151184" y="3565484"/>
            <a:ext cx="711990" cy="518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C07444-F7CE-7EBD-3916-16B884F2B55F}"/>
              </a:ext>
            </a:extLst>
          </p:cNvPr>
          <p:cNvSpPr/>
          <p:nvPr/>
        </p:nvSpPr>
        <p:spPr>
          <a:xfrm>
            <a:off x="9457445" y="3572708"/>
            <a:ext cx="711990" cy="518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AD5E36F-91C9-8E64-C40B-779FF2492E7B}"/>
              </a:ext>
            </a:extLst>
          </p:cNvPr>
          <p:cNvSpPr/>
          <p:nvPr/>
        </p:nvSpPr>
        <p:spPr>
          <a:xfrm>
            <a:off x="7454412" y="3298923"/>
            <a:ext cx="861296" cy="525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79BD0B-CD07-46CF-8BCA-0C8632EE1C34}"/>
              </a:ext>
            </a:extLst>
          </p:cNvPr>
          <p:cNvSpPr/>
          <p:nvPr/>
        </p:nvSpPr>
        <p:spPr>
          <a:xfrm>
            <a:off x="10939540" y="3318013"/>
            <a:ext cx="861296" cy="525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61920-A69B-BD7F-1A13-A088FEB8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Tweaking the carbonization process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manufacturing guidelines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1692C-D034-A27A-19D6-3974B3CC7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98C32D-D757-32D0-C290-22825620970A}"/>
              </a:ext>
            </a:extLst>
          </p:cNvPr>
          <p:cNvGrpSpPr/>
          <p:nvPr/>
        </p:nvGrpSpPr>
        <p:grpSpPr>
          <a:xfrm>
            <a:off x="502580" y="2982738"/>
            <a:ext cx="4712604" cy="2468555"/>
            <a:chOff x="552737" y="2769750"/>
            <a:chExt cx="7325321" cy="38371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80C2B4-86C1-B466-2E86-5CB5EBA6B6BF}"/>
                </a:ext>
              </a:extLst>
            </p:cNvPr>
            <p:cNvSpPr txBox="1"/>
            <p:nvPr/>
          </p:nvSpPr>
          <p:spPr>
            <a:xfrm>
              <a:off x="552737" y="5982990"/>
              <a:ext cx="2161377" cy="358283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3D print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8FA88E-E5C7-3E1A-282E-41061B944E5A}"/>
                </a:ext>
              </a:extLst>
            </p:cNvPr>
            <p:cNvGrpSpPr/>
            <p:nvPr/>
          </p:nvGrpSpPr>
          <p:grpSpPr>
            <a:xfrm>
              <a:off x="912617" y="2769750"/>
              <a:ext cx="6965441" cy="3837149"/>
              <a:chOff x="912617" y="2769750"/>
              <a:chExt cx="6965441" cy="3837149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F2AD9B45-493B-1410-E7E1-0C9C240CF181}"/>
                  </a:ext>
                </a:extLst>
              </p:cNvPr>
              <p:cNvSpPr/>
              <p:nvPr/>
            </p:nvSpPr>
            <p:spPr>
              <a:xfrm rot="5400000">
                <a:off x="4076835" y="3575436"/>
                <a:ext cx="904874" cy="2124076"/>
              </a:xfrm>
              <a:prstGeom prst="cube">
                <a:avLst>
                  <a:gd name="adj" fmla="val 72369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5CE692-043F-9E27-C9B5-5030227BDDC6}"/>
                  </a:ext>
                </a:extLst>
              </p:cNvPr>
              <p:cNvGrpSpPr/>
              <p:nvPr/>
            </p:nvGrpSpPr>
            <p:grpSpPr>
              <a:xfrm rot="5400000" flipV="1">
                <a:off x="3584798" y="5038985"/>
                <a:ext cx="2125729" cy="1010100"/>
                <a:chOff x="3463148" y="3581438"/>
                <a:chExt cx="2125729" cy="1010100"/>
              </a:xfrm>
            </p:grpSpPr>
            <p:sp>
              <p:nvSpPr>
                <p:cNvPr id="10" name="Cube 9">
                  <a:extLst>
                    <a:ext uri="{FF2B5EF4-FFF2-40B4-BE49-F238E27FC236}">
                      <a16:creationId xmlns:a16="http://schemas.microsoft.com/office/drawing/2014/main" id="{15147DEF-51D2-7A0B-1EA1-1162CDF499A1}"/>
                    </a:ext>
                  </a:extLst>
                </p:cNvPr>
                <p:cNvSpPr/>
                <p:nvPr/>
              </p:nvSpPr>
              <p:spPr>
                <a:xfrm rot="5400000">
                  <a:off x="3370625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986AD675-5D5F-9E4F-C130-A085F938FD78}"/>
                    </a:ext>
                  </a:extLst>
                </p:cNvPr>
                <p:cNvSpPr/>
                <p:nvPr/>
              </p:nvSpPr>
              <p:spPr>
                <a:xfrm rot="5400000">
                  <a:off x="3630271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1F846CAC-3684-633C-E168-18E6C12ADA5D}"/>
                    </a:ext>
                  </a:extLst>
                </p:cNvPr>
                <p:cNvSpPr/>
                <p:nvPr/>
              </p:nvSpPr>
              <p:spPr>
                <a:xfrm rot="5400000">
                  <a:off x="3877709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05AF8871-7A3C-4CCB-93EA-4853C75CA711}"/>
                    </a:ext>
                  </a:extLst>
                </p:cNvPr>
                <p:cNvSpPr/>
                <p:nvPr/>
              </p:nvSpPr>
              <p:spPr>
                <a:xfrm rot="5400000">
                  <a:off x="4138643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D026BD02-D173-2817-D007-ACA48F83D17D}"/>
                    </a:ext>
                  </a:extLst>
                </p:cNvPr>
                <p:cNvSpPr/>
                <p:nvPr/>
              </p:nvSpPr>
              <p:spPr>
                <a:xfrm rot="5400000">
                  <a:off x="4404972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Cube 14">
                  <a:extLst>
                    <a:ext uri="{FF2B5EF4-FFF2-40B4-BE49-F238E27FC236}">
                      <a16:creationId xmlns:a16="http://schemas.microsoft.com/office/drawing/2014/main" id="{C4440417-7C0E-22AB-971F-8E99403646F9}"/>
                    </a:ext>
                  </a:extLst>
                </p:cNvPr>
                <p:cNvSpPr/>
                <p:nvPr/>
              </p:nvSpPr>
              <p:spPr>
                <a:xfrm rot="5400000">
                  <a:off x="4671301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2EA0AE7-E695-E1D8-321B-F4A530BCFE10}"/>
                  </a:ext>
                </a:extLst>
              </p:cNvPr>
              <p:cNvSpPr txBox="1"/>
              <p:nvPr/>
            </p:nvSpPr>
            <p:spPr>
              <a:xfrm>
                <a:off x="912617" y="3469560"/>
                <a:ext cx="2146394" cy="43057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Printing platform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6F115D0B-9379-4091-C0F4-C1CE576A42F5}"/>
                  </a:ext>
                </a:extLst>
              </p:cNvPr>
              <p:cNvSpPr/>
              <p:nvPr/>
            </p:nvSpPr>
            <p:spPr>
              <a:xfrm rot="5400000">
                <a:off x="1794986" y="3575438"/>
                <a:ext cx="904874" cy="2124076"/>
              </a:xfrm>
              <a:prstGeom prst="cube">
                <a:avLst>
                  <a:gd name="adj" fmla="val 72369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989D49A-D2B8-82BA-010B-5DDEAA983A64}"/>
                  </a:ext>
                </a:extLst>
              </p:cNvPr>
              <p:cNvGrpSpPr/>
              <p:nvPr/>
            </p:nvGrpSpPr>
            <p:grpSpPr>
              <a:xfrm>
                <a:off x="1194098" y="2769750"/>
                <a:ext cx="2072528" cy="437900"/>
                <a:chOff x="1095218" y="2484000"/>
                <a:chExt cx="2072528" cy="43790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2A5706-EA7C-69AD-04AF-B83F53B4C671}"/>
                    </a:ext>
                  </a:extLst>
                </p:cNvPr>
                <p:cNvSpPr txBox="1"/>
                <p:nvPr/>
              </p:nvSpPr>
              <p:spPr>
                <a:xfrm>
                  <a:off x="1224000" y="2484000"/>
                  <a:ext cx="1943746" cy="4379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Horizontal</a:t>
                  </a:r>
                  <a:endParaRPr lang="en-NL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1D68C7F-4D39-BBC2-DC08-CD74309BF7B9}"/>
                    </a:ext>
                  </a:extLst>
                </p:cNvPr>
                <p:cNvSpPr/>
                <p:nvPr/>
              </p:nvSpPr>
              <p:spPr>
                <a:xfrm>
                  <a:off x="1095218" y="2588832"/>
                  <a:ext cx="252000" cy="25200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E56AB9E-B222-5E5C-CE39-48810FD66112}"/>
                  </a:ext>
                </a:extLst>
              </p:cNvPr>
              <p:cNvGrpSpPr/>
              <p:nvPr/>
            </p:nvGrpSpPr>
            <p:grpSpPr>
              <a:xfrm>
                <a:off x="3623360" y="2769750"/>
                <a:ext cx="1943746" cy="437900"/>
                <a:chOff x="3173420" y="2484000"/>
                <a:chExt cx="1943746" cy="437900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0B88B8C-E1FA-AB83-7A09-2EB14CFC5815}"/>
                    </a:ext>
                  </a:extLst>
                </p:cNvPr>
                <p:cNvSpPr txBox="1"/>
                <p:nvPr/>
              </p:nvSpPr>
              <p:spPr>
                <a:xfrm>
                  <a:off x="3173420" y="2484000"/>
                  <a:ext cx="1943746" cy="4379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Vertical</a:t>
                  </a:r>
                  <a:endParaRPr lang="en-NL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8D59791-B43B-3504-E077-E7707F1FA976}"/>
                    </a:ext>
                  </a:extLst>
                </p:cNvPr>
                <p:cNvGrpSpPr/>
                <p:nvPr/>
              </p:nvGrpSpPr>
              <p:grpSpPr>
                <a:xfrm>
                  <a:off x="3236140" y="2586680"/>
                  <a:ext cx="252000" cy="252000"/>
                  <a:chOff x="-821524" y="4777691"/>
                  <a:chExt cx="252000" cy="252000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C8B1B10B-A330-5B1B-6FA6-8263971E4D71}"/>
                      </a:ext>
                    </a:extLst>
                  </p:cNvPr>
                  <p:cNvSpPr/>
                  <p:nvPr/>
                </p:nvSpPr>
                <p:spPr>
                  <a:xfrm>
                    <a:off x="-821524" y="4777691"/>
                    <a:ext cx="252000" cy="25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 sz="1600"/>
                  </a:p>
                </p:txBody>
              </p: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3122A4A8-1EE2-1451-0953-3CCC0E0CA146}"/>
                      </a:ext>
                    </a:extLst>
                  </p:cNvPr>
                  <p:cNvCxnSpPr>
                    <a:cxnSpLocks/>
                    <a:stCxn id="25" idx="0"/>
                    <a:endCxn id="25" idx="2"/>
                  </p:cNvCxnSpPr>
                  <p:nvPr/>
                </p:nvCxnSpPr>
                <p:spPr>
                  <a:xfrm>
                    <a:off x="-695524" y="4777691"/>
                    <a:ext cx="0" cy="25200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1A5BC36-99E3-CD00-5BDC-B433B4254BFD}"/>
                  </a:ext>
                </a:extLst>
              </p:cNvPr>
              <p:cNvGrpSpPr/>
              <p:nvPr/>
            </p:nvGrpSpPr>
            <p:grpSpPr>
              <a:xfrm>
                <a:off x="5769449" y="2769750"/>
                <a:ext cx="1981209" cy="437900"/>
                <a:chOff x="4895873" y="2484000"/>
                <a:chExt cx="1981209" cy="437900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E10D4C1-CB1F-702F-21D8-89C338C9FCA8}"/>
                    </a:ext>
                  </a:extLst>
                </p:cNvPr>
                <p:cNvSpPr txBox="1"/>
                <p:nvPr/>
              </p:nvSpPr>
              <p:spPr>
                <a:xfrm>
                  <a:off x="4933336" y="2484000"/>
                  <a:ext cx="1943746" cy="4379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Diagonal</a:t>
                  </a:r>
                  <a:endParaRPr lang="en-NL" sz="1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0CFA305-B2C8-D52E-FF50-DE1DEE6F5DC7}"/>
                    </a:ext>
                  </a:extLst>
                </p:cNvPr>
                <p:cNvGrpSpPr/>
                <p:nvPr/>
              </p:nvGrpSpPr>
              <p:grpSpPr>
                <a:xfrm>
                  <a:off x="4895873" y="2589587"/>
                  <a:ext cx="252000" cy="252000"/>
                  <a:chOff x="-41658" y="3555290"/>
                  <a:chExt cx="252000" cy="252000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AD60868-723B-01F5-644C-897719B8E1B4}"/>
                      </a:ext>
                    </a:extLst>
                  </p:cNvPr>
                  <p:cNvSpPr/>
                  <p:nvPr/>
                </p:nvSpPr>
                <p:spPr>
                  <a:xfrm>
                    <a:off x="-41658" y="3555290"/>
                    <a:ext cx="252000" cy="25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 sz="1600"/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C397912C-E675-5F7B-235C-387C528AE1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39059" y="3556562"/>
                    <a:ext cx="248098" cy="250728"/>
                  </a:xfrm>
                  <a:prstGeom prst="line">
                    <a:avLst/>
                  </a:prstGeom>
                  <a:ln w="1905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3581D726-2EC2-42EF-955C-7416C05D5D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-31088" y="3555290"/>
                    <a:ext cx="240127" cy="236748"/>
                  </a:xfrm>
                  <a:prstGeom prst="line">
                    <a:avLst/>
                  </a:prstGeom>
                  <a:ln w="1905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AFD15936-5894-7888-8565-D40B9FB681B0}"/>
                  </a:ext>
                </a:extLst>
              </p:cNvPr>
              <p:cNvSpPr/>
              <p:nvPr/>
            </p:nvSpPr>
            <p:spPr>
              <a:xfrm rot="5400000">
                <a:off x="6363583" y="3575436"/>
                <a:ext cx="904874" cy="2124076"/>
              </a:xfrm>
              <a:prstGeom prst="cube">
                <a:avLst>
                  <a:gd name="adj" fmla="val 72369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270065ED-613D-2756-DA9F-C42E3B01B5CC}"/>
                  </a:ext>
                </a:extLst>
              </p:cNvPr>
              <p:cNvSpPr/>
              <p:nvPr/>
            </p:nvSpPr>
            <p:spPr>
              <a:xfrm flipV="1">
                <a:off x="1347197" y="4490940"/>
                <a:ext cx="1898663" cy="825053"/>
              </a:xfrm>
              <a:prstGeom prst="cube">
                <a:avLst>
                  <a:gd name="adj" fmla="val 79458"/>
                </a:avLst>
              </a:prstGeom>
              <a:solidFill>
                <a:sysClr val="window" lastClr="FFFFFF">
                  <a:lumMod val="65000"/>
                </a:sysClr>
              </a:solidFill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6FDBB9DE-3ED7-6B24-FBD9-9D8C8CAAC6B8}"/>
                  </a:ext>
                </a:extLst>
              </p:cNvPr>
              <p:cNvSpPr/>
              <p:nvPr/>
            </p:nvSpPr>
            <p:spPr>
              <a:xfrm flipV="1">
                <a:off x="1346765" y="4750356"/>
                <a:ext cx="1898663" cy="825053"/>
              </a:xfrm>
              <a:prstGeom prst="cube">
                <a:avLst>
                  <a:gd name="adj" fmla="val 79458"/>
                </a:avLst>
              </a:prstGeom>
              <a:solidFill>
                <a:sysClr val="window" lastClr="FFFFFF">
                  <a:lumMod val="65000"/>
                </a:sysClr>
              </a:solidFill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AE54EEB-28AA-4899-59AA-9C3B2E2A2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8132" y="3937330"/>
                <a:ext cx="0" cy="39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29FDFAD-8A69-5E33-3585-E12488A93062}"/>
                  </a:ext>
                </a:extLst>
              </p:cNvPr>
              <p:cNvCxnSpPr>
                <a:cxnSpLocks/>
                <a:endCxn id="16" idx="0"/>
              </p:cNvCxnSpPr>
              <p:nvPr/>
            </p:nvCxnSpPr>
            <p:spPr>
              <a:xfrm>
                <a:off x="1633425" y="5005046"/>
                <a:ext cx="1" cy="97794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55D03E5-7BA4-7454-6F22-2922BCE8127D}"/>
                  </a:ext>
                </a:extLst>
              </p:cNvPr>
              <p:cNvGrpSpPr/>
              <p:nvPr/>
            </p:nvGrpSpPr>
            <p:grpSpPr>
              <a:xfrm rot="5400000" flipV="1">
                <a:off x="5976001" y="4585782"/>
                <a:ext cx="1859400" cy="1650180"/>
                <a:chOff x="3463148" y="2941358"/>
                <a:chExt cx="1859400" cy="1650180"/>
              </a:xfrm>
            </p:grpSpPr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1CEAE4DC-8CC6-FEEB-9F8F-F5E443E09C9F}"/>
                    </a:ext>
                  </a:extLst>
                </p:cNvPr>
                <p:cNvSpPr/>
                <p:nvPr/>
              </p:nvSpPr>
              <p:spPr>
                <a:xfrm rot="5400000">
                  <a:off x="3370625" y="367396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48C8B6AD-0B36-B509-FBB6-FF9C1D61FBE8}"/>
                    </a:ext>
                  </a:extLst>
                </p:cNvPr>
                <p:cNvSpPr/>
                <p:nvPr/>
              </p:nvSpPr>
              <p:spPr>
                <a:xfrm rot="5400000">
                  <a:off x="3630271" y="351394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Cube 40">
                  <a:extLst>
                    <a:ext uri="{FF2B5EF4-FFF2-40B4-BE49-F238E27FC236}">
                      <a16:creationId xmlns:a16="http://schemas.microsoft.com/office/drawing/2014/main" id="{29F6C2F6-EFED-2B12-7ACD-020838C64776}"/>
                    </a:ext>
                  </a:extLst>
                </p:cNvPr>
                <p:cNvSpPr/>
                <p:nvPr/>
              </p:nvSpPr>
              <p:spPr>
                <a:xfrm rot="5400000">
                  <a:off x="3877709" y="335392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Cube 41">
                  <a:extLst>
                    <a:ext uri="{FF2B5EF4-FFF2-40B4-BE49-F238E27FC236}">
                      <a16:creationId xmlns:a16="http://schemas.microsoft.com/office/drawing/2014/main" id="{ECE0F6C1-D782-FEC7-1B13-DA1AD2C62E64}"/>
                    </a:ext>
                  </a:extLst>
                </p:cNvPr>
                <p:cNvSpPr/>
                <p:nvPr/>
              </p:nvSpPr>
              <p:spPr>
                <a:xfrm rot="5400000">
                  <a:off x="4138643" y="319390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Cube 42">
                  <a:extLst>
                    <a:ext uri="{FF2B5EF4-FFF2-40B4-BE49-F238E27FC236}">
                      <a16:creationId xmlns:a16="http://schemas.microsoft.com/office/drawing/2014/main" id="{2C7837C8-DC41-1620-4F34-1136EDCFD351}"/>
                    </a:ext>
                  </a:extLst>
                </p:cNvPr>
                <p:cNvSpPr/>
                <p:nvPr/>
              </p:nvSpPr>
              <p:spPr>
                <a:xfrm rot="5400000">
                  <a:off x="4404972" y="3033881"/>
                  <a:ext cx="1010100" cy="825053"/>
                </a:xfrm>
                <a:prstGeom prst="cube">
                  <a:avLst>
                    <a:gd name="adj" fmla="val 7945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9050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053E6EB-F7F5-2254-9BE3-6ACF12E70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0671" y="3805170"/>
                <a:ext cx="0" cy="504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9C8023F-CAA2-50A3-66F7-784A808422B3}"/>
                  </a:ext>
                </a:extLst>
              </p:cNvPr>
              <p:cNvSpPr txBox="1"/>
              <p:nvPr/>
            </p:nvSpPr>
            <p:spPr>
              <a:xfrm>
                <a:off x="5379129" y="3505703"/>
                <a:ext cx="2358417" cy="358282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Platform direction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7" name="Picture 46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771CE2CF-BD1B-A003-54DE-1F37EDE9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30741" r="5764" b="42223"/>
          <a:stretch/>
        </p:blipFill>
        <p:spPr>
          <a:xfrm>
            <a:off x="6987826" y="4720141"/>
            <a:ext cx="4121035" cy="9470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6E1521C-AF3D-D32E-4E4A-A005E5D484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9" t="55816" r="40519" b="27639"/>
          <a:stretch/>
        </p:blipFill>
        <p:spPr>
          <a:xfrm>
            <a:off x="8291634" y="3660533"/>
            <a:ext cx="1538169" cy="987825"/>
          </a:xfrm>
          <a:prstGeom prst="rect">
            <a:avLst/>
          </a:prstGeom>
        </p:spPr>
      </p:pic>
      <p:pic>
        <p:nvPicPr>
          <p:cNvPr id="49" name="Picture 48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65DF1796-F6F8-95FE-CE9C-165F9E5E5F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34074" r="20416" b="37037"/>
          <a:stretch/>
        </p:blipFill>
        <p:spPr>
          <a:xfrm>
            <a:off x="823625" y="4809193"/>
            <a:ext cx="3766012" cy="1468745"/>
          </a:xfrm>
          <a:prstGeom prst="rect">
            <a:avLst/>
          </a:prstGeom>
        </p:spPr>
      </p:pic>
      <p:pic>
        <p:nvPicPr>
          <p:cNvPr id="50" name="Picture 49" descr="A picture containing qr code&#10;&#10;Description automatically generated">
            <a:extLst>
              <a:ext uri="{FF2B5EF4-FFF2-40B4-BE49-F238E27FC236}">
                <a16:creationId xmlns:a16="http://schemas.microsoft.com/office/drawing/2014/main" id="{0B0D5E2F-9FB5-C588-9113-40B869B7BC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13629" r="48025" b="18372"/>
          <a:stretch/>
        </p:blipFill>
        <p:spPr>
          <a:xfrm rot="5400000">
            <a:off x="2845045" y="883653"/>
            <a:ext cx="1271029" cy="530352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E71B0F9-6AAA-AFD6-6CB9-05B36E665C12}"/>
              </a:ext>
            </a:extLst>
          </p:cNvPr>
          <p:cNvGrpSpPr/>
          <p:nvPr/>
        </p:nvGrpSpPr>
        <p:grpSpPr>
          <a:xfrm>
            <a:off x="5597827" y="4254069"/>
            <a:ext cx="572594" cy="303612"/>
            <a:chOff x="3101652" y="2646794"/>
            <a:chExt cx="521113" cy="309010"/>
          </a:xfrm>
          <a:noFill/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18F6EC-4F94-BA24-38D0-8098AEEE6FE0}"/>
                </a:ext>
              </a:extLst>
            </p:cNvPr>
            <p:cNvSpPr txBox="1"/>
            <p:nvPr/>
          </p:nvSpPr>
          <p:spPr>
            <a:xfrm>
              <a:off x="3101652" y="2675698"/>
              <a:ext cx="521113" cy="28010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cm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A0D4041-3314-C869-D157-713238392421}"/>
                </a:ext>
              </a:extLst>
            </p:cNvPr>
            <p:cNvCxnSpPr>
              <a:cxnSpLocks/>
            </p:cNvCxnSpPr>
            <p:nvPr/>
          </p:nvCxnSpPr>
          <p:spPr>
            <a:xfrm>
              <a:off x="3144778" y="2646794"/>
              <a:ext cx="4320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C90F9C-E8EA-AB99-CB84-52B0AB034CA1}"/>
              </a:ext>
            </a:extLst>
          </p:cNvPr>
          <p:cNvGrpSpPr/>
          <p:nvPr/>
        </p:nvGrpSpPr>
        <p:grpSpPr>
          <a:xfrm>
            <a:off x="3225800" y="1138342"/>
            <a:ext cx="5687085" cy="1361021"/>
            <a:chOff x="3225800" y="1138342"/>
            <a:chExt cx="5687085" cy="136102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2163695-08C1-FA4E-36B1-FD1F67BEEC51}"/>
                </a:ext>
              </a:extLst>
            </p:cNvPr>
            <p:cNvGrpSpPr/>
            <p:nvPr/>
          </p:nvGrpSpPr>
          <p:grpSpPr>
            <a:xfrm>
              <a:off x="3225800" y="1529313"/>
              <a:ext cx="1040414" cy="583180"/>
              <a:chOff x="3822589" y="826562"/>
              <a:chExt cx="3217455" cy="1803470"/>
            </a:xfrm>
          </p:grpSpPr>
          <p:pic>
            <p:nvPicPr>
              <p:cNvPr id="88" name="Picture 8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0AA9788-4006-65C7-4D0E-BA15251B7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99" t="31527" r="21855" b="43886"/>
              <a:stretch/>
            </p:blipFill>
            <p:spPr>
              <a:xfrm>
                <a:off x="4000500" y="943880"/>
                <a:ext cx="2811463" cy="1686152"/>
              </a:xfrm>
              <a:prstGeom prst="rect">
                <a:avLst/>
              </a:prstGeom>
            </p:spPr>
          </p:pic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6A9E157-D7B7-BF2D-BF9A-4209121519EF}"/>
                  </a:ext>
                </a:extLst>
              </p:cNvPr>
              <p:cNvSpPr/>
              <p:nvPr/>
            </p:nvSpPr>
            <p:spPr>
              <a:xfrm rot="20548396">
                <a:off x="6572833" y="826562"/>
                <a:ext cx="467211" cy="169698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6619E3A-AB5E-2B09-A96A-AC3B9A2D23EF}"/>
                  </a:ext>
                </a:extLst>
              </p:cNvPr>
              <p:cNvSpPr/>
              <p:nvPr/>
            </p:nvSpPr>
            <p:spPr>
              <a:xfrm rot="231861">
                <a:off x="3822589" y="867453"/>
                <a:ext cx="229630" cy="154912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D897107-32E1-05E5-E4B3-8A3DD5AD3EC6}"/>
                </a:ext>
              </a:extLst>
            </p:cNvPr>
            <p:cNvGrpSpPr/>
            <p:nvPr/>
          </p:nvGrpSpPr>
          <p:grpSpPr>
            <a:xfrm>
              <a:off x="6180091" y="1614384"/>
              <a:ext cx="590118" cy="395284"/>
              <a:chOff x="4682149" y="2908938"/>
              <a:chExt cx="1824924" cy="1222404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8308C359-D058-C187-63F7-C168583623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19" t="28967" r="35822" b="53996"/>
              <a:stretch/>
            </p:blipFill>
            <p:spPr>
              <a:xfrm>
                <a:off x="4737100" y="2962275"/>
                <a:ext cx="1660525" cy="1168400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8BF5E95-883E-A2BE-3CCD-7A56E8480089}"/>
                  </a:ext>
                </a:extLst>
              </p:cNvPr>
              <p:cNvSpPr/>
              <p:nvPr/>
            </p:nvSpPr>
            <p:spPr>
              <a:xfrm rot="21194287">
                <a:off x="6335374" y="2941193"/>
                <a:ext cx="171699" cy="11654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08C0481-DDCB-F24C-590C-5C63BF5384AA}"/>
                  </a:ext>
                </a:extLst>
              </p:cNvPr>
              <p:cNvSpPr/>
              <p:nvPr/>
            </p:nvSpPr>
            <p:spPr>
              <a:xfrm rot="20890118">
                <a:off x="6269208" y="2930234"/>
                <a:ext cx="171699" cy="3658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526E081-94C3-F6EE-6448-8A2CE29DDDF7}"/>
                  </a:ext>
                </a:extLst>
              </p:cNvPr>
              <p:cNvSpPr/>
              <p:nvPr/>
            </p:nvSpPr>
            <p:spPr>
              <a:xfrm rot="291876">
                <a:off x="4685665" y="2934396"/>
                <a:ext cx="61059" cy="5736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F6E520F-2A70-65F8-04D7-0993A35D67A5}"/>
                  </a:ext>
                </a:extLst>
              </p:cNvPr>
              <p:cNvSpPr/>
              <p:nvPr/>
            </p:nvSpPr>
            <p:spPr>
              <a:xfrm rot="21438580">
                <a:off x="4694716" y="3677283"/>
                <a:ext cx="45719" cy="45405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14F882B-88D4-375C-9551-1344C05AF2AA}"/>
                  </a:ext>
                </a:extLst>
              </p:cNvPr>
              <p:cNvSpPr/>
              <p:nvPr/>
            </p:nvSpPr>
            <p:spPr>
              <a:xfrm rot="120000">
                <a:off x="5448647" y="2928058"/>
                <a:ext cx="785333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01B8B98-52A5-94BF-728D-AFE26D84AA49}"/>
                  </a:ext>
                </a:extLst>
              </p:cNvPr>
              <p:cNvSpPr/>
              <p:nvPr/>
            </p:nvSpPr>
            <p:spPr>
              <a:xfrm rot="60000">
                <a:off x="4682149" y="2908938"/>
                <a:ext cx="1020299" cy="622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C7A198E-8115-1F2D-D253-A65AE46B2E18}"/>
                </a:ext>
              </a:extLst>
            </p:cNvPr>
            <p:cNvGrpSpPr/>
            <p:nvPr/>
          </p:nvGrpSpPr>
          <p:grpSpPr>
            <a:xfrm>
              <a:off x="4736355" y="1524659"/>
              <a:ext cx="972748" cy="593458"/>
              <a:chOff x="2466777" y="855362"/>
              <a:chExt cx="3008199" cy="1835253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D9D2BE1-9BEA-FC1B-A9E6-C5695B456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28" t="26805" r="30650" b="48608"/>
              <a:stretch/>
            </p:blipFill>
            <p:spPr>
              <a:xfrm>
                <a:off x="2536825" y="968148"/>
                <a:ext cx="2717800" cy="1686152"/>
              </a:xfrm>
              <a:prstGeom prst="rect">
                <a:avLst/>
              </a:prstGeom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B42398B-D7AC-AAA3-7718-00C7A8689449}"/>
                  </a:ext>
                </a:extLst>
              </p:cNvPr>
              <p:cNvSpPr/>
              <p:nvPr/>
            </p:nvSpPr>
            <p:spPr>
              <a:xfrm rot="-60000">
                <a:off x="3359061" y="2644896"/>
                <a:ext cx="1962488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47B939F-F02F-6A2D-95AA-EABC5ABF0A14}"/>
                  </a:ext>
                </a:extLst>
              </p:cNvPr>
              <p:cNvSpPr/>
              <p:nvPr/>
            </p:nvSpPr>
            <p:spPr>
              <a:xfrm rot="4461918">
                <a:off x="4399093" y="1503098"/>
                <a:ext cx="1723620" cy="42814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7817869-9768-B3FE-1332-3570A130ADC6}"/>
                  </a:ext>
                </a:extLst>
              </p:cNvPr>
              <p:cNvSpPr/>
              <p:nvPr/>
            </p:nvSpPr>
            <p:spPr>
              <a:xfrm rot="16420505">
                <a:off x="1788840" y="1605987"/>
                <a:ext cx="1468374" cy="1125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5AC2830-96D5-E2DD-51D2-1982A5C0171A}"/>
                  </a:ext>
                </a:extLst>
              </p:cNvPr>
              <p:cNvSpPr/>
              <p:nvPr/>
            </p:nvSpPr>
            <p:spPr>
              <a:xfrm rot="60000">
                <a:off x="2656644" y="912746"/>
                <a:ext cx="2194359" cy="7009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8AFC0E5-66E8-E6B5-C568-339F2F476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1497" y="1138342"/>
              <a:ext cx="1581388" cy="13610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63DDF31-BDDD-F162-3433-271329101713}"/>
                    </a:ext>
                  </a:extLst>
                </p:cNvPr>
                <p:cNvSpPr txBox="1"/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800" b="1" i="0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  <a:cs typeface="Arial" panose="020B0604020202020204" pitchFamily="34" charset="0"/>
                    </a:rPr>
                    <a:t>Air</a:t>
                  </a:r>
                  <a:endParaRPr lang="en-NL" sz="18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A5986E7-5490-65F1-92A0-96841B9F0A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7946" y="1430494"/>
                  <a:ext cx="783837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10000" r="-775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C54B136-D263-6876-5500-BC429D1590B6}"/>
                </a:ext>
              </a:extLst>
            </p:cNvPr>
            <p:cNvCxnSpPr>
              <a:cxnSpLocks/>
            </p:cNvCxnSpPr>
            <p:nvPr/>
          </p:nvCxnSpPr>
          <p:spPr>
            <a:xfrm>
              <a:off x="4262040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7BCF3BD-833F-9FB4-CEF5-3C04A96946DB}"/>
                    </a:ext>
                  </a:extLst>
                </p:cNvPr>
                <p:cNvSpPr txBox="1"/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14:m>
                    <m:oMath xmlns:m="http://schemas.openxmlformats.org/officeDocument/2006/math">
                      <m:r>
                        <a:rPr lang="en-NL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N</a:t>
                  </a:r>
                  <a:r>
                    <a:rPr lang="en-US" sz="1600" b="1" baseline="-25000" dirty="0">
                      <a:solidFill>
                        <a:prstClr val="black"/>
                      </a:solidFill>
                      <a:ea typeface="Arial" charset="0"/>
                      <a:cs typeface="Arial" panose="020B0604020202020204" pitchFamily="34" charset="0"/>
                    </a:rPr>
                    <a:t>2</a:t>
                  </a:r>
                  <a:endParaRPr lang="en-NL" sz="1600" b="1" dirty="0">
                    <a:solidFill>
                      <a:prstClr val="black"/>
                    </a:solidFill>
                    <a:ea typeface="Arial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2F03311-2BC5-B458-CC6A-7070266F2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828" y="1430494"/>
                  <a:ext cx="1087366" cy="338554"/>
                </a:xfrm>
                <a:prstGeom prst="rect">
                  <a:avLst/>
                </a:prstGeom>
                <a:blipFill>
                  <a:blip r:embed="rId17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F26B15B-369B-4658-A16E-45CE2821C74E}"/>
                </a:ext>
              </a:extLst>
            </p:cNvPr>
            <p:cNvCxnSpPr>
              <a:cxnSpLocks/>
            </p:cNvCxnSpPr>
            <p:nvPr/>
          </p:nvCxnSpPr>
          <p:spPr>
            <a:xfrm>
              <a:off x="5694687" y="1819822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C92DF40-5E1F-EDB2-08FA-531D6C5545A6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05" y="1823687"/>
              <a:ext cx="407581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B9E15F-B670-D344-D094-DD5398CB3B22}"/>
                </a:ext>
              </a:extLst>
            </p:cNvPr>
            <p:cNvSpPr txBox="1"/>
            <p:nvPr/>
          </p:nvSpPr>
          <p:spPr>
            <a:xfrm>
              <a:off x="6617449" y="1430494"/>
              <a:ext cx="766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  <a:ea typeface="Arial" charset="0"/>
                  <a:cs typeface="Arial" panose="020B0604020202020204" pitchFamily="34" charset="0"/>
                </a:rPr>
                <a:t>Test</a:t>
              </a:r>
              <a:endParaRPr lang="en-NL" sz="1800" b="1" dirty="0">
                <a:solidFill>
                  <a:prstClr val="black"/>
                </a:solidFill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D10300A-A5D6-2AD3-944B-F427F5185083}"/>
              </a:ext>
            </a:extLst>
          </p:cNvPr>
          <p:cNvSpPr/>
          <p:nvPr/>
        </p:nvSpPr>
        <p:spPr>
          <a:xfrm>
            <a:off x="3247606" y="1280103"/>
            <a:ext cx="2884715" cy="12498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73F71A9-0B0A-2ABF-01EB-D103C523828A}"/>
              </a:ext>
            </a:extLst>
          </p:cNvPr>
          <p:cNvSpPr/>
          <p:nvPr/>
        </p:nvSpPr>
        <p:spPr>
          <a:xfrm>
            <a:off x="6770120" y="1138342"/>
            <a:ext cx="2278224" cy="13915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9CF3D80-A008-FDA9-86A8-0D45D3DB4E31}"/>
              </a:ext>
            </a:extLst>
          </p:cNvPr>
          <p:cNvSpPr txBox="1"/>
          <p:nvPr/>
        </p:nvSpPr>
        <p:spPr>
          <a:xfrm>
            <a:off x="1401013" y="5779195"/>
            <a:ext cx="923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 printing direction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impacts the electrode performance through a change in 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morphology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, resulting in enhanced performance for </a:t>
            </a:r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diagonally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printed electrodes. 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767E355-F11D-79A8-514A-9E5D65ADD207}"/>
              </a:ext>
            </a:extLst>
          </p:cNvPr>
          <p:cNvSpPr txBox="1"/>
          <p:nvPr/>
        </p:nvSpPr>
        <p:spPr>
          <a:xfrm>
            <a:off x="9514436" y="1154838"/>
            <a:ext cx="2228210" cy="1323439"/>
          </a:xfrm>
          <a:prstGeom prst="rect">
            <a:avLst/>
          </a:prstGeom>
          <a:solidFill>
            <a:srgbClr val="2A962A">
              <a:alpha val="25000"/>
            </a:srgbClr>
          </a:solidFill>
          <a:ln w="19050">
            <a:solidFill>
              <a:srgbClr val="2A962A"/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Porosity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Thermal sequence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Sample holder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Printing direction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vs.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the printing platform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7A9F889-14CD-AB78-112C-FC203181B3DD}"/>
              </a:ext>
            </a:extLst>
          </p:cNvPr>
          <p:cNvSpPr txBox="1"/>
          <p:nvPr/>
        </p:nvSpPr>
        <p:spPr>
          <a:xfrm>
            <a:off x="829841" y="2493359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3D print porosity: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B567F7F-8EE4-85BA-1736-DB11530F8555}"/>
              </a:ext>
            </a:extLst>
          </p:cNvPr>
          <p:cNvSpPr txBox="1"/>
          <p:nvPr/>
        </p:nvSpPr>
        <p:spPr>
          <a:xfrm>
            <a:off x="835438" y="4419169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Thermal sequence: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DDB2D37-1E84-2523-5FC5-DE4CE9F98E19}"/>
              </a:ext>
            </a:extLst>
          </p:cNvPr>
          <p:cNvSpPr txBox="1"/>
          <p:nvPr/>
        </p:nvSpPr>
        <p:spPr>
          <a:xfrm>
            <a:off x="8024227" y="3242659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Sample holder: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6714BE-7A4E-8C9D-9B21-6860D362A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endParaRPr lang="en-US" dirty="0"/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Adv. Mater. Technol.</a:t>
            </a:r>
            <a:r>
              <a:rPr lang="en-US" dirty="0"/>
              <a:t>, </a:t>
            </a:r>
            <a:r>
              <a:rPr lang="en-US" b="1" dirty="0"/>
              <a:t>8</a:t>
            </a:r>
            <a:r>
              <a:rPr lang="en-US" dirty="0"/>
              <a:t> (18), 2300611 (2023)</a:t>
            </a:r>
          </a:p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624948-85E9-FA78-DDFD-2F39CB6F1830}"/>
              </a:ext>
            </a:extLst>
          </p:cNvPr>
          <p:cNvSpPr txBox="1"/>
          <p:nvPr/>
        </p:nvSpPr>
        <p:spPr>
          <a:xfrm>
            <a:off x="5852382" y="5875273"/>
            <a:ext cx="6125072" cy="307777"/>
          </a:xfrm>
          <a:prstGeom prst="rect">
            <a:avLst/>
          </a:prstGeom>
          <a:solidFill>
            <a:srgbClr val="2A962A">
              <a:alpha val="25000"/>
            </a:srgbClr>
          </a:solidFill>
          <a:ln>
            <a:solidFill>
              <a:srgbClr val="2A96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Cell architecture: 3D printed electrode, square pillars, flow-through flow field</a:t>
            </a:r>
            <a:endParaRPr lang="en-NL" sz="1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FE9067-D436-D914-5B4D-A8A6B529575D}"/>
              </a:ext>
            </a:extLst>
          </p:cNvPr>
          <p:cNvSpPr/>
          <p:nvPr/>
        </p:nvSpPr>
        <p:spPr>
          <a:xfrm>
            <a:off x="-121459" y="-202010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A21824-40D1-5681-949C-FF68A9FA0D53}"/>
              </a:ext>
            </a:extLst>
          </p:cNvPr>
          <p:cNvSpPr txBox="1"/>
          <p:nvPr/>
        </p:nvSpPr>
        <p:spPr>
          <a:xfrm>
            <a:off x="809935" y="2785046"/>
            <a:ext cx="10423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How do the 3D printed electrodes perform</a:t>
            </a:r>
          </a:p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compared to commercial materials?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6" grpId="0"/>
      <p:bldP spid="97" grpId="0" animBg="1"/>
      <p:bldP spid="98" grpId="0"/>
      <p:bldP spid="98" grpId="1"/>
      <p:bldP spid="99" grpId="0"/>
      <p:bldP spid="99" grpId="1"/>
      <p:bldP spid="100" grpId="0"/>
      <p:bldP spid="100" grpId="1"/>
      <p:bldP spid="58" grpId="0" animBg="1"/>
      <p:bldP spid="58" grpId="1" animBg="1"/>
      <p:bldP spid="53" grpId="0" animBg="1"/>
      <p:bldP spid="54" grpId="0"/>
    </p:bldLst>
  </p:timing>
</p:sld>
</file>

<file path=ppt/theme/theme1.xml><?xml version="1.0" encoding="utf-8"?>
<a:theme xmlns:a="http://schemas.openxmlformats.org/drawingml/2006/main" name="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DB0AA1-9C4B-4C2E-B293-1F4D99B92818}">
  <ds:schemaRefs>
    <ds:schemaRef ds:uri="http://schemas.microsoft.com/office/2006/documentManagement/types"/>
    <ds:schemaRef ds:uri="2506bdfe-a911-40f9-8965-f728809fb150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EMS - template master for presentations - last update 2022.05.18</Template>
  <TotalTime>5746</TotalTime>
  <Words>1541</Words>
  <Application>Microsoft Office PowerPoint</Application>
  <PresentationFormat>Widescreen</PresentationFormat>
  <Paragraphs>331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Verdana</vt:lpstr>
      <vt:lpstr>TUE - EMS master Layout</vt:lpstr>
      <vt:lpstr>Stereolithography 3D Printing As a Versatile Tool to Manufacture Porous Electrodes for Redox Flow Batteries  Maxime van der Heijden, Marit Kroese, Jacky Olinga, Zandrie Borneman, and Antoni Forner-Cuenca Abstract number: #L09-2889</vt:lpstr>
      <vt:lpstr>Porous electrode engineering is a complex multiscale optimization problem</vt:lpstr>
      <vt:lpstr>Tailored electrodes for all-liquid systems</vt:lpstr>
      <vt:lpstr>Bottom-up design of porous electrodes</vt:lpstr>
      <vt:lpstr>Additive manufacturing of ordered porous carbon electrodes for redox flow batteries</vt:lpstr>
      <vt:lpstr>From 3D printing plastic to conductive electrodes</vt:lpstr>
      <vt:lpstr>Proof-of-principle stereolithography printing</vt:lpstr>
      <vt:lpstr>Carbonization results in shrinkage</vt:lpstr>
      <vt:lpstr>Tweaking the carbonization process   manufacturing guidelines</vt:lpstr>
      <vt:lpstr>Electrochemical and hydraulic performance of 3D printed electrodes</vt:lpstr>
      <vt:lpstr>Interaction between flow field and electrode determines reactor performance</vt:lpstr>
      <vt:lpstr>Engineering the pillar geometry can improve mass transfer rates</vt:lpstr>
      <vt:lpstr>3D printing of flow battery electrodes</vt:lpstr>
      <vt:lpstr>Towards next-generation flow battery electrodes</vt:lpstr>
      <vt:lpstr>Acknowledgments</vt:lpstr>
      <vt:lpstr>Cyclic voltammetry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bottom-up design of porous electrode microstructures  coupling evolutionary algorithms and pore network modelling  Maxime van der Heijden, Rik van Gorp, Gabor Szendrei, Mohammad Amin Sadeghi, Jeffrey Gostick, Antoni Forner Cuenca</dc:title>
  <dc:creator>Heijden, Maxime van der</dc:creator>
  <cp:lastModifiedBy>Heijden, Maxime van der</cp:lastModifiedBy>
  <cp:revision>380</cp:revision>
  <cp:lastPrinted>2022-03-21T10:32:18Z</cp:lastPrinted>
  <dcterms:created xsi:type="dcterms:W3CDTF">2022-05-18T08:15:49Z</dcterms:created>
  <dcterms:modified xsi:type="dcterms:W3CDTF">2023-10-17T20:24:55Z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