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406" r:id="rId5"/>
    <p:sldId id="366" r:id="rId6"/>
    <p:sldId id="397" r:id="rId7"/>
    <p:sldId id="432" r:id="rId8"/>
    <p:sldId id="422" r:id="rId9"/>
    <p:sldId id="308" r:id="rId10"/>
    <p:sldId id="404" r:id="rId11"/>
    <p:sldId id="437" r:id="rId12"/>
    <p:sldId id="423" r:id="rId13"/>
    <p:sldId id="266" r:id="rId14"/>
    <p:sldId id="426" r:id="rId15"/>
    <p:sldId id="416" r:id="rId16"/>
    <p:sldId id="424" r:id="rId17"/>
    <p:sldId id="370" r:id="rId18"/>
  </p:sldIdLst>
  <p:sldSz cx="12192000" cy="6858000"/>
  <p:notesSz cx="6858000" cy="9144000"/>
  <p:defaultTextStyle>
    <a:defPPr>
      <a:defRPr lang="nl-NL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orient="horz" pos="136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ijden, M. van der" initials="HMvd" lastIdx="1" clrIdx="0">
    <p:extLst>
      <p:ext uri="{19B8F6BF-5375-455C-9EA6-DF929625EA0E}">
        <p15:presenceInfo xmlns:p15="http://schemas.microsoft.com/office/powerpoint/2012/main" userId="S::m.v.d.heijden@tue.nl::247b15f5-b6f4-41b9-8998-462afc75c2df" providerId="AD"/>
      </p:ext>
    </p:extLst>
  </p:cmAuthor>
  <p:cmAuthor id="2" name="Gimenez Garcia, I." initials="GGI" lastIdx="13" clrIdx="1">
    <p:extLst>
      <p:ext uri="{19B8F6BF-5375-455C-9EA6-DF929625EA0E}">
        <p15:presenceInfo xmlns:p15="http://schemas.microsoft.com/office/powerpoint/2012/main" userId="S::i.gimenez.garcia@tue.nl::7bf5fc0e-1b5a-4594-91d9-4c1a68e45a61" providerId="AD"/>
      </p:ext>
    </p:extLst>
  </p:cmAuthor>
  <p:cmAuthor id="3" name="Boz, E.B." initials="BE" lastIdx="7" clrIdx="2">
    <p:extLst>
      <p:ext uri="{19B8F6BF-5375-455C-9EA6-DF929625EA0E}">
        <p15:presenceInfo xmlns:p15="http://schemas.microsoft.com/office/powerpoint/2012/main" userId="S::e.b.boz@tue.nl::dc974606-9ca5-4c24-9c07-95e109c252b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EBE"/>
    <a:srgbClr val="FB7575"/>
    <a:srgbClr val="DD0909"/>
    <a:srgbClr val="36B800"/>
    <a:srgbClr val="FF7F00"/>
    <a:srgbClr val="F3A60B"/>
    <a:srgbClr val="FCED24"/>
    <a:srgbClr val="0066FF"/>
    <a:srgbClr val="F68412"/>
    <a:srgbClr val="CDEF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49125" autoAdjust="0"/>
  </p:normalViewPr>
  <p:slideViewPr>
    <p:cSldViewPr snapToGrid="0" showGuides="1">
      <p:cViewPr varScale="1">
        <p:scale>
          <a:sx n="58" d="100"/>
          <a:sy n="58" d="100"/>
        </p:scale>
        <p:origin x="2688" y="78"/>
      </p:cViewPr>
      <p:guideLst>
        <p:guide orient="horz" pos="1344"/>
        <p:guide pos="3817"/>
        <p:guide orient="horz" pos="136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20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AB38A-B1B6-4CF4-9737-E1E5C73DA86F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F1B330-1C2E-47C6-8A9D-1114F90E79D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6878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12C6B-C807-4014-B6D4-CCA33426A2F8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A9740-BD37-4DCA-BDC4-7DBBAE15FA3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50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2526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7349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6980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4380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9124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9330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9753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057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6936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6392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6369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6515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1170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9746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e Titel transpa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 userDrawn="1"/>
        </p:nvSpPr>
        <p:spPr>
          <a:xfrm>
            <a:off x="0" y="6135689"/>
            <a:ext cx="12192000" cy="76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4" name="HeaderLogoTU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427" y="84339"/>
            <a:ext cx="2970589" cy="808267"/>
          </a:xfrm>
          <a:prstGeom prst="rect">
            <a:avLst/>
          </a:prstGeom>
        </p:spPr>
      </p:pic>
      <p:sp>
        <p:nvSpPr>
          <p:cNvPr id="13" name="Tijdelijke aanduiding voor afbeelding 12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914401"/>
            <a:ext cx="12192001" cy="5188691"/>
          </a:xfrm>
          <a:prstGeom prst="rect">
            <a:avLst/>
          </a:prstGeom>
          <a:solidFill>
            <a:srgbClr val="F1EFEF"/>
          </a:solidFill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6" name="Name Function 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529939"/>
            <a:ext cx="12192000" cy="577003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lIns="608400" rIns="608400" bIns="262800" anchor="b" anchorCtr="0"/>
          <a:lstStyle>
            <a:lvl1pPr marL="0" indent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" y="4951052"/>
            <a:ext cx="12192001" cy="582263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lIns="608400" rIns="608400"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Name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3819527"/>
            <a:ext cx="12192000" cy="1131524"/>
          </a:xfrm>
          <a:solidFill>
            <a:schemeClr val="tx2">
              <a:alpha val="70000"/>
            </a:schemeClr>
          </a:solidFill>
        </p:spPr>
        <p:txBody>
          <a:bodyPr lIns="608400" tIns="306000" rIns="608400" anchor="t"/>
          <a:lstStyle>
            <a:lvl1pPr algn="l">
              <a:lnSpc>
                <a:spcPts val="3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2F75E5D-3421-844B-830D-313EAEC51E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13935" y="6049812"/>
            <a:ext cx="2188268" cy="8097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0482" y="6154747"/>
            <a:ext cx="1873221" cy="6264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2204815" y="6343425"/>
            <a:ext cx="6048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Department Chemical Engineering and Chemistry</a:t>
            </a:r>
            <a:endParaRPr lang="en-GB" sz="16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29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811200" y="480000"/>
            <a:ext cx="10560000" cy="5259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Click to edit awesome slide title</a:t>
            </a:r>
          </a:p>
        </p:txBody>
      </p:sp>
      <p:sp>
        <p:nvSpPr>
          <p:cNvPr id="1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499272" y="146089"/>
            <a:ext cx="692728" cy="46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7CEC10D-CD46-426F-915E-6C78530279C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60A878-8D0C-F14F-B799-2AB0EFB04A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7841" y="6045350"/>
            <a:ext cx="1497909" cy="802373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11200" y="1316931"/>
            <a:ext cx="10515600" cy="4352400"/>
          </a:xfrm>
        </p:spPr>
        <p:txBody>
          <a:bodyPr/>
          <a:lstStyle>
            <a:lvl1pPr marL="539750" indent="-539750">
              <a:lnSpc>
                <a:spcPct val="150000"/>
              </a:lnSpc>
              <a:buFont typeface="Arial" panose="020B0604020202020204" pitchFamily="34" charset="0"/>
              <a:buChar char="•"/>
              <a:defRPr baseline="0"/>
            </a:lvl1pPr>
            <a:lvl2pPr marL="1071563" indent="-531813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 baseline="0"/>
            </a:lvl2pPr>
            <a:lvl3pPr marL="1611313" indent="-541338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defRPr sz="2000" baseline="0"/>
            </a:lvl3pPr>
            <a:lvl4pPr marL="1071562" indent="0">
              <a:buFont typeface="Arial" panose="020B0604020202020204" pitchFamily="34" charset="0"/>
              <a:buNone/>
              <a:defRPr/>
            </a:lvl4pPr>
          </a:lstStyle>
          <a:p>
            <a:pPr lvl="0"/>
            <a:r>
              <a:rPr lang="en-US" dirty="0"/>
              <a:t>Type your awesome text here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1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97" y="6160484"/>
            <a:ext cx="1046594" cy="6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hidden="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31999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11200" y="480000"/>
            <a:ext cx="10560000" cy="5259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Slide title</a:t>
            </a:r>
          </a:p>
        </p:txBody>
      </p:sp>
      <p:pic>
        <p:nvPicPr>
          <p:cNvPr id="8" name="FooterLogoTUe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560" y="6170919"/>
            <a:ext cx="1228163" cy="612000"/>
          </a:xfrm>
          <a:prstGeom prst="rect">
            <a:avLst/>
          </a:prstGeom>
        </p:spPr>
      </p:pic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EDCDAB77-3598-D341-9BE1-BF0A2D3B5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8761" y="146089"/>
            <a:ext cx="692728" cy="46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7CEC10D-CD46-426F-915E-6C78530279C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52C7F5-80D4-2647-9FAC-E91A3544CE7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17841" y="6045350"/>
            <a:ext cx="1497909" cy="80237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380068" y="6170920"/>
            <a:ext cx="9486491" cy="6120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11200" y="12852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197" y="6160484"/>
            <a:ext cx="1046594" cy="6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51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783" rtl="0" eaLnBrk="1" latinLnBrk="0" hangingPunct="1">
        <a:lnSpc>
          <a:spcPts val="36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539750" indent="-539750" algn="l" defTabSz="685783" rtl="0" eaLnBrk="1" latinLnBrk="0" hangingPunct="1">
        <a:lnSpc>
          <a:spcPct val="150000"/>
        </a:lnSpc>
        <a:spcBef>
          <a:spcPts val="200"/>
        </a:spcBef>
        <a:spcAft>
          <a:spcPts val="200"/>
        </a:spcAft>
        <a:buClrTx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342900" indent="-342900" algn="l" defTabSz="685783" rtl="0" eaLnBrk="1" latinLnBrk="0" hangingPunct="1">
        <a:lnSpc>
          <a:spcPct val="150000"/>
        </a:lnSpc>
        <a:spcBef>
          <a:spcPts val="267"/>
        </a:spcBef>
        <a:spcAft>
          <a:spcPts val="267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081088" indent="-541338" algn="l" defTabSz="685783" rtl="0" eaLnBrk="1" latinLnBrk="0" hangingPunct="1">
        <a:lnSpc>
          <a:spcPct val="150000"/>
        </a:lnSpc>
        <a:spcBef>
          <a:spcPts val="150"/>
        </a:spcBef>
        <a:spcAft>
          <a:spcPts val="150"/>
        </a:spcAft>
        <a:buClrTx/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11313" indent="-530225" algn="l" defTabSz="685783" rtl="0" eaLnBrk="1" latinLnBrk="0" hangingPunct="1">
        <a:lnSpc>
          <a:spcPct val="150000"/>
        </a:lnSpc>
        <a:spcBef>
          <a:spcPts val="150"/>
        </a:spcBef>
        <a:spcAft>
          <a:spcPts val="150"/>
        </a:spcAft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611313" indent="-530225" algn="l" defTabSz="685783" rtl="0" eaLnBrk="1" latinLnBrk="0" hangingPunct="1">
        <a:lnSpc>
          <a:spcPct val="150000"/>
        </a:lnSpc>
        <a:spcBef>
          <a:spcPts val="150"/>
        </a:spcBef>
        <a:spcAft>
          <a:spcPts val="150"/>
        </a:spcAft>
        <a:buClrTx/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04" indent="-171446" algn="l" defTabSz="685783" rtl="0" eaLnBrk="1" latinLnBrk="0" hangingPunct="1">
        <a:lnSpc>
          <a:spcPct val="150000"/>
        </a:lnSpc>
        <a:spcBef>
          <a:spcPts val="375"/>
        </a:spcBef>
        <a:buClrTx/>
        <a:buFontTx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39" userDrawn="1">
          <p15:clr>
            <a:srgbClr val="F26B43"/>
          </p15:clr>
        </p15:guide>
        <p15:guide id="2" pos="511" userDrawn="1">
          <p15:clr>
            <a:srgbClr val="F26B43"/>
          </p15:clr>
        </p15:guide>
        <p15:guide id="3" pos="716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69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10" Type="http://schemas.openxmlformats.org/officeDocument/2006/relationships/image" Target="../media/image77.png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1.emf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3.wdp"/><Relationship Id="rId3" Type="http://schemas.openxmlformats.org/officeDocument/2006/relationships/image" Target="../media/image11.emf"/><Relationship Id="rId7" Type="http://schemas.openxmlformats.org/officeDocument/2006/relationships/image" Target="../media/image13.emf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1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1.wdp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tiff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5.wdp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em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emf"/><Relationship Id="rId4" Type="http://schemas.openxmlformats.org/officeDocument/2006/relationships/image" Target="../media/image36.emf"/><Relationship Id="rId9" Type="http://schemas.openxmlformats.org/officeDocument/2006/relationships/image" Target="../media/image4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3ADA482-C2DB-41C5-9B18-34970C69042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9111" b="911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Porous media Tea Time Talks – 18</a:t>
            </a:r>
            <a:r>
              <a:rPr lang="en-GB" baseline="30000" dirty="0"/>
              <a:t>th</a:t>
            </a:r>
            <a:r>
              <a:rPr lang="en-GB" baseline="-25000" dirty="0"/>
              <a:t> </a:t>
            </a:r>
            <a:r>
              <a:rPr lang="en-GB" dirty="0"/>
              <a:t> of May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Maxime van der Heijden, Rik van Gorp, Gabor Szendrei, </a:t>
            </a:r>
            <a:r>
              <a:rPr lang="en-GB" dirty="0" err="1"/>
              <a:t>Zandrie</a:t>
            </a:r>
            <a:r>
              <a:rPr lang="en-GB" dirty="0"/>
              <a:t> Borneman, Antoni Forner Cuenca	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L" dirty="0"/>
              <a:t>Towards bottom-up design of porous electrode microstructures for redox flow batteries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494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694F97-A2FB-4B6A-9FD9-C6F96C06853B}"/>
              </a:ext>
            </a:extLst>
          </p:cNvPr>
          <p:cNvGrpSpPr/>
          <p:nvPr/>
        </p:nvGrpSpPr>
        <p:grpSpPr>
          <a:xfrm>
            <a:off x="798711" y="1410868"/>
            <a:ext cx="1249060" cy="1742888"/>
            <a:chOff x="798711" y="1410868"/>
            <a:chExt cx="1249060" cy="1742888"/>
          </a:xfrm>
        </p:grpSpPr>
        <p:sp>
          <p:nvSpPr>
            <p:cNvPr id="59" name="Lekerekített téglalap 58"/>
            <p:cNvSpPr/>
            <p:nvPr/>
          </p:nvSpPr>
          <p:spPr>
            <a:xfrm>
              <a:off x="1324789" y="2062301"/>
              <a:ext cx="180000" cy="180000"/>
            </a:xfrm>
            <a:prstGeom prst="round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Lekerekített téglalap 59"/>
            <p:cNvSpPr/>
            <p:nvPr/>
          </p:nvSpPr>
          <p:spPr>
            <a:xfrm>
              <a:off x="1324789" y="2362684"/>
              <a:ext cx="180000" cy="180000"/>
            </a:xfrm>
            <a:prstGeom prst="round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Lekerekített téglalap 60"/>
            <p:cNvSpPr/>
            <p:nvPr/>
          </p:nvSpPr>
          <p:spPr>
            <a:xfrm>
              <a:off x="1324789" y="2668645"/>
              <a:ext cx="180000" cy="180000"/>
            </a:xfrm>
            <a:prstGeom prst="round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Lekerekített téglalap 61"/>
            <p:cNvSpPr/>
            <p:nvPr/>
          </p:nvSpPr>
          <p:spPr>
            <a:xfrm>
              <a:off x="1320758" y="2973756"/>
              <a:ext cx="180000" cy="180000"/>
            </a:xfrm>
            <a:prstGeom prst="round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églalap 62"/>
            <p:cNvSpPr/>
            <p:nvPr/>
          </p:nvSpPr>
          <p:spPr>
            <a:xfrm>
              <a:off x="798711" y="1410868"/>
              <a:ext cx="12490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800" dirty="0" err="1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Gene</a:t>
              </a:r>
              <a:r>
                <a:rPr lang="hu-HU" sz="18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hu-HU" sz="1800" dirty="0" err="1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pool</a:t>
              </a:r>
              <a:endParaRPr lang="en-GB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12AFC29-46BC-41A6-A133-A0FEE035718C}"/>
              </a:ext>
            </a:extLst>
          </p:cNvPr>
          <p:cNvGrpSpPr/>
          <p:nvPr/>
        </p:nvGrpSpPr>
        <p:grpSpPr>
          <a:xfrm>
            <a:off x="5840888" y="1410868"/>
            <a:ext cx="1620000" cy="2046870"/>
            <a:chOff x="5840888" y="1410868"/>
            <a:chExt cx="1620000" cy="2046870"/>
          </a:xfrm>
        </p:grpSpPr>
        <p:sp>
          <p:nvSpPr>
            <p:cNvPr id="69" name="Ellipszis 68"/>
            <p:cNvSpPr/>
            <p:nvPr/>
          </p:nvSpPr>
          <p:spPr>
            <a:xfrm>
              <a:off x="5840888" y="1837738"/>
              <a:ext cx="1620000" cy="1620000"/>
            </a:xfrm>
            <a:prstGeom prst="ellipse">
              <a:avLst/>
            </a:prstGeom>
            <a:ln w="31750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Téglalap 69"/>
            <p:cNvSpPr/>
            <p:nvPr/>
          </p:nvSpPr>
          <p:spPr>
            <a:xfrm>
              <a:off x="6173609" y="1410868"/>
              <a:ext cx="9797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8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Parent</a:t>
              </a:r>
              <a:r>
                <a:rPr lang="en-US" sz="18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</a:t>
              </a:r>
              <a:endParaRPr lang="en-GB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Lekerekített téglalap 70"/>
            <p:cNvSpPr/>
            <p:nvPr/>
          </p:nvSpPr>
          <p:spPr>
            <a:xfrm rot="555523">
              <a:off x="6321723" y="2532885"/>
              <a:ext cx="180000" cy="180000"/>
            </a:xfrm>
            <a:prstGeom prst="round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Lekerekített téglalap 71"/>
            <p:cNvSpPr/>
            <p:nvPr/>
          </p:nvSpPr>
          <p:spPr>
            <a:xfrm rot="555523">
              <a:off x="7217563" y="2689903"/>
              <a:ext cx="180000" cy="180000"/>
            </a:xfrm>
            <a:prstGeom prst="round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Lekerekített téglalap 72"/>
            <p:cNvSpPr/>
            <p:nvPr/>
          </p:nvSpPr>
          <p:spPr>
            <a:xfrm rot="555523">
              <a:off x="7042534" y="2658666"/>
              <a:ext cx="180000" cy="180000"/>
            </a:xfrm>
            <a:prstGeom prst="round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Lekerekített téglalap 73"/>
            <p:cNvSpPr/>
            <p:nvPr/>
          </p:nvSpPr>
          <p:spPr>
            <a:xfrm rot="555523">
              <a:off x="6867505" y="2625685"/>
              <a:ext cx="180000" cy="180000"/>
            </a:xfrm>
            <a:prstGeom prst="round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Lekerekített téglalap 74"/>
            <p:cNvSpPr/>
            <p:nvPr/>
          </p:nvSpPr>
          <p:spPr>
            <a:xfrm rot="555523">
              <a:off x="6678417" y="2589231"/>
              <a:ext cx="180000" cy="180000"/>
            </a:xfrm>
            <a:prstGeom prst="round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Lekerekített téglalap 75"/>
            <p:cNvSpPr/>
            <p:nvPr/>
          </p:nvSpPr>
          <p:spPr>
            <a:xfrm rot="555523">
              <a:off x="6502595" y="2561072"/>
              <a:ext cx="180000" cy="180000"/>
            </a:xfrm>
            <a:prstGeom prst="round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Lekerekített téglalap 82"/>
            <p:cNvSpPr/>
            <p:nvPr/>
          </p:nvSpPr>
          <p:spPr>
            <a:xfrm rot="19605666">
              <a:off x="6098859" y="2383955"/>
              <a:ext cx="180000" cy="180000"/>
            </a:xfrm>
            <a:prstGeom prst="round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Lekerekített téglalap 83"/>
            <p:cNvSpPr/>
            <p:nvPr/>
          </p:nvSpPr>
          <p:spPr>
            <a:xfrm rot="19605666">
              <a:off x="6256701" y="2271846"/>
              <a:ext cx="180000" cy="180000"/>
            </a:xfrm>
            <a:prstGeom prst="round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Lekerekített téglalap 84"/>
            <p:cNvSpPr/>
            <p:nvPr/>
          </p:nvSpPr>
          <p:spPr>
            <a:xfrm rot="19605666">
              <a:off x="6414544" y="2163513"/>
              <a:ext cx="180000" cy="180000"/>
            </a:xfrm>
            <a:prstGeom prst="round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Lekerekített téglalap 85"/>
            <p:cNvSpPr/>
            <p:nvPr/>
          </p:nvSpPr>
          <p:spPr>
            <a:xfrm rot="19605666">
              <a:off x="6568450" y="2055179"/>
              <a:ext cx="180000" cy="180000"/>
            </a:xfrm>
            <a:prstGeom prst="round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Lekerekített téglalap 86"/>
            <p:cNvSpPr/>
            <p:nvPr/>
          </p:nvSpPr>
          <p:spPr>
            <a:xfrm rot="19605666">
              <a:off x="5941348" y="2486970"/>
              <a:ext cx="180000" cy="180000"/>
            </a:xfrm>
            <a:prstGeom prst="round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Lekerekített téglalap 87"/>
            <p:cNvSpPr/>
            <p:nvPr/>
          </p:nvSpPr>
          <p:spPr>
            <a:xfrm rot="19605666">
              <a:off x="6722357" y="1950686"/>
              <a:ext cx="180000" cy="180000"/>
            </a:xfrm>
            <a:prstGeom prst="round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DD1DC23-8C72-4F09-AF74-41BA5A6F36D7}"/>
              </a:ext>
            </a:extLst>
          </p:cNvPr>
          <p:cNvGrpSpPr/>
          <p:nvPr/>
        </p:nvGrpSpPr>
        <p:grpSpPr>
          <a:xfrm>
            <a:off x="7484316" y="995910"/>
            <a:ext cx="1603737" cy="1588864"/>
            <a:chOff x="7484316" y="995910"/>
            <a:chExt cx="1603737" cy="1588864"/>
          </a:xfrm>
        </p:grpSpPr>
        <p:sp>
          <p:nvSpPr>
            <p:cNvPr id="8" name="Lekerekített téglalap 7"/>
            <p:cNvSpPr/>
            <p:nvPr/>
          </p:nvSpPr>
          <p:spPr>
            <a:xfrm>
              <a:off x="8008053" y="1141449"/>
              <a:ext cx="180000" cy="180000"/>
            </a:xfrm>
            <a:prstGeom prst="roundRect">
              <a:avLst/>
            </a:prstGeom>
            <a:solidFill>
              <a:srgbClr val="FF0000">
                <a:alpha val="30000"/>
              </a:srgbClr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Lekerekített téglalap 8"/>
            <p:cNvSpPr/>
            <p:nvPr/>
          </p:nvSpPr>
          <p:spPr>
            <a:xfrm>
              <a:off x="8188053" y="1141025"/>
              <a:ext cx="180000" cy="180000"/>
            </a:xfrm>
            <a:prstGeom prst="roundRect">
              <a:avLst/>
            </a:prstGeom>
            <a:solidFill>
              <a:srgbClr val="FF0000">
                <a:alpha val="30000"/>
              </a:srgbClr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Téglalap 66"/>
            <p:cNvSpPr/>
            <p:nvPr/>
          </p:nvSpPr>
          <p:spPr>
            <a:xfrm>
              <a:off x="7484316" y="2146736"/>
              <a:ext cx="13260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800" b="1" dirty="0" err="1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Crossover</a:t>
              </a:r>
              <a:endParaRPr lang="en-GB" sz="1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0" name="Egyenes összekötő nyíllal 89"/>
            <p:cNvCxnSpPr/>
            <p:nvPr/>
          </p:nvCxnSpPr>
          <p:spPr>
            <a:xfrm>
              <a:off x="7751417" y="2584774"/>
              <a:ext cx="79600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Lekerekített téglalap 91"/>
            <p:cNvSpPr/>
            <p:nvPr/>
          </p:nvSpPr>
          <p:spPr>
            <a:xfrm>
              <a:off x="8368053" y="1140601"/>
              <a:ext cx="180000" cy="180000"/>
            </a:xfrm>
            <a:prstGeom prst="roundRect">
              <a:avLst/>
            </a:prstGeom>
            <a:solidFill>
              <a:srgbClr val="FF0000">
                <a:alpha val="30000"/>
              </a:srgbClr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Lekerekített téglalap 92"/>
            <p:cNvSpPr/>
            <p:nvPr/>
          </p:nvSpPr>
          <p:spPr>
            <a:xfrm>
              <a:off x="8548053" y="1140177"/>
              <a:ext cx="180000" cy="180000"/>
            </a:xfrm>
            <a:prstGeom prst="round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Lekerekített téglalap 93"/>
            <p:cNvSpPr/>
            <p:nvPr/>
          </p:nvSpPr>
          <p:spPr>
            <a:xfrm>
              <a:off x="8728053" y="1141025"/>
              <a:ext cx="180000" cy="180000"/>
            </a:xfrm>
            <a:prstGeom prst="round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Lekerekített téglalap 94"/>
            <p:cNvSpPr/>
            <p:nvPr/>
          </p:nvSpPr>
          <p:spPr>
            <a:xfrm>
              <a:off x="8908053" y="1140601"/>
              <a:ext cx="180000" cy="180000"/>
            </a:xfrm>
            <a:prstGeom prst="round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Lekerekített téglalap 95"/>
            <p:cNvSpPr/>
            <p:nvPr/>
          </p:nvSpPr>
          <p:spPr>
            <a:xfrm>
              <a:off x="8008053" y="1573925"/>
              <a:ext cx="180000" cy="180000"/>
            </a:xfrm>
            <a:prstGeom prst="round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Lekerekített téglalap 96"/>
            <p:cNvSpPr/>
            <p:nvPr/>
          </p:nvSpPr>
          <p:spPr>
            <a:xfrm>
              <a:off x="8188053" y="1573501"/>
              <a:ext cx="180000" cy="180000"/>
            </a:xfrm>
            <a:prstGeom prst="round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Lekerekített téglalap 97"/>
            <p:cNvSpPr/>
            <p:nvPr/>
          </p:nvSpPr>
          <p:spPr>
            <a:xfrm>
              <a:off x="8368053" y="1573077"/>
              <a:ext cx="180000" cy="180000"/>
            </a:xfrm>
            <a:prstGeom prst="round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Lekerekített téglalap 98"/>
            <p:cNvSpPr/>
            <p:nvPr/>
          </p:nvSpPr>
          <p:spPr>
            <a:xfrm>
              <a:off x="8548053" y="1572653"/>
              <a:ext cx="180000" cy="180000"/>
            </a:xfrm>
            <a:prstGeom prst="roundRect">
              <a:avLst/>
            </a:prstGeom>
            <a:solidFill>
              <a:schemeClr val="accent4">
                <a:alpha val="30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Lekerekített téglalap 99"/>
            <p:cNvSpPr/>
            <p:nvPr/>
          </p:nvSpPr>
          <p:spPr>
            <a:xfrm>
              <a:off x="8728053" y="1573501"/>
              <a:ext cx="180000" cy="180000"/>
            </a:xfrm>
            <a:prstGeom prst="roundRect">
              <a:avLst/>
            </a:prstGeom>
            <a:solidFill>
              <a:schemeClr val="accent4">
                <a:alpha val="30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Lekerekített téglalap 100"/>
            <p:cNvSpPr/>
            <p:nvPr/>
          </p:nvSpPr>
          <p:spPr>
            <a:xfrm>
              <a:off x="8908053" y="1573077"/>
              <a:ext cx="180000" cy="180000"/>
            </a:xfrm>
            <a:prstGeom prst="roundRect">
              <a:avLst/>
            </a:prstGeom>
            <a:solidFill>
              <a:schemeClr val="accent4">
                <a:alpha val="30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2" name="Egyenes összekötő 101"/>
            <p:cNvCxnSpPr/>
            <p:nvPr/>
          </p:nvCxnSpPr>
          <p:spPr>
            <a:xfrm>
              <a:off x="8548053" y="995910"/>
              <a:ext cx="0" cy="1003410"/>
            </a:xfrm>
            <a:prstGeom prst="line">
              <a:avLst/>
            </a:prstGeom>
            <a:ln w="28575">
              <a:solidFill>
                <a:schemeClr val="bg2">
                  <a:lumMod val="1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6258E5-E1DD-4C72-A2F3-117D0EEF8394}"/>
              </a:ext>
            </a:extLst>
          </p:cNvPr>
          <p:cNvGrpSpPr/>
          <p:nvPr/>
        </p:nvGrpSpPr>
        <p:grpSpPr>
          <a:xfrm>
            <a:off x="4624702" y="2146736"/>
            <a:ext cx="1210588" cy="452246"/>
            <a:chOff x="4624702" y="2146736"/>
            <a:chExt cx="1210588" cy="452246"/>
          </a:xfrm>
        </p:grpSpPr>
        <p:cxnSp>
          <p:nvCxnSpPr>
            <p:cNvPr id="68" name="Egyenes összekötő nyíllal 67"/>
            <p:cNvCxnSpPr/>
            <p:nvPr/>
          </p:nvCxnSpPr>
          <p:spPr>
            <a:xfrm>
              <a:off x="4838838" y="2598982"/>
              <a:ext cx="79600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églalap 105"/>
            <p:cNvSpPr/>
            <p:nvPr/>
          </p:nvSpPr>
          <p:spPr>
            <a:xfrm>
              <a:off x="4624702" y="2146736"/>
              <a:ext cx="12105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800" b="1" dirty="0" err="1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Selection</a:t>
              </a:r>
              <a:endParaRPr lang="en-GB" sz="1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CB6130E-1D28-4F49-9CDF-DB09E70A2049}"/>
              </a:ext>
            </a:extLst>
          </p:cNvPr>
          <p:cNvGrpSpPr/>
          <p:nvPr/>
        </p:nvGrpSpPr>
        <p:grpSpPr>
          <a:xfrm>
            <a:off x="8758818" y="1829840"/>
            <a:ext cx="1620000" cy="1620000"/>
            <a:chOff x="8758818" y="1829840"/>
            <a:chExt cx="1620000" cy="1620000"/>
          </a:xfrm>
        </p:grpSpPr>
        <p:sp>
          <p:nvSpPr>
            <p:cNvPr id="91" name="Ellipszis 90"/>
            <p:cNvSpPr/>
            <p:nvPr/>
          </p:nvSpPr>
          <p:spPr>
            <a:xfrm>
              <a:off x="8758818" y="1829840"/>
              <a:ext cx="1620000" cy="1620000"/>
            </a:xfrm>
            <a:prstGeom prst="ellipse">
              <a:avLst/>
            </a:prstGeom>
            <a:ln w="31750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Lekerekített téglalap 106"/>
            <p:cNvSpPr/>
            <p:nvPr/>
          </p:nvSpPr>
          <p:spPr>
            <a:xfrm>
              <a:off x="8999890" y="2495198"/>
              <a:ext cx="180000" cy="180000"/>
            </a:xfrm>
            <a:prstGeom prst="round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Lekerekített téglalap 107"/>
            <p:cNvSpPr/>
            <p:nvPr/>
          </p:nvSpPr>
          <p:spPr>
            <a:xfrm>
              <a:off x="9176887" y="2495198"/>
              <a:ext cx="180000" cy="180000"/>
            </a:xfrm>
            <a:prstGeom prst="round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Lekerekített téglalap 108"/>
            <p:cNvSpPr/>
            <p:nvPr/>
          </p:nvSpPr>
          <p:spPr>
            <a:xfrm>
              <a:off x="9356887" y="2495198"/>
              <a:ext cx="180000" cy="180000"/>
            </a:xfrm>
            <a:prstGeom prst="round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Lekerekített téglalap 109"/>
            <p:cNvSpPr/>
            <p:nvPr/>
          </p:nvSpPr>
          <p:spPr>
            <a:xfrm>
              <a:off x="9542892" y="2494774"/>
              <a:ext cx="180000" cy="180000"/>
            </a:xfrm>
            <a:prstGeom prst="round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Lekerekített téglalap 110"/>
            <p:cNvSpPr/>
            <p:nvPr/>
          </p:nvSpPr>
          <p:spPr>
            <a:xfrm>
              <a:off x="9722892" y="2495198"/>
              <a:ext cx="180000" cy="180000"/>
            </a:xfrm>
            <a:prstGeom prst="round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Lekerekített téglalap 111"/>
            <p:cNvSpPr/>
            <p:nvPr/>
          </p:nvSpPr>
          <p:spPr>
            <a:xfrm>
              <a:off x="9901838" y="2495198"/>
              <a:ext cx="180000" cy="180000"/>
            </a:xfrm>
            <a:prstGeom prst="round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B969D3-A964-4ACB-880F-B42F5937BD14}"/>
              </a:ext>
            </a:extLst>
          </p:cNvPr>
          <p:cNvGrpSpPr/>
          <p:nvPr/>
        </p:nvGrpSpPr>
        <p:grpSpPr>
          <a:xfrm>
            <a:off x="8758818" y="4125479"/>
            <a:ext cx="1620000" cy="1620000"/>
            <a:chOff x="8758818" y="4125479"/>
            <a:chExt cx="1620000" cy="1620000"/>
          </a:xfrm>
        </p:grpSpPr>
        <p:sp>
          <p:nvSpPr>
            <p:cNvPr id="113" name="Ellipszis 112"/>
            <p:cNvSpPr/>
            <p:nvPr/>
          </p:nvSpPr>
          <p:spPr>
            <a:xfrm>
              <a:off x="8758818" y="4125479"/>
              <a:ext cx="1620000" cy="1620000"/>
            </a:xfrm>
            <a:prstGeom prst="ellipse">
              <a:avLst/>
            </a:prstGeom>
            <a:ln w="31750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Lekerekített téglalap 124"/>
            <p:cNvSpPr/>
            <p:nvPr/>
          </p:nvSpPr>
          <p:spPr>
            <a:xfrm>
              <a:off x="9056643" y="4800672"/>
              <a:ext cx="180000" cy="180000"/>
            </a:xfrm>
            <a:prstGeom prst="round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Lekerekített téglalap 125"/>
            <p:cNvSpPr/>
            <p:nvPr/>
          </p:nvSpPr>
          <p:spPr>
            <a:xfrm>
              <a:off x="9233640" y="4800672"/>
              <a:ext cx="180000" cy="180000"/>
            </a:xfrm>
            <a:prstGeom prst="round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Lekerekített téglalap 126"/>
            <p:cNvSpPr/>
            <p:nvPr/>
          </p:nvSpPr>
          <p:spPr>
            <a:xfrm>
              <a:off x="9413640" y="4800672"/>
              <a:ext cx="180000" cy="180000"/>
            </a:xfrm>
            <a:prstGeom prst="round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Lekerekített téglalap 127"/>
            <p:cNvSpPr/>
            <p:nvPr/>
          </p:nvSpPr>
          <p:spPr>
            <a:xfrm>
              <a:off x="9599645" y="4800248"/>
              <a:ext cx="180000" cy="1800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Lekerekített téglalap 128"/>
            <p:cNvSpPr/>
            <p:nvPr/>
          </p:nvSpPr>
          <p:spPr>
            <a:xfrm>
              <a:off x="9779645" y="4800672"/>
              <a:ext cx="180000" cy="180000"/>
            </a:xfrm>
            <a:prstGeom prst="round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Lekerekített téglalap 129"/>
            <p:cNvSpPr/>
            <p:nvPr/>
          </p:nvSpPr>
          <p:spPr>
            <a:xfrm>
              <a:off x="9956642" y="4800248"/>
              <a:ext cx="180000" cy="180000"/>
            </a:xfrm>
            <a:prstGeom prst="round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E2FEA5-8E1E-44A7-82D5-1E2DB445735F}"/>
              </a:ext>
            </a:extLst>
          </p:cNvPr>
          <p:cNvGrpSpPr/>
          <p:nvPr/>
        </p:nvGrpSpPr>
        <p:grpSpPr>
          <a:xfrm>
            <a:off x="9558529" y="3568874"/>
            <a:ext cx="1277584" cy="468000"/>
            <a:chOff x="9558529" y="3568874"/>
            <a:chExt cx="1277584" cy="468000"/>
          </a:xfrm>
        </p:grpSpPr>
        <p:sp>
          <p:nvSpPr>
            <p:cNvPr id="124" name="Téglalap 123"/>
            <p:cNvSpPr/>
            <p:nvPr/>
          </p:nvSpPr>
          <p:spPr>
            <a:xfrm>
              <a:off x="9689645" y="3637994"/>
              <a:ext cx="11464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800" b="1" dirty="0" err="1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Mutation</a:t>
              </a:r>
              <a:endParaRPr lang="en-GB" sz="1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8" name="Egyenes összekötő nyíllal 167"/>
            <p:cNvCxnSpPr/>
            <p:nvPr/>
          </p:nvCxnSpPr>
          <p:spPr>
            <a:xfrm flipH="1">
              <a:off x="9558529" y="3568874"/>
              <a:ext cx="0" cy="468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6A0DF6-9F5E-4E01-8809-D911B1BD2B69}"/>
              </a:ext>
            </a:extLst>
          </p:cNvPr>
          <p:cNvGrpSpPr/>
          <p:nvPr/>
        </p:nvGrpSpPr>
        <p:grpSpPr>
          <a:xfrm>
            <a:off x="5543851" y="3806489"/>
            <a:ext cx="2321872" cy="2654235"/>
            <a:chOff x="5543851" y="3806489"/>
            <a:chExt cx="2321872" cy="2654235"/>
          </a:xfrm>
        </p:grpSpPr>
        <p:sp>
          <p:nvSpPr>
            <p:cNvPr id="131" name="Lekerekített téglalap 130"/>
            <p:cNvSpPr/>
            <p:nvPr/>
          </p:nvSpPr>
          <p:spPr>
            <a:xfrm rot="555523">
              <a:off x="6951518" y="4412779"/>
              <a:ext cx="180000" cy="180000"/>
            </a:xfrm>
            <a:prstGeom prst="round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Lekerekített téglalap 131"/>
            <p:cNvSpPr/>
            <p:nvPr/>
          </p:nvSpPr>
          <p:spPr>
            <a:xfrm rot="555523">
              <a:off x="6919744" y="4599885"/>
              <a:ext cx="180000" cy="180000"/>
            </a:xfrm>
            <a:prstGeom prst="round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Lekerekített téglalap 132"/>
            <p:cNvSpPr/>
            <p:nvPr/>
          </p:nvSpPr>
          <p:spPr>
            <a:xfrm rot="555523">
              <a:off x="6887968" y="4788113"/>
              <a:ext cx="180000" cy="180000"/>
            </a:xfrm>
            <a:prstGeom prst="round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Lekerekített téglalap 133"/>
            <p:cNvSpPr/>
            <p:nvPr/>
          </p:nvSpPr>
          <p:spPr>
            <a:xfrm rot="555523">
              <a:off x="6856380" y="4969859"/>
              <a:ext cx="180000" cy="180000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Lekerekített téglalap 134"/>
            <p:cNvSpPr/>
            <p:nvPr/>
          </p:nvSpPr>
          <p:spPr>
            <a:xfrm rot="555523">
              <a:off x="6821439" y="5156230"/>
              <a:ext cx="180000" cy="180000"/>
            </a:xfrm>
            <a:prstGeom prst="round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Lekerekített téglalap 135"/>
            <p:cNvSpPr/>
            <p:nvPr/>
          </p:nvSpPr>
          <p:spPr>
            <a:xfrm rot="555523">
              <a:off x="6788803" y="5340702"/>
              <a:ext cx="180000" cy="180000"/>
            </a:xfrm>
            <a:prstGeom prst="round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Lekerekített téglalap 136"/>
            <p:cNvSpPr/>
            <p:nvPr/>
          </p:nvSpPr>
          <p:spPr>
            <a:xfrm rot="555523">
              <a:off x="6373961" y="4762006"/>
              <a:ext cx="180000" cy="180000"/>
            </a:xfrm>
            <a:prstGeom prst="roundRect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Lekerekített téglalap 137"/>
            <p:cNvSpPr/>
            <p:nvPr/>
          </p:nvSpPr>
          <p:spPr>
            <a:xfrm rot="1919041">
              <a:off x="6997749" y="5548238"/>
              <a:ext cx="108000" cy="180000"/>
            </a:xfrm>
            <a:prstGeom prst="round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Ellipszis 138"/>
            <p:cNvSpPr/>
            <p:nvPr/>
          </p:nvSpPr>
          <p:spPr>
            <a:xfrm>
              <a:off x="5870459" y="4131077"/>
              <a:ext cx="1620000" cy="1620000"/>
            </a:xfrm>
            <a:prstGeom prst="ellipse">
              <a:avLst/>
            </a:prstGeom>
            <a:ln w="31750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Lekerekített téglalap 139"/>
            <p:cNvSpPr/>
            <p:nvPr/>
          </p:nvSpPr>
          <p:spPr>
            <a:xfrm rot="19605666">
              <a:off x="6115897" y="4670616"/>
              <a:ext cx="180000" cy="180000"/>
            </a:xfrm>
            <a:prstGeom prst="round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Lekerekített téglalap 140"/>
            <p:cNvSpPr/>
            <p:nvPr/>
          </p:nvSpPr>
          <p:spPr>
            <a:xfrm rot="19605666">
              <a:off x="6273739" y="4558507"/>
              <a:ext cx="180000" cy="180000"/>
            </a:xfrm>
            <a:prstGeom prst="round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Lekerekített téglalap 141"/>
            <p:cNvSpPr/>
            <p:nvPr/>
          </p:nvSpPr>
          <p:spPr>
            <a:xfrm rot="19605666">
              <a:off x="6431582" y="4450174"/>
              <a:ext cx="180000" cy="1800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Lekerekített téglalap 142"/>
            <p:cNvSpPr/>
            <p:nvPr/>
          </p:nvSpPr>
          <p:spPr>
            <a:xfrm rot="19605666">
              <a:off x="6585488" y="4341840"/>
              <a:ext cx="180000" cy="180000"/>
            </a:xfrm>
            <a:prstGeom prst="round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Lekerekített téglalap 143"/>
            <p:cNvSpPr/>
            <p:nvPr/>
          </p:nvSpPr>
          <p:spPr>
            <a:xfrm rot="19605666">
              <a:off x="5958386" y="4773631"/>
              <a:ext cx="180000" cy="180000"/>
            </a:xfrm>
            <a:prstGeom prst="round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Lekerekített téglalap 144"/>
            <p:cNvSpPr/>
            <p:nvPr/>
          </p:nvSpPr>
          <p:spPr>
            <a:xfrm rot="19605666">
              <a:off x="6739395" y="4237347"/>
              <a:ext cx="180000" cy="180000"/>
            </a:xfrm>
            <a:prstGeom prst="round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Lekerekített téglalap 145"/>
            <p:cNvSpPr/>
            <p:nvPr/>
          </p:nvSpPr>
          <p:spPr>
            <a:xfrm rot="1919041">
              <a:off x="6829332" y="5465305"/>
              <a:ext cx="180000" cy="180000"/>
            </a:xfrm>
            <a:prstGeom prst="round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Lekerekített téglalap 146"/>
            <p:cNvSpPr/>
            <p:nvPr/>
          </p:nvSpPr>
          <p:spPr>
            <a:xfrm rot="1919041">
              <a:off x="6680199" y="5377177"/>
              <a:ext cx="180000" cy="180000"/>
            </a:xfrm>
            <a:prstGeom prst="round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Lekerekített téglalap 147"/>
            <p:cNvSpPr/>
            <p:nvPr/>
          </p:nvSpPr>
          <p:spPr>
            <a:xfrm rot="1919041">
              <a:off x="6521276" y="5280446"/>
              <a:ext cx="180000" cy="180000"/>
            </a:xfrm>
            <a:prstGeom prst="round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Lekerekített téglalap 148"/>
            <p:cNvSpPr/>
            <p:nvPr/>
          </p:nvSpPr>
          <p:spPr>
            <a:xfrm rot="1919041">
              <a:off x="6358718" y="5185854"/>
              <a:ext cx="180000" cy="1800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Lekerekített téglalap 149"/>
            <p:cNvSpPr/>
            <p:nvPr/>
          </p:nvSpPr>
          <p:spPr>
            <a:xfrm rot="555523">
              <a:off x="7269801" y="4919024"/>
              <a:ext cx="180000" cy="180000"/>
            </a:xfrm>
            <a:prstGeom prst="round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Lekerekített téglalap 150"/>
            <p:cNvSpPr/>
            <p:nvPr/>
          </p:nvSpPr>
          <p:spPr>
            <a:xfrm rot="555523">
              <a:off x="7094772" y="4887787"/>
              <a:ext cx="180000" cy="180000"/>
            </a:xfrm>
            <a:prstGeom prst="round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Lekerekített téglalap 151"/>
            <p:cNvSpPr/>
            <p:nvPr/>
          </p:nvSpPr>
          <p:spPr>
            <a:xfrm rot="555523">
              <a:off x="6919743" y="4854806"/>
              <a:ext cx="180000" cy="180000"/>
            </a:xfrm>
            <a:prstGeom prst="round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Lekerekített téglalap 152"/>
            <p:cNvSpPr/>
            <p:nvPr/>
          </p:nvSpPr>
          <p:spPr>
            <a:xfrm rot="555523">
              <a:off x="6730655" y="4818352"/>
              <a:ext cx="180000" cy="180000"/>
            </a:xfrm>
            <a:prstGeom prst="roundRect">
              <a:avLst/>
            </a:prstGeom>
            <a:solidFill>
              <a:srgbClr val="7030A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Lekerekített téglalap 153"/>
            <p:cNvSpPr/>
            <p:nvPr/>
          </p:nvSpPr>
          <p:spPr>
            <a:xfrm rot="555523">
              <a:off x="6554833" y="4790193"/>
              <a:ext cx="180000" cy="180000"/>
            </a:xfrm>
            <a:prstGeom prst="round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Fánk 44"/>
            <p:cNvSpPr/>
            <p:nvPr/>
          </p:nvSpPr>
          <p:spPr>
            <a:xfrm>
              <a:off x="5543851" y="3806489"/>
              <a:ext cx="2321872" cy="2212250"/>
            </a:xfrm>
            <a:custGeom>
              <a:avLst/>
              <a:gdLst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0000 w 1980000"/>
                <a:gd name="connsiteY6" fmla="*/ 1485000 h 1980000"/>
                <a:gd name="connsiteX7" fmla="*/ 1485000 w 1980000"/>
                <a:gd name="connsiteY7" fmla="*/ 990000 h 1980000"/>
                <a:gd name="connsiteX8" fmla="*/ 990000 w 1980000"/>
                <a:gd name="connsiteY8" fmla="*/ 495000 h 1980000"/>
                <a:gd name="connsiteX9" fmla="*/ 495000 w 1980000"/>
                <a:gd name="connsiteY9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4234 w 1980000"/>
                <a:gd name="connsiteY6" fmla="*/ 1794033 h 1980000"/>
                <a:gd name="connsiteX7" fmla="*/ 1485000 w 1980000"/>
                <a:gd name="connsiteY7" fmla="*/ 990000 h 1980000"/>
                <a:gd name="connsiteX8" fmla="*/ 990000 w 1980000"/>
                <a:gd name="connsiteY8" fmla="*/ 495000 h 1980000"/>
                <a:gd name="connsiteX9" fmla="*/ 495000 w 1980000"/>
                <a:gd name="connsiteY9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4234 w 1980000"/>
                <a:gd name="connsiteY6" fmla="*/ 1794033 h 1980000"/>
                <a:gd name="connsiteX7" fmla="*/ 1806733 w 1980000"/>
                <a:gd name="connsiteY7" fmla="*/ 977300 h 1980000"/>
                <a:gd name="connsiteX8" fmla="*/ 990000 w 1980000"/>
                <a:gd name="connsiteY8" fmla="*/ 495000 h 1980000"/>
                <a:gd name="connsiteX9" fmla="*/ 495000 w 1980000"/>
                <a:gd name="connsiteY9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4234 w 1980000"/>
                <a:gd name="connsiteY6" fmla="*/ 1794033 h 1980000"/>
                <a:gd name="connsiteX7" fmla="*/ 1570173 w 1980000"/>
                <a:gd name="connsiteY7" fmla="*/ 1569388 h 1980000"/>
                <a:gd name="connsiteX8" fmla="*/ 1806733 w 1980000"/>
                <a:gd name="connsiteY8" fmla="*/ 977300 h 1980000"/>
                <a:gd name="connsiteX9" fmla="*/ 990000 w 1980000"/>
                <a:gd name="connsiteY9" fmla="*/ 495000 h 1980000"/>
                <a:gd name="connsiteX10" fmla="*/ 495000 w 1980000"/>
                <a:gd name="connsiteY10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4234 w 1980000"/>
                <a:gd name="connsiteY6" fmla="*/ 1794033 h 1980000"/>
                <a:gd name="connsiteX7" fmla="*/ 1273839 w 1980000"/>
                <a:gd name="connsiteY7" fmla="*/ 1759888 h 1980000"/>
                <a:gd name="connsiteX8" fmla="*/ 1570173 w 1980000"/>
                <a:gd name="connsiteY8" fmla="*/ 1569388 h 1980000"/>
                <a:gd name="connsiteX9" fmla="*/ 1806733 w 1980000"/>
                <a:gd name="connsiteY9" fmla="*/ 977300 h 1980000"/>
                <a:gd name="connsiteX10" fmla="*/ 990000 w 1980000"/>
                <a:gd name="connsiteY10" fmla="*/ 495000 h 1980000"/>
                <a:gd name="connsiteX11" fmla="*/ 495000 w 1980000"/>
                <a:gd name="connsiteY11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4234 w 1980000"/>
                <a:gd name="connsiteY6" fmla="*/ 1794033 h 1980000"/>
                <a:gd name="connsiteX7" fmla="*/ 1104506 w 1980000"/>
                <a:gd name="connsiteY7" fmla="*/ 1793755 h 1980000"/>
                <a:gd name="connsiteX8" fmla="*/ 1273839 w 1980000"/>
                <a:gd name="connsiteY8" fmla="*/ 1759888 h 1980000"/>
                <a:gd name="connsiteX9" fmla="*/ 1570173 w 1980000"/>
                <a:gd name="connsiteY9" fmla="*/ 1569388 h 1980000"/>
                <a:gd name="connsiteX10" fmla="*/ 1806733 w 1980000"/>
                <a:gd name="connsiteY10" fmla="*/ 977300 h 1980000"/>
                <a:gd name="connsiteX11" fmla="*/ 990000 w 1980000"/>
                <a:gd name="connsiteY11" fmla="*/ 495000 h 1980000"/>
                <a:gd name="connsiteX12" fmla="*/ 495000 w 1980000"/>
                <a:gd name="connsiteY12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994234 w 1980000"/>
                <a:gd name="connsiteY6" fmla="*/ 1794033 h 1980000"/>
                <a:gd name="connsiteX7" fmla="*/ 1104506 w 1980000"/>
                <a:gd name="connsiteY7" fmla="*/ 1793755 h 1980000"/>
                <a:gd name="connsiteX8" fmla="*/ 1273839 w 1980000"/>
                <a:gd name="connsiteY8" fmla="*/ 1759888 h 1980000"/>
                <a:gd name="connsiteX9" fmla="*/ 1570173 w 1980000"/>
                <a:gd name="connsiteY9" fmla="*/ 1569388 h 1980000"/>
                <a:gd name="connsiteX10" fmla="*/ 1806733 w 1980000"/>
                <a:gd name="connsiteY10" fmla="*/ 977300 h 1980000"/>
                <a:gd name="connsiteX11" fmla="*/ 990000 w 1980000"/>
                <a:gd name="connsiteY11" fmla="*/ 495000 h 1980000"/>
                <a:gd name="connsiteX12" fmla="*/ 202900 w 1980000"/>
                <a:gd name="connsiteY12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994234 w 1980000"/>
                <a:gd name="connsiteY6" fmla="*/ 1794033 h 1980000"/>
                <a:gd name="connsiteX7" fmla="*/ 1104506 w 1980000"/>
                <a:gd name="connsiteY7" fmla="*/ 1793755 h 1980000"/>
                <a:gd name="connsiteX8" fmla="*/ 1273839 w 1980000"/>
                <a:gd name="connsiteY8" fmla="*/ 1759888 h 1980000"/>
                <a:gd name="connsiteX9" fmla="*/ 1570173 w 1980000"/>
                <a:gd name="connsiteY9" fmla="*/ 1569388 h 1980000"/>
                <a:gd name="connsiteX10" fmla="*/ 1806733 w 1980000"/>
                <a:gd name="connsiteY10" fmla="*/ 977300 h 1980000"/>
                <a:gd name="connsiteX11" fmla="*/ 990000 w 1980000"/>
                <a:gd name="connsiteY11" fmla="*/ 495000 h 1980000"/>
                <a:gd name="connsiteX12" fmla="*/ 202900 w 1980000"/>
                <a:gd name="connsiteY12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3839 w 1980000"/>
                <a:gd name="connsiteY9" fmla="*/ 1759888 h 1980000"/>
                <a:gd name="connsiteX10" fmla="*/ 1570173 w 1980000"/>
                <a:gd name="connsiteY10" fmla="*/ 1569388 h 1980000"/>
                <a:gd name="connsiteX11" fmla="*/ 1806733 w 1980000"/>
                <a:gd name="connsiteY11" fmla="*/ 977300 h 1980000"/>
                <a:gd name="connsiteX12" fmla="*/ 990000 w 1980000"/>
                <a:gd name="connsiteY12" fmla="*/ 495000 h 1980000"/>
                <a:gd name="connsiteX13" fmla="*/ 202900 w 1980000"/>
                <a:gd name="connsiteY13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3839 w 1980000"/>
                <a:gd name="connsiteY9" fmla="*/ 1759888 h 1980000"/>
                <a:gd name="connsiteX10" fmla="*/ 1570173 w 1980000"/>
                <a:gd name="connsiteY10" fmla="*/ 1569388 h 1980000"/>
                <a:gd name="connsiteX11" fmla="*/ 1806733 w 1980000"/>
                <a:gd name="connsiteY11" fmla="*/ 977300 h 1980000"/>
                <a:gd name="connsiteX12" fmla="*/ 998467 w 1980000"/>
                <a:gd name="connsiteY12" fmla="*/ 181733 h 1980000"/>
                <a:gd name="connsiteX13" fmla="*/ 202900 w 1980000"/>
                <a:gd name="connsiteY13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3839 w 1980000"/>
                <a:gd name="connsiteY9" fmla="*/ 1759888 h 1980000"/>
                <a:gd name="connsiteX10" fmla="*/ 1570173 w 1980000"/>
                <a:gd name="connsiteY10" fmla="*/ 1569388 h 1980000"/>
                <a:gd name="connsiteX11" fmla="*/ 1806733 w 1980000"/>
                <a:gd name="connsiteY11" fmla="*/ 977300 h 1980000"/>
                <a:gd name="connsiteX12" fmla="*/ 1570173 w 1980000"/>
                <a:gd name="connsiteY12" fmla="*/ 434855 h 1980000"/>
                <a:gd name="connsiteX13" fmla="*/ 998467 w 1980000"/>
                <a:gd name="connsiteY13" fmla="*/ 181733 h 1980000"/>
                <a:gd name="connsiteX14" fmla="*/ 202900 w 1980000"/>
                <a:gd name="connsiteY14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3839 w 1980000"/>
                <a:gd name="connsiteY9" fmla="*/ 1759888 h 1980000"/>
                <a:gd name="connsiteX10" fmla="*/ 1570173 w 1980000"/>
                <a:gd name="connsiteY10" fmla="*/ 1569388 h 1980000"/>
                <a:gd name="connsiteX11" fmla="*/ 1806733 w 1980000"/>
                <a:gd name="connsiteY11" fmla="*/ 977300 h 1980000"/>
                <a:gd name="connsiteX12" fmla="*/ 1570173 w 1980000"/>
                <a:gd name="connsiteY12" fmla="*/ 434855 h 1980000"/>
                <a:gd name="connsiteX13" fmla="*/ 998467 w 1980000"/>
                <a:gd name="connsiteY13" fmla="*/ 181733 h 1980000"/>
                <a:gd name="connsiteX14" fmla="*/ 444106 w 1980000"/>
                <a:gd name="connsiteY14" fmla="*/ 396755 h 1980000"/>
                <a:gd name="connsiteX15" fmla="*/ 202900 w 1980000"/>
                <a:gd name="connsiteY15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3839 w 1980000"/>
                <a:gd name="connsiteY9" fmla="*/ 1759888 h 1980000"/>
                <a:gd name="connsiteX10" fmla="*/ 1430473 w 1980000"/>
                <a:gd name="connsiteY10" fmla="*/ 164558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8072 w 1980000"/>
                <a:gd name="connsiteY9" fmla="*/ 1717555 h 1980000"/>
                <a:gd name="connsiteX10" fmla="*/ 1430473 w 1980000"/>
                <a:gd name="connsiteY10" fmla="*/ 164558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61827 w 1980000"/>
                <a:gd name="connsiteY9" fmla="*/ 1683455 h 1980000"/>
                <a:gd name="connsiteX10" fmla="*/ 1430473 w 1980000"/>
                <a:gd name="connsiteY10" fmla="*/ 164558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65888 w 1980000"/>
                <a:gd name="connsiteY9" fmla="*/ 1690559 h 1980000"/>
                <a:gd name="connsiteX10" fmla="*/ 1430473 w 1980000"/>
                <a:gd name="connsiteY10" fmla="*/ 164558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65888 w 1980000"/>
                <a:gd name="connsiteY9" fmla="*/ 1690559 h 1980000"/>
                <a:gd name="connsiteX10" fmla="*/ 1430473 w 1980000"/>
                <a:gd name="connsiteY10" fmla="*/ 164558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65888 w 1980000"/>
                <a:gd name="connsiteY9" fmla="*/ 1690559 h 1980000"/>
                <a:gd name="connsiteX10" fmla="*/ 1488684 w 1980000"/>
                <a:gd name="connsiteY10" fmla="*/ 152765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078784 w 1980000"/>
                <a:gd name="connsiteY8" fmla="*/ 1759655 h 1980000"/>
                <a:gd name="connsiteX9" fmla="*/ 1265888 w 1980000"/>
                <a:gd name="connsiteY9" fmla="*/ 1690559 h 1980000"/>
                <a:gd name="connsiteX10" fmla="*/ 1488684 w 1980000"/>
                <a:gd name="connsiteY10" fmla="*/ 152765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9717 h 1980000"/>
                <a:gd name="connsiteX8" fmla="*/ 1078784 w 1980000"/>
                <a:gd name="connsiteY8" fmla="*/ 1759655 h 1980000"/>
                <a:gd name="connsiteX9" fmla="*/ 1265888 w 1980000"/>
                <a:gd name="connsiteY9" fmla="*/ 1690559 h 1980000"/>
                <a:gd name="connsiteX10" fmla="*/ 1488684 w 1980000"/>
                <a:gd name="connsiteY10" fmla="*/ 152765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80000" h="1980000">
                  <a:moveTo>
                    <a:pt x="0" y="990000"/>
                  </a:moveTo>
                  <a:cubicBezTo>
                    <a:pt x="0" y="443238"/>
                    <a:pt x="443238" y="0"/>
                    <a:pt x="990000" y="0"/>
                  </a:cubicBezTo>
                  <a:cubicBezTo>
                    <a:pt x="1536762" y="0"/>
                    <a:pt x="1980000" y="443238"/>
                    <a:pt x="1980000" y="990000"/>
                  </a:cubicBezTo>
                  <a:cubicBezTo>
                    <a:pt x="1980000" y="1536762"/>
                    <a:pt x="1536762" y="1980000"/>
                    <a:pt x="990000" y="1980000"/>
                  </a:cubicBezTo>
                  <a:cubicBezTo>
                    <a:pt x="443238" y="1980000"/>
                    <a:pt x="0" y="1536762"/>
                    <a:pt x="0" y="990000"/>
                  </a:cubicBezTo>
                  <a:close/>
                  <a:moveTo>
                    <a:pt x="202900" y="1019633"/>
                  </a:moveTo>
                  <a:cubicBezTo>
                    <a:pt x="200078" y="1212250"/>
                    <a:pt x="295284" y="1423388"/>
                    <a:pt x="427173" y="1552455"/>
                  </a:cubicBezTo>
                  <a:cubicBezTo>
                    <a:pt x="559062" y="1681522"/>
                    <a:pt x="885632" y="1765184"/>
                    <a:pt x="994234" y="1799717"/>
                  </a:cubicBezTo>
                  <a:cubicBezTo>
                    <a:pt x="1102836" y="1834250"/>
                    <a:pt x="1032183" y="1765346"/>
                    <a:pt x="1078784" y="1759655"/>
                  </a:cubicBezTo>
                  <a:cubicBezTo>
                    <a:pt x="1125385" y="1753964"/>
                    <a:pt x="1210149" y="1708904"/>
                    <a:pt x="1265888" y="1690559"/>
                  </a:cubicBezTo>
                  <a:cubicBezTo>
                    <a:pt x="1425867" y="1612538"/>
                    <a:pt x="1439295" y="1559408"/>
                    <a:pt x="1488684" y="1527658"/>
                  </a:cubicBezTo>
                  <a:cubicBezTo>
                    <a:pt x="1538073" y="1495908"/>
                    <a:pt x="1508874" y="1687119"/>
                    <a:pt x="1570173" y="1569388"/>
                  </a:cubicBezTo>
                  <a:cubicBezTo>
                    <a:pt x="1631472" y="1451657"/>
                    <a:pt x="1822961" y="1154394"/>
                    <a:pt x="1806733" y="977300"/>
                  </a:cubicBezTo>
                  <a:cubicBezTo>
                    <a:pt x="1790505" y="800206"/>
                    <a:pt x="1704884" y="567450"/>
                    <a:pt x="1570173" y="434855"/>
                  </a:cubicBezTo>
                  <a:cubicBezTo>
                    <a:pt x="1435462" y="302261"/>
                    <a:pt x="1186145" y="188083"/>
                    <a:pt x="998467" y="181733"/>
                  </a:cubicBezTo>
                  <a:cubicBezTo>
                    <a:pt x="810789" y="175383"/>
                    <a:pt x="576701" y="257105"/>
                    <a:pt x="444106" y="396755"/>
                  </a:cubicBezTo>
                  <a:cubicBezTo>
                    <a:pt x="311512" y="536405"/>
                    <a:pt x="205722" y="827016"/>
                    <a:pt x="202900" y="101963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" name="Téglalap 171"/>
            <p:cNvSpPr/>
            <p:nvPr/>
          </p:nvSpPr>
          <p:spPr>
            <a:xfrm>
              <a:off x="5875205" y="5814393"/>
              <a:ext cx="163698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hu-HU" sz="18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N species</a:t>
              </a:r>
            </a:p>
            <a:p>
              <a:pPr algn="ctr"/>
              <a:r>
                <a:rPr lang="hu-HU" sz="18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</a:t>
              </a:r>
              <a:r>
                <a:rPr lang="hu-HU" sz="1800" baseline="300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nd</a:t>
              </a:r>
              <a:r>
                <a:rPr lang="hu-HU" sz="18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hu-HU" sz="1800" dirty="0" err="1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generation</a:t>
              </a:r>
              <a:endParaRPr lang="en-GB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0" name="Téglalap 179"/>
          <p:cNvSpPr/>
          <p:nvPr/>
        </p:nvSpPr>
        <p:spPr>
          <a:xfrm>
            <a:off x="3351100" y="4630044"/>
            <a:ext cx="1377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8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Termination</a:t>
            </a:r>
            <a:endParaRPr lang="en-GB" sz="18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6F901C-98BD-4B8F-81C0-8F10694C6A47}"/>
              </a:ext>
            </a:extLst>
          </p:cNvPr>
          <p:cNvGrpSpPr/>
          <p:nvPr/>
        </p:nvGrpSpPr>
        <p:grpSpPr>
          <a:xfrm>
            <a:off x="6621384" y="3543033"/>
            <a:ext cx="1256025" cy="468000"/>
            <a:chOff x="6621384" y="3543033"/>
            <a:chExt cx="1256025" cy="468000"/>
          </a:xfrm>
        </p:grpSpPr>
        <p:cxnSp>
          <p:nvCxnSpPr>
            <p:cNvPr id="178" name="Egyenes összekötő nyíllal 177"/>
            <p:cNvCxnSpPr/>
            <p:nvPr/>
          </p:nvCxnSpPr>
          <p:spPr>
            <a:xfrm flipH="1" flipV="1">
              <a:off x="6621384" y="3543033"/>
              <a:ext cx="0" cy="468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Téglalap 181"/>
            <p:cNvSpPr/>
            <p:nvPr/>
          </p:nvSpPr>
          <p:spPr>
            <a:xfrm>
              <a:off x="6666821" y="3637994"/>
              <a:ext cx="12105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800" b="1" dirty="0" err="1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Selection</a:t>
              </a:r>
              <a:endParaRPr lang="en-GB" sz="1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71" name="Egyenes összekötő nyíllal 170"/>
          <p:cNvCxnSpPr/>
          <p:nvPr/>
        </p:nvCxnSpPr>
        <p:spPr>
          <a:xfrm flipH="1">
            <a:off x="7751417" y="4852006"/>
            <a:ext cx="79600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CB8EF23-94D5-4FA4-A314-92980AF0CDEC}"/>
              </a:ext>
            </a:extLst>
          </p:cNvPr>
          <p:cNvGrpSpPr/>
          <p:nvPr/>
        </p:nvGrpSpPr>
        <p:grpSpPr>
          <a:xfrm>
            <a:off x="4798732" y="4363264"/>
            <a:ext cx="992579" cy="451299"/>
            <a:chOff x="4798732" y="4363264"/>
            <a:chExt cx="992579" cy="451299"/>
          </a:xfrm>
        </p:grpSpPr>
        <p:cxnSp>
          <p:nvCxnSpPr>
            <p:cNvPr id="179" name="Egyenes összekötő nyíllal 178"/>
            <p:cNvCxnSpPr/>
            <p:nvPr/>
          </p:nvCxnSpPr>
          <p:spPr>
            <a:xfrm flipH="1">
              <a:off x="4829630" y="4814563"/>
              <a:ext cx="79600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Téglalap 180"/>
            <p:cNvSpPr/>
            <p:nvPr/>
          </p:nvSpPr>
          <p:spPr>
            <a:xfrm>
              <a:off x="4798732" y="4363264"/>
              <a:ext cx="9925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800" b="1" dirty="0" err="1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Criteria</a:t>
              </a:r>
              <a:endParaRPr lang="en-GB" sz="1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452B482-441D-40AC-852C-A91D94BD95A2}"/>
              </a:ext>
            </a:extLst>
          </p:cNvPr>
          <p:cNvGrpSpPr/>
          <p:nvPr/>
        </p:nvGrpSpPr>
        <p:grpSpPr>
          <a:xfrm>
            <a:off x="2723024" y="1410868"/>
            <a:ext cx="1980000" cy="2769370"/>
            <a:chOff x="2723024" y="1410868"/>
            <a:chExt cx="1980000" cy="27693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BD2AC27-6B7A-4C65-A1BA-279400B79C55}"/>
                </a:ext>
              </a:extLst>
            </p:cNvPr>
            <p:cNvGrpSpPr/>
            <p:nvPr/>
          </p:nvGrpSpPr>
          <p:grpSpPr>
            <a:xfrm>
              <a:off x="2723024" y="1410868"/>
              <a:ext cx="1980000" cy="2769370"/>
              <a:chOff x="2723024" y="1410868"/>
              <a:chExt cx="1980000" cy="2769370"/>
            </a:xfrm>
          </p:grpSpPr>
          <p:sp>
            <p:nvSpPr>
              <p:cNvPr id="52" name="Lekerekített téglalap 51"/>
              <p:cNvSpPr/>
              <p:nvPr/>
            </p:nvSpPr>
            <p:spPr>
              <a:xfrm rot="555523">
                <a:off x="4019709" y="2119440"/>
                <a:ext cx="180000" cy="180000"/>
              </a:xfrm>
              <a:prstGeom prst="roundRect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Lekerekített téglalap 52"/>
              <p:cNvSpPr/>
              <p:nvPr/>
            </p:nvSpPr>
            <p:spPr>
              <a:xfrm rot="555523">
                <a:off x="3987935" y="2306546"/>
                <a:ext cx="180000" cy="180000"/>
              </a:xfrm>
              <a:prstGeom prst="roundRect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Lekerekített téglalap 53"/>
              <p:cNvSpPr/>
              <p:nvPr/>
            </p:nvSpPr>
            <p:spPr>
              <a:xfrm rot="555523">
                <a:off x="3956159" y="2494774"/>
                <a:ext cx="180000" cy="180000"/>
              </a:xfrm>
              <a:prstGeom prst="roundRect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Lekerekített téglalap 54"/>
              <p:cNvSpPr/>
              <p:nvPr/>
            </p:nvSpPr>
            <p:spPr>
              <a:xfrm rot="555523">
                <a:off x="3924571" y="2676520"/>
                <a:ext cx="180000" cy="180000"/>
              </a:xfrm>
              <a:prstGeom prst="roundRect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Lekerekített téglalap 55"/>
              <p:cNvSpPr/>
              <p:nvPr/>
            </p:nvSpPr>
            <p:spPr>
              <a:xfrm rot="555523">
                <a:off x="3889630" y="2862891"/>
                <a:ext cx="180000" cy="180000"/>
              </a:xfrm>
              <a:prstGeom prst="roundRect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Lekerekített téglalap 56"/>
              <p:cNvSpPr/>
              <p:nvPr/>
            </p:nvSpPr>
            <p:spPr>
              <a:xfrm rot="555523">
                <a:off x="3856994" y="3047363"/>
                <a:ext cx="180000" cy="180000"/>
              </a:xfrm>
              <a:prstGeom prst="roundRect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Lekerekített téglalap 50"/>
              <p:cNvSpPr/>
              <p:nvPr/>
            </p:nvSpPr>
            <p:spPr>
              <a:xfrm rot="555523">
                <a:off x="3442152" y="2468667"/>
                <a:ext cx="180000" cy="180000"/>
              </a:xfrm>
              <a:prstGeom prst="round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Lekerekített téglalap 42"/>
              <p:cNvSpPr/>
              <p:nvPr/>
            </p:nvSpPr>
            <p:spPr>
              <a:xfrm rot="1919041">
                <a:off x="4065940" y="3383852"/>
                <a:ext cx="108000" cy="180000"/>
              </a:xfrm>
              <a:prstGeom prst="round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ánk 44"/>
              <p:cNvSpPr/>
              <p:nvPr/>
            </p:nvSpPr>
            <p:spPr>
              <a:xfrm>
                <a:off x="2723024" y="1697536"/>
                <a:ext cx="1980000" cy="1980000"/>
              </a:xfrm>
              <a:custGeom>
                <a:avLst/>
                <a:gdLst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0000 w 1980000"/>
                  <a:gd name="connsiteY6" fmla="*/ 1485000 h 1980000"/>
                  <a:gd name="connsiteX7" fmla="*/ 1485000 w 1980000"/>
                  <a:gd name="connsiteY7" fmla="*/ 990000 h 1980000"/>
                  <a:gd name="connsiteX8" fmla="*/ 990000 w 1980000"/>
                  <a:gd name="connsiteY8" fmla="*/ 495000 h 1980000"/>
                  <a:gd name="connsiteX9" fmla="*/ 495000 w 1980000"/>
                  <a:gd name="connsiteY9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485000 w 1980000"/>
                  <a:gd name="connsiteY7" fmla="*/ 990000 h 1980000"/>
                  <a:gd name="connsiteX8" fmla="*/ 990000 w 1980000"/>
                  <a:gd name="connsiteY8" fmla="*/ 495000 h 1980000"/>
                  <a:gd name="connsiteX9" fmla="*/ 495000 w 1980000"/>
                  <a:gd name="connsiteY9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806733 w 1980000"/>
                  <a:gd name="connsiteY7" fmla="*/ 977300 h 1980000"/>
                  <a:gd name="connsiteX8" fmla="*/ 990000 w 1980000"/>
                  <a:gd name="connsiteY8" fmla="*/ 495000 h 1980000"/>
                  <a:gd name="connsiteX9" fmla="*/ 495000 w 1980000"/>
                  <a:gd name="connsiteY9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570173 w 1980000"/>
                  <a:gd name="connsiteY7" fmla="*/ 1569388 h 1980000"/>
                  <a:gd name="connsiteX8" fmla="*/ 1806733 w 1980000"/>
                  <a:gd name="connsiteY8" fmla="*/ 977300 h 1980000"/>
                  <a:gd name="connsiteX9" fmla="*/ 990000 w 1980000"/>
                  <a:gd name="connsiteY9" fmla="*/ 495000 h 1980000"/>
                  <a:gd name="connsiteX10" fmla="*/ 495000 w 1980000"/>
                  <a:gd name="connsiteY10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273839 w 1980000"/>
                  <a:gd name="connsiteY7" fmla="*/ 1759888 h 1980000"/>
                  <a:gd name="connsiteX8" fmla="*/ 1570173 w 1980000"/>
                  <a:gd name="connsiteY8" fmla="*/ 1569388 h 1980000"/>
                  <a:gd name="connsiteX9" fmla="*/ 1806733 w 1980000"/>
                  <a:gd name="connsiteY9" fmla="*/ 977300 h 1980000"/>
                  <a:gd name="connsiteX10" fmla="*/ 990000 w 1980000"/>
                  <a:gd name="connsiteY10" fmla="*/ 495000 h 1980000"/>
                  <a:gd name="connsiteX11" fmla="*/ 495000 w 1980000"/>
                  <a:gd name="connsiteY11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104506 w 1980000"/>
                  <a:gd name="connsiteY7" fmla="*/ 1793755 h 1980000"/>
                  <a:gd name="connsiteX8" fmla="*/ 1273839 w 1980000"/>
                  <a:gd name="connsiteY8" fmla="*/ 1759888 h 1980000"/>
                  <a:gd name="connsiteX9" fmla="*/ 1570173 w 1980000"/>
                  <a:gd name="connsiteY9" fmla="*/ 1569388 h 1980000"/>
                  <a:gd name="connsiteX10" fmla="*/ 1806733 w 1980000"/>
                  <a:gd name="connsiteY10" fmla="*/ 977300 h 1980000"/>
                  <a:gd name="connsiteX11" fmla="*/ 990000 w 1980000"/>
                  <a:gd name="connsiteY11" fmla="*/ 495000 h 1980000"/>
                  <a:gd name="connsiteX12" fmla="*/ 495000 w 1980000"/>
                  <a:gd name="connsiteY12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994234 w 1980000"/>
                  <a:gd name="connsiteY6" fmla="*/ 1794033 h 1980000"/>
                  <a:gd name="connsiteX7" fmla="*/ 1104506 w 1980000"/>
                  <a:gd name="connsiteY7" fmla="*/ 1793755 h 1980000"/>
                  <a:gd name="connsiteX8" fmla="*/ 1273839 w 1980000"/>
                  <a:gd name="connsiteY8" fmla="*/ 1759888 h 1980000"/>
                  <a:gd name="connsiteX9" fmla="*/ 1570173 w 1980000"/>
                  <a:gd name="connsiteY9" fmla="*/ 1569388 h 1980000"/>
                  <a:gd name="connsiteX10" fmla="*/ 1806733 w 1980000"/>
                  <a:gd name="connsiteY10" fmla="*/ 977300 h 1980000"/>
                  <a:gd name="connsiteX11" fmla="*/ 990000 w 1980000"/>
                  <a:gd name="connsiteY11" fmla="*/ 495000 h 1980000"/>
                  <a:gd name="connsiteX12" fmla="*/ 202900 w 1980000"/>
                  <a:gd name="connsiteY12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994234 w 1980000"/>
                  <a:gd name="connsiteY6" fmla="*/ 1794033 h 1980000"/>
                  <a:gd name="connsiteX7" fmla="*/ 1104506 w 1980000"/>
                  <a:gd name="connsiteY7" fmla="*/ 1793755 h 1980000"/>
                  <a:gd name="connsiteX8" fmla="*/ 1273839 w 1980000"/>
                  <a:gd name="connsiteY8" fmla="*/ 1759888 h 1980000"/>
                  <a:gd name="connsiteX9" fmla="*/ 1570173 w 1980000"/>
                  <a:gd name="connsiteY9" fmla="*/ 1569388 h 1980000"/>
                  <a:gd name="connsiteX10" fmla="*/ 1806733 w 1980000"/>
                  <a:gd name="connsiteY10" fmla="*/ 977300 h 1980000"/>
                  <a:gd name="connsiteX11" fmla="*/ 990000 w 1980000"/>
                  <a:gd name="connsiteY11" fmla="*/ 495000 h 1980000"/>
                  <a:gd name="connsiteX12" fmla="*/ 202900 w 1980000"/>
                  <a:gd name="connsiteY12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570173 w 1980000"/>
                  <a:gd name="connsiteY10" fmla="*/ 1569388 h 1980000"/>
                  <a:gd name="connsiteX11" fmla="*/ 1806733 w 1980000"/>
                  <a:gd name="connsiteY11" fmla="*/ 977300 h 1980000"/>
                  <a:gd name="connsiteX12" fmla="*/ 990000 w 1980000"/>
                  <a:gd name="connsiteY12" fmla="*/ 495000 h 1980000"/>
                  <a:gd name="connsiteX13" fmla="*/ 202900 w 1980000"/>
                  <a:gd name="connsiteY13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570173 w 1980000"/>
                  <a:gd name="connsiteY10" fmla="*/ 1569388 h 1980000"/>
                  <a:gd name="connsiteX11" fmla="*/ 1806733 w 1980000"/>
                  <a:gd name="connsiteY11" fmla="*/ 977300 h 1980000"/>
                  <a:gd name="connsiteX12" fmla="*/ 998467 w 1980000"/>
                  <a:gd name="connsiteY12" fmla="*/ 181733 h 1980000"/>
                  <a:gd name="connsiteX13" fmla="*/ 202900 w 1980000"/>
                  <a:gd name="connsiteY13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570173 w 1980000"/>
                  <a:gd name="connsiteY10" fmla="*/ 1569388 h 1980000"/>
                  <a:gd name="connsiteX11" fmla="*/ 1806733 w 1980000"/>
                  <a:gd name="connsiteY11" fmla="*/ 977300 h 1980000"/>
                  <a:gd name="connsiteX12" fmla="*/ 1570173 w 1980000"/>
                  <a:gd name="connsiteY12" fmla="*/ 434855 h 1980000"/>
                  <a:gd name="connsiteX13" fmla="*/ 998467 w 1980000"/>
                  <a:gd name="connsiteY13" fmla="*/ 181733 h 1980000"/>
                  <a:gd name="connsiteX14" fmla="*/ 202900 w 1980000"/>
                  <a:gd name="connsiteY14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570173 w 1980000"/>
                  <a:gd name="connsiteY10" fmla="*/ 1569388 h 1980000"/>
                  <a:gd name="connsiteX11" fmla="*/ 1806733 w 1980000"/>
                  <a:gd name="connsiteY11" fmla="*/ 977300 h 1980000"/>
                  <a:gd name="connsiteX12" fmla="*/ 1570173 w 1980000"/>
                  <a:gd name="connsiteY12" fmla="*/ 434855 h 1980000"/>
                  <a:gd name="connsiteX13" fmla="*/ 998467 w 1980000"/>
                  <a:gd name="connsiteY13" fmla="*/ 181733 h 1980000"/>
                  <a:gd name="connsiteX14" fmla="*/ 444106 w 1980000"/>
                  <a:gd name="connsiteY14" fmla="*/ 396755 h 1980000"/>
                  <a:gd name="connsiteX15" fmla="*/ 202900 w 1980000"/>
                  <a:gd name="connsiteY15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430473 w 1980000"/>
                  <a:gd name="connsiteY10" fmla="*/ 1645588 h 1980000"/>
                  <a:gd name="connsiteX11" fmla="*/ 1570173 w 1980000"/>
                  <a:gd name="connsiteY11" fmla="*/ 1569388 h 1980000"/>
                  <a:gd name="connsiteX12" fmla="*/ 1806733 w 1980000"/>
                  <a:gd name="connsiteY12" fmla="*/ 977300 h 1980000"/>
                  <a:gd name="connsiteX13" fmla="*/ 1570173 w 1980000"/>
                  <a:gd name="connsiteY13" fmla="*/ 434855 h 1980000"/>
                  <a:gd name="connsiteX14" fmla="*/ 998467 w 1980000"/>
                  <a:gd name="connsiteY14" fmla="*/ 181733 h 1980000"/>
                  <a:gd name="connsiteX15" fmla="*/ 444106 w 1980000"/>
                  <a:gd name="connsiteY15" fmla="*/ 396755 h 1980000"/>
                  <a:gd name="connsiteX16" fmla="*/ 202900 w 1980000"/>
                  <a:gd name="connsiteY16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8072 w 1980000"/>
                  <a:gd name="connsiteY9" fmla="*/ 1717555 h 1980000"/>
                  <a:gd name="connsiteX10" fmla="*/ 1430473 w 1980000"/>
                  <a:gd name="connsiteY10" fmla="*/ 1645588 h 1980000"/>
                  <a:gd name="connsiteX11" fmla="*/ 1570173 w 1980000"/>
                  <a:gd name="connsiteY11" fmla="*/ 1569388 h 1980000"/>
                  <a:gd name="connsiteX12" fmla="*/ 1806733 w 1980000"/>
                  <a:gd name="connsiteY12" fmla="*/ 977300 h 1980000"/>
                  <a:gd name="connsiteX13" fmla="*/ 1570173 w 1980000"/>
                  <a:gd name="connsiteY13" fmla="*/ 434855 h 1980000"/>
                  <a:gd name="connsiteX14" fmla="*/ 998467 w 1980000"/>
                  <a:gd name="connsiteY14" fmla="*/ 181733 h 1980000"/>
                  <a:gd name="connsiteX15" fmla="*/ 444106 w 1980000"/>
                  <a:gd name="connsiteY15" fmla="*/ 396755 h 1980000"/>
                  <a:gd name="connsiteX16" fmla="*/ 202900 w 1980000"/>
                  <a:gd name="connsiteY16" fmla="*/ 1019633 h 19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80000" h="1980000">
                    <a:moveTo>
                      <a:pt x="0" y="990000"/>
                    </a:moveTo>
                    <a:cubicBezTo>
                      <a:pt x="0" y="443238"/>
                      <a:pt x="443238" y="0"/>
                      <a:pt x="990000" y="0"/>
                    </a:cubicBezTo>
                    <a:cubicBezTo>
                      <a:pt x="1536762" y="0"/>
                      <a:pt x="1980000" y="443238"/>
                      <a:pt x="1980000" y="990000"/>
                    </a:cubicBezTo>
                    <a:cubicBezTo>
                      <a:pt x="1980000" y="1536762"/>
                      <a:pt x="1536762" y="1980000"/>
                      <a:pt x="990000" y="1980000"/>
                    </a:cubicBezTo>
                    <a:cubicBezTo>
                      <a:pt x="443238" y="1980000"/>
                      <a:pt x="0" y="1536762"/>
                      <a:pt x="0" y="990000"/>
                    </a:cubicBezTo>
                    <a:close/>
                    <a:moveTo>
                      <a:pt x="202900" y="1019633"/>
                    </a:moveTo>
                    <a:cubicBezTo>
                      <a:pt x="200078" y="1212250"/>
                      <a:pt x="295284" y="1423388"/>
                      <a:pt x="427173" y="1552455"/>
                    </a:cubicBezTo>
                    <a:cubicBezTo>
                      <a:pt x="559062" y="1681522"/>
                      <a:pt x="881345" y="1753816"/>
                      <a:pt x="994234" y="1794033"/>
                    </a:cubicBezTo>
                    <a:cubicBezTo>
                      <a:pt x="1107123" y="1834250"/>
                      <a:pt x="1057905" y="1799446"/>
                      <a:pt x="1104506" y="1793755"/>
                    </a:cubicBezTo>
                    <a:cubicBezTo>
                      <a:pt x="1151107" y="1788064"/>
                      <a:pt x="1222333" y="1735900"/>
                      <a:pt x="1278072" y="1717555"/>
                    </a:cubicBezTo>
                    <a:cubicBezTo>
                      <a:pt x="1333811" y="1699210"/>
                      <a:pt x="1381084" y="1677338"/>
                      <a:pt x="1430473" y="1645588"/>
                    </a:cubicBezTo>
                    <a:cubicBezTo>
                      <a:pt x="1479862" y="1613838"/>
                      <a:pt x="1508874" y="1687119"/>
                      <a:pt x="1570173" y="1569388"/>
                    </a:cubicBezTo>
                    <a:cubicBezTo>
                      <a:pt x="1631472" y="1451657"/>
                      <a:pt x="1822961" y="1154394"/>
                      <a:pt x="1806733" y="977300"/>
                    </a:cubicBezTo>
                    <a:cubicBezTo>
                      <a:pt x="1790505" y="800206"/>
                      <a:pt x="1704884" y="567450"/>
                      <a:pt x="1570173" y="434855"/>
                    </a:cubicBezTo>
                    <a:cubicBezTo>
                      <a:pt x="1435462" y="302261"/>
                      <a:pt x="1186145" y="188083"/>
                      <a:pt x="998467" y="181733"/>
                    </a:cubicBezTo>
                    <a:cubicBezTo>
                      <a:pt x="810789" y="175383"/>
                      <a:pt x="576701" y="257105"/>
                      <a:pt x="444106" y="396755"/>
                    </a:cubicBezTo>
                    <a:cubicBezTo>
                      <a:pt x="311512" y="536405"/>
                      <a:pt x="205722" y="827016"/>
                      <a:pt x="202900" y="101963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Ellipszis 26"/>
              <p:cNvSpPr/>
              <p:nvPr/>
            </p:nvSpPr>
            <p:spPr>
              <a:xfrm>
                <a:off x="2938650" y="1837738"/>
                <a:ext cx="1620000" cy="1620000"/>
              </a:xfrm>
              <a:prstGeom prst="ellips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Lekerekített téglalap 32"/>
              <p:cNvSpPr/>
              <p:nvPr/>
            </p:nvSpPr>
            <p:spPr>
              <a:xfrm rot="19605666">
                <a:off x="3184088" y="2377277"/>
                <a:ext cx="180000" cy="180000"/>
              </a:xfrm>
              <a:prstGeom prst="roundRect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Lekerekített téglalap 33"/>
              <p:cNvSpPr/>
              <p:nvPr/>
            </p:nvSpPr>
            <p:spPr>
              <a:xfrm rot="19605666">
                <a:off x="3341930" y="2265168"/>
                <a:ext cx="180000" cy="180000"/>
              </a:xfrm>
              <a:prstGeom prst="roundRect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Lekerekített téglalap 34"/>
              <p:cNvSpPr/>
              <p:nvPr/>
            </p:nvSpPr>
            <p:spPr>
              <a:xfrm rot="19605666">
                <a:off x="3499773" y="2156835"/>
                <a:ext cx="180000" cy="180000"/>
              </a:xfrm>
              <a:prstGeom prst="roundRect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Lekerekített téglalap 35"/>
              <p:cNvSpPr/>
              <p:nvPr/>
            </p:nvSpPr>
            <p:spPr>
              <a:xfrm rot="19605666">
                <a:off x="3653679" y="2048501"/>
                <a:ext cx="180000" cy="180000"/>
              </a:xfrm>
              <a:prstGeom prst="roundRect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Lekerekített téglalap 36"/>
              <p:cNvSpPr/>
              <p:nvPr/>
            </p:nvSpPr>
            <p:spPr>
              <a:xfrm rot="19605666">
                <a:off x="3026577" y="2480292"/>
                <a:ext cx="180000" cy="180000"/>
              </a:xfrm>
              <a:prstGeom prst="roundRect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Lekerekített téglalap 37"/>
              <p:cNvSpPr/>
              <p:nvPr/>
            </p:nvSpPr>
            <p:spPr>
              <a:xfrm rot="19605666">
                <a:off x="3807586" y="1944008"/>
                <a:ext cx="180000" cy="180000"/>
              </a:xfrm>
              <a:prstGeom prst="roundRect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Lekerekített téglalap 38"/>
              <p:cNvSpPr/>
              <p:nvPr/>
            </p:nvSpPr>
            <p:spPr>
              <a:xfrm rot="1919041">
                <a:off x="3897523" y="3171966"/>
                <a:ext cx="180000" cy="180000"/>
              </a:xfrm>
              <a:prstGeom prst="round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Lekerekített téglalap 39"/>
              <p:cNvSpPr/>
              <p:nvPr/>
            </p:nvSpPr>
            <p:spPr>
              <a:xfrm rot="1919041">
                <a:off x="3748390" y="3083838"/>
                <a:ext cx="180000" cy="180000"/>
              </a:xfrm>
              <a:prstGeom prst="round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Lekerekített téglalap 40"/>
              <p:cNvSpPr/>
              <p:nvPr/>
            </p:nvSpPr>
            <p:spPr>
              <a:xfrm rot="1919041">
                <a:off x="3589467" y="2987107"/>
                <a:ext cx="180000" cy="180000"/>
              </a:xfrm>
              <a:prstGeom prst="round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Lekerekített téglalap 41"/>
              <p:cNvSpPr/>
              <p:nvPr/>
            </p:nvSpPr>
            <p:spPr>
              <a:xfrm rot="1919041">
                <a:off x="3426909" y="2892515"/>
                <a:ext cx="180000" cy="180000"/>
              </a:xfrm>
              <a:prstGeom prst="round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Lekerekített téglalap 45"/>
              <p:cNvSpPr/>
              <p:nvPr/>
            </p:nvSpPr>
            <p:spPr>
              <a:xfrm rot="555523">
                <a:off x="4337992" y="2625685"/>
                <a:ext cx="180000" cy="180000"/>
              </a:xfrm>
              <a:prstGeom prst="round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Lekerekített téglalap 46"/>
              <p:cNvSpPr/>
              <p:nvPr/>
            </p:nvSpPr>
            <p:spPr>
              <a:xfrm rot="555523">
                <a:off x="4162963" y="2594448"/>
                <a:ext cx="180000" cy="180000"/>
              </a:xfrm>
              <a:prstGeom prst="round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Lekerekített téglalap 47"/>
              <p:cNvSpPr/>
              <p:nvPr/>
            </p:nvSpPr>
            <p:spPr>
              <a:xfrm rot="555523">
                <a:off x="3987934" y="2561467"/>
                <a:ext cx="180000" cy="180000"/>
              </a:xfrm>
              <a:prstGeom prst="round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Lekerekített téglalap 48"/>
              <p:cNvSpPr/>
              <p:nvPr/>
            </p:nvSpPr>
            <p:spPr>
              <a:xfrm rot="555523">
                <a:off x="3798846" y="2525013"/>
                <a:ext cx="180000" cy="180000"/>
              </a:xfrm>
              <a:prstGeom prst="round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Lekerekített téglalap 49"/>
              <p:cNvSpPr/>
              <p:nvPr/>
            </p:nvSpPr>
            <p:spPr>
              <a:xfrm rot="555523">
                <a:off x="3623024" y="2496854"/>
                <a:ext cx="180000" cy="180000"/>
              </a:xfrm>
              <a:prstGeom prst="round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Téglalap 63"/>
              <p:cNvSpPr/>
              <p:nvPr/>
            </p:nvSpPr>
            <p:spPr>
              <a:xfrm>
                <a:off x="3127682" y="1410868"/>
                <a:ext cx="12747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hu-HU" sz="1800" dirty="0" err="1"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Population</a:t>
                </a:r>
                <a:endParaRPr lang="en-GB" sz="18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Téglalap 175"/>
              <p:cNvSpPr/>
              <p:nvPr/>
            </p:nvSpPr>
            <p:spPr>
              <a:xfrm>
                <a:off x="2881574" y="3533907"/>
                <a:ext cx="164660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hu-HU" sz="1800" dirty="0"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N species</a:t>
                </a:r>
              </a:p>
              <a:p>
                <a:pPr algn="ctr"/>
                <a:r>
                  <a:rPr lang="hu-HU" sz="1800" dirty="0"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1</a:t>
                </a:r>
                <a:r>
                  <a:rPr lang="hu-HU" sz="1800" baseline="30000" dirty="0"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st</a:t>
                </a:r>
                <a:r>
                  <a:rPr lang="hu-HU" sz="1800" dirty="0"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1800" dirty="0" err="1"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generation</a:t>
                </a:r>
                <a:endParaRPr lang="en-GB" sz="18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53A63C5-7E3C-49B2-98F0-055C72F47982}"/>
                </a:ext>
              </a:extLst>
            </p:cNvPr>
            <p:cNvSpPr/>
            <p:nvPr/>
          </p:nvSpPr>
          <p:spPr>
            <a:xfrm>
              <a:off x="3962400" y="3519783"/>
              <a:ext cx="362284" cy="1343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C9787E4-B9F9-4896-B356-BADB0491C0C5}"/>
              </a:ext>
            </a:extLst>
          </p:cNvPr>
          <p:cNvGrpSpPr/>
          <p:nvPr/>
        </p:nvGrpSpPr>
        <p:grpSpPr>
          <a:xfrm>
            <a:off x="1627896" y="2146736"/>
            <a:ext cx="1402948" cy="465641"/>
            <a:chOff x="1627896" y="2146736"/>
            <a:chExt cx="1402948" cy="465641"/>
          </a:xfrm>
        </p:grpSpPr>
        <p:cxnSp>
          <p:nvCxnSpPr>
            <p:cNvPr id="66" name="Egyenes összekötő nyíllal 65"/>
            <p:cNvCxnSpPr>
              <a:endCxn id="45" idx="0"/>
            </p:cNvCxnSpPr>
            <p:nvPr/>
          </p:nvCxnSpPr>
          <p:spPr>
            <a:xfrm>
              <a:off x="1927023" y="2612377"/>
              <a:ext cx="79600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églalap 88"/>
            <p:cNvSpPr/>
            <p:nvPr/>
          </p:nvSpPr>
          <p:spPr>
            <a:xfrm>
              <a:off x="1627896" y="2146736"/>
              <a:ext cx="14029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800" b="1" dirty="0" err="1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Generation</a:t>
              </a:r>
              <a:endParaRPr lang="en-GB" sz="1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20339305-6897-4E88-83E4-F78D5BAA95C2}"/>
                  </a:ext>
                </a:extLst>
              </p:cNvPr>
              <p:cNvSpPr txBox="1"/>
              <p:nvPr/>
            </p:nvSpPr>
            <p:spPr>
              <a:xfrm>
                <a:off x="7636708" y="2162142"/>
                <a:ext cx="4116062" cy="856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𝐅𝐢𝐭𝐧𝐞𝐬𝐬</m:t>
                      </m:r>
                      <m:r>
                        <a:rPr lang="en-US" b="1" i="0" smtClean="0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0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𝐭𝐡𝐞𝐨𝐫𝐲</m:t>
                              </m:r>
                            </m:sub>
                          </m:sSub>
                          <m:r>
                            <a:rPr lang="en-US" sz="20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0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𝐆𝐀</m:t>
                              </m:r>
                            </m:sub>
                          </m:sSub>
                          <m:r>
                            <a:rPr lang="en-US" sz="20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0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𝐩𝐮𝐦𝐩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0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𝐭𝐡𝐞𝐨𝐫𝐲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1" dirty="0">
                  <a:ea typeface="Arial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20339305-6897-4E88-83E4-F78D5BAA95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6708" y="2162142"/>
                <a:ext cx="4116062" cy="8567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8" name="Title 1">
            <a:extLst>
              <a:ext uri="{FF2B5EF4-FFF2-40B4-BE49-F238E27FC236}">
                <a16:creationId xmlns:a16="http://schemas.microsoft.com/office/drawing/2014/main" id="{AF9EAF05-B8AD-4FC7-9CAD-7E259211D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200" y="480000"/>
            <a:ext cx="10560000" cy="525931"/>
          </a:xfrm>
        </p:spPr>
        <p:txBody>
          <a:bodyPr/>
          <a:lstStyle/>
          <a:p>
            <a:r>
              <a:rPr lang="en-US" dirty="0"/>
              <a:t>Genetic algorithm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0364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/>
      <p:bldP spid="156" grpId="0"/>
      <p:bldP spid="15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3B62B-AC6E-4DD6-9125-4AC8C5E7B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Fitness evolution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AEBBD6-699F-4D0D-8E95-0420E259E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B521E5-7829-41E2-8A72-9488D9C0B9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64E8158-3092-4A5A-AFC1-44765A461F0E}"/>
                  </a:ext>
                </a:extLst>
              </p:cNvPr>
              <p:cNvSpPr/>
              <p:nvPr/>
            </p:nvSpPr>
            <p:spPr>
              <a:xfrm>
                <a:off x="1162137" y="2120237"/>
                <a:ext cx="3938706" cy="7711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𝐅𝐢𝐭𝐧𝐞𝐬𝐬</m:t>
                      </m:r>
                      <m:r>
                        <a:rPr lang="en-US" sz="20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= </m:t>
                      </m:r>
                      <m:f>
                        <m:fPr>
                          <m:ctrlPr>
                            <a:rPr lang="en-US" sz="2000" b="1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𝐭𝐡𝐞𝐨𝐫𝐲</m:t>
                              </m:r>
                            </m:sub>
                          </m:sSub>
                          <m:r>
                            <a:rPr lang="en-US" sz="2000" b="1">
                              <a:latin typeface="Cambria Math" panose="02040503050406030204" pitchFamily="18" charset="0"/>
                              <a:cs typeface="Arial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𝐆𝐀</m:t>
                              </m:r>
                            </m:sub>
                          </m:sSub>
                          <m:r>
                            <a:rPr lang="en-US" sz="2000" b="1">
                              <a:latin typeface="Cambria Math" panose="02040503050406030204" pitchFamily="18" charset="0"/>
                              <a:cs typeface="Arial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𝐩𝐮𝐦𝐩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𝐭𝐡𝐞𝐨𝐫𝐲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NL" sz="20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64E8158-3092-4A5A-AFC1-44765A461F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137" y="2120237"/>
                <a:ext cx="3938706" cy="7711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76350339-E062-4E83-8332-B5CCC2F8A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00" y="2657623"/>
            <a:ext cx="4640580" cy="355854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FBC4A02-6D7F-4B44-BBE0-3C81DF0CEC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8" r="20396" b="20469"/>
          <a:stretch/>
        </p:blipFill>
        <p:spPr>
          <a:xfrm>
            <a:off x="6418593" y="1005125"/>
            <a:ext cx="1211367" cy="885825"/>
          </a:xfrm>
          <a:prstGeom prst="rect">
            <a:avLst/>
          </a:prstGeom>
        </p:spPr>
      </p:pic>
      <p:pic>
        <p:nvPicPr>
          <p:cNvPr id="2054" name="Picture 6" descr="Family icon in flat style parents symbol on white Vector Image">
            <a:extLst>
              <a:ext uri="{FF2B5EF4-FFF2-40B4-BE49-F238E27FC236}">
                <a16:creationId xmlns:a16="http://schemas.microsoft.com/office/drawing/2014/main" id="{A77125A9-3900-4678-A086-D49A63A18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1" t="18472" r="24649" b="26805"/>
          <a:stretch/>
        </p:blipFill>
        <p:spPr bwMode="auto">
          <a:xfrm>
            <a:off x="4269345" y="1005125"/>
            <a:ext cx="719452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imensional Icons - Download Free Vector Icons | Noun Project">
            <a:extLst>
              <a:ext uri="{FF2B5EF4-FFF2-40B4-BE49-F238E27FC236}">
                <a16:creationId xmlns:a16="http://schemas.microsoft.com/office/drawing/2014/main" id="{82DEEF82-D5BB-483D-A067-A18FDD17B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756" y="918870"/>
            <a:ext cx="1058334" cy="105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Group of People Standing Community Stick Figure Pictogram Icons free image">
            <a:extLst>
              <a:ext uri="{FF2B5EF4-FFF2-40B4-BE49-F238E27FC236}">
                <a16:creationId xmlns:a16="http://schemas.microsoft.com/office/drawing/2014/main" id="{F0ADC194-9471-406B-9793-5A78BC003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96"/>
          <a:stretch/>
        </p:blipFill>
        <p:spPr bwMode="auto">
          <a:xfrm>
            <a:off x="601174" y="1074181"/>
            <a:ext cx="2238375" cy="7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EB15D5-FF5D-4B16-946C-80B1873F7A84}"/>
              </a:ext>
            </a:extLst>
          </p:cNvPr>
          <p:cNvSpPr txBox="1"/>
          <p:nvPr/>
        </p:nvSpPr>
        <p:spPr>
          <a:xfrm>
            <a:off x="2839549" y="1247982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50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BE79B3-B98D-45AC-902B-D77D5719FE6E}"/>
              </a:ext>
            </a:extLst>
          </p:cNvPr>
          <p:cNvSpPr txBox="1"/>
          <p:nvPr/>
        </p:nvSpPr>
        <p:spPr>
          <a:xfrm>
            <a:off x="5151857" y="1247982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10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DE792C-0BE6-43A9-9029-69F218AA5FA1}"/>
              </a:ext>
            </a:extLst>
          </p:cNvPr>
          <p:cNvSpPr txBox="1"/>
          <p:nvPr/>
        </p:nvSpPr>
        <p:spPr>
          <a:xfrm>
            <a:off x="7787834" y="1247982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1000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53E4C5-4FA3-4F93-AB6B-12D84DBB44C7}"/>
              </a:ext>
            </a:extLst>
          </p:cNvPr>
          <p:cNvSpPr txBox="1"/>
          <p:nvPr/>
        </p:nvSpPr>
        <p:spPr>
          <a:xfrm>
            <a:off x="10036293" y="1188141"/>
            <a:ext cx="1372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[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4x32x4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]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981FB7-ED26-4BA5-9107-0338D1839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5417" y="2640955"/>
            <a:ext cx="4640580" cy="35585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3423AF9-2638-401E-ABE9-A4E8832E16D9}"/>
                  </a:ext>
                </a:extLst>
              </p:cNvPr>
              <p:cNvSpPr txBox="1"/>
              <p:nvPr/>
            </p:nvSpPr>
            <p:spPr>
              <a:xfrm>
                <a:off x="9807824" y="3747049"/>
                <a:ext cx="1569789" cy="1042978"/>
              </a:xfrm>
              <a:prstGeom prst="rect">
                <a:avLst/>
              </a:prstGeom>
              <a:noFill/>
              <a:ln w="28575">
                <a:solidFill>
                  <a:schemeClr val="tx2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latin typeface="Arial" charset="0"/>
                    <a:ea typeface="Arial" charset="0"/>
                    <a:cs typeface="Arial" charset="0"/>
                  </a:rPr>
                  <a:t>0.5 V:</a:t>
                </a:r>
              </a:p>
              <a:p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+ 53%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dirty="0" smtClean="0">
                            <a:latin typeface="Cambria Math" panose="02040503050406030204" pitchFamily="18" charset="0"/>
                            <a:cs typeface="Arial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dirty="0" smtClean="0">
                            <a:latin typeface="Cambria Math" panose="02040503050406030204" pitchFamily="18" charset="0"/>
                            <a:cs typeface="Arial" charset="0"/>
                          </a:rPr>
                          <m:t>GA</m:t>
                        </m:r>
                      </m:sub>
                    </m:sSub>
                  </m:oMath>
                </a14:m>
                <a:endParaRPr lang="en-US" sz="2000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endParaRPr>
              </a:p>
              <a:p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- 90%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cs typeface="Arial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cs typeface="Arial" charset="0"/>
                          </a:rPr>
                          <m:t>pump</m:t>
                        </m:r>
                      </m:sub>
                    </m:sSub>
                  </m:oMath>
                </a14:m>
                <a:endParaRPr lang="en-NL" sz="2000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3423AF9-2638-401E-ABE9-A4E8832E1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7824" y="3747049"/>
                <a:ext cx="1569789" cy="1042978"/>
              </a:xfrm>
              <a:prstGeom prst="rect">
                <a:avLst/>
              </a:prstGeom>
              <a:blipFill>
                <a:blip r:embed="rId10"/>
                <a:stretch>
                  <a:fillRect l="-3435" t="-1705" b="-5114"/>
                </a:stretch>
              </a:blipFill>
              <a:ln w="28575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010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B9C12F6-A92B-4F6B-98BD-46B7B32EF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885" y="647725"/>
            <a:ext cx="4685257" cy="35928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7F05583-A21A-4FD9-BF31-D2B326EA11FA}"/>
              </a:ext>
            </a:extLst>
          </p:cNvPr>
          <p:cNvGrpSpPr/>
          <p:nvPr/>
        </p:nvGrpSpPr>
        <p:grpSpPr>
          <a:xfrm>
            <a:off x="696920" y="882442"/>
            <a:ext cx="5570129" cy="5110576"/>
            <a:chOff x="699842" y="882442"/>
            <a:chExt cx="5570129" cy="5110576"/>
          </a:xfrm>
        </p:grpSpPr>
        <p:pic>
          <p:nvPicPr>
            <p:cNvPr id="24" name="Picture 23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475C3F96-1321-40C7-9F6C-19419CB77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842" y="882442"/>
              <a:ext cx="5570129" cy="5110576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52CF3B5-19C8-497D-842A-25E5784A1471}"/>
                </a:ext>
              </a:extLst>
            </p:cNvPr>
            <p:cNvSpPr/>
            <p:nvPr/>
          </p:nvSpPr>
          <p:spPr>
            <a:xfrm>
              <a:off x="2918564" y="1177447"/>
              <a:ext cx="924235" cy="46309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F35B848-551D-47AF-87CB-4C60677A0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51" y="882442"/>
            <a:ext cx="5570129" cy="5110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A4E36F-891A-48DE-BE94-79E3D461F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9529" y="650365"/>
            <a:ext cx="4685258" cy="3592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33B62B-AC6E-4DD6-9125-4AC8C5E7B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Fluid pathways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AEBBD6-699F-4D0D-8E95-0420E259E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B521E5-7829-41E2-8A72-9488D9C0B9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F09988-4C9B-4A18-BDC7-A9C8D9115422}"/>
              </a:ext>
            </a:extLst>
          </p:cNvPr>
          <p:cNvSpPr txBox="1"/>
          <p:nvPr/>
        </p:nvSpPr>
        <p:spPr>
          <a:xfrm>
            <a:off x="700751" y="5808352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Generation: 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0	</a:t>
            </a:r>
            <a:endParaRPr lang="en-NL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705F53-22E8-4E00-A9B9-AC0A3496F1ED}"/>
              </a:ext>
            </a:extLst>
          </p:cNvPr>
          <p:cNvSpPr txBox="1"/>
          <p:nvPr/>
        </p:nvSpPr>
        <p:spPr>
          <a:xfrm>
            <a:off x="5659688" y="4620408"/>
            <a:ext cx="53117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Arial" charset="0"/>
                <a:ea typeface="Arial" charset="0"/>
                <a:cs typeface="Arial" charset="0"/>
              </a:rPr>
              <a:t>Resulting microstructure features a bimodal PSD.</a:t>
            </a:r>
          </a:p>
          <a:p>
            <a:pPr algn="ctr"/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800" dirty="0">
                <a:latin typeface="Arial" charset="0"/>
                <a:ea typeface="Arial" charset="0"/>
                <a:cs typeface="Arial" charset="0"/>
              </a:rPr>
              <a:t>Constant (low) porosity:</a:t>
            </a:r>
          </a:p>
          <a:p>
            <a:pPr algn="ctr"/>
            <a:r>
              <a:rPr lang="en-US" sz="18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↓</a:t>
            </a:r>
            <a:r>
              <a:rPr lang="en-US" sz="1800" dirty="0">
                <a:latin typeface="Arial" charset="0"/>
                <a:ea typeface="Cambria Math" panose="02040503050406030204" pitchFamily="18" charset="0"/>
                <a:cs typeface="Arial" charset="0"/>
              </a:rPr>
              <a:t> T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ortuosity: </a:t>
            </a:r>
            <a:r>
              <a:rPr lang="en-US" sz="18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↓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ohmic losses</a:t>
            </a:r>
          </a:p>
          <a:p>
            <a:pPr algn="ctr"/>
            <a:r>
              <a:rPr lang="en-US" sz="18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↑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Hierarchical organization: </a:t>
            </a:r>
            <a:r>
              <a:rPr lang="en-US" sz="1800" dirty="0"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↓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mass transfer losses</a:t>
            </a:r>
            <a:endParaRPr lang="en-NL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D1B053B-B12D-483B-939B-E507CD26F071}"/>
              </a:ext>
            </a:extLst>
          </p:cNvPr>
          <p:cNvSpPr/>
          <p:nvPr/>
        </p:nvSpPr>
        <p:spPr>
          <a:xfrm>
            <a:off x="3095987" y="5808352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999</a:t>
            </a:r>
            <a:endParaRPr lang="en-NL" sz="1800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3EC6F45-4211-4840-A426-0D71A76C222F}"/>
              </a:ext>
            </a:extLst>
          </p:cNvPr>
          <p:cNvCxnSpPr/>
          <p:nvPr/>
        </p:nvCxnSpPr>
        <p:spPr>
          <a:xfrm flipV="1">
            <a:off x="1672873" y="4693125"/>
            <a:ext cx="0" cy="828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ED487D4-25D5-48F2-B0EA-EFFBA4515F1F}"/>
              </a:ext>
            </a:extLst>
          </p:cNvPr>
          <p:cNvCxnSpPr>
            <a:cxnSpLocks/>
          </p:cNvCxnSpPr>
          <p:nvPr/>
        </p:nvCxnSpPr>
        <p:spPr>
          <a:xfrm>
            <a:off x="1511404" y="2988000"/>
            <a:ext cx="396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4DC1147-038C-455E-859C-A06D140C30DC}"/>
              </a:ext>
            </a:extLst>
          </p:cNvPr>
          <p:cNvSpPr txBox="1"/>
          <p:nvPr/>
        </p:nvSpPr>
        <p:spPr>
          <a:xfrm>
            <a:off x="284395" y="4927925"/>
            <a:ext cx="1447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Flow direction</a:t>
            </a:r>
            <a:endParaRPr lang="en-NL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AE8B5E0-71CB-4CB1-96C8-D7D7F4EEF09B}"/>
              </a:ext>
            </a:extLst>
          </p:cNvPr>
          <p:cNvSpPr txBox="1"/>
          <p:nvPr/>
        </p:nvSpPr>
        <p:spPr>
          <a:xfrm>
            <a:off x="284395" y="2991643"/>
            <a:ext cx="17475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Thickness: </a:t>
            </a: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Current collector </a:t>
            </a: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to membrane</a:t>
            </a:r>
            <a:endParaRPr lang="en-NL" sz="16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385A5DC-9E21-45AD-920D-8350CCBA4682}"/>
              </a:ext>
            </a:extLst>
          </p:cNvPr>
          <p:cNvCxnSpPr>
            <a:cxnSpLocks/>
          </p:cNvCxnSpPr>
          <p:nvPr/>
        </p:nvCxnSpPr>
        <p:spPr>
          <a:xfrm flipH="1">
            <a:off x="2620024" y="2988000"/>
            <a:ext cx="396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E34F65E-BBEB-4C16-A58E-6A0D26BB61EA}"/>
                  </a:ext>
                </a:extLst>
              </p:cNvPr>
              <p:cNvSpPr txBox="1"/>
              <p:nvPr/>
            </p:nvSpPr>
            <p:spPr>
              <a:xfrm>
                <a:off x="10496854" y="3580548"/>
                <a:ext cx="1569789" cy="1042978"/>
              </a:xfrm>
              <a:prstGeom prst="rect">
                <a:avLst/>
              </a:prstGeom>
              <a:noFill/>
              <a:ln w="28575">
                <a:solidFill>
                  <a:schemeClr val="tx2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latin typeface="Arial" charset="0"/>
                    <a:ea typeface="Arial" charset="0"/>
                    <a:cs typeface="Arial" charset="0"/>
                  </a:rPr>
                  <a:t>0.5 V:</a:t>
                </a:r>
              </a:p>
              <a:p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+ 53%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dirty="0" smtClean="0">
                            <a:latin typeface="Cambria Math" panose="02040503050406030204" pitchFamily="18" charset="0"/>
                            <a:cs typeface="Arial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dirty="0" smtClean="0">
                            <a:latin typeface="Cambria Math" panose="02040503050406030204" pitchFamily="18" charset="0"/>
                            <a:cs typeface="Arial" charset="0"/>
                          </a:rPr>
                          <m:t>GA</m:t>
                        </m:r>
                      </m:sub>
                    </m:sSub>
                  </m:oMath>
                </a14:m>
                <a:endParaRPr lang="en-US" sz="2000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endParaRPr>
              </a:p>
              <a:p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- 90%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cs typeface="Arial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cs typeface="Arial" charset="0"/>
                          </a:rPr>
                          <m:t>pump</m:t>
                        </m:r>
                      </m:sub>
                    </m:sSub>
                  </m:oMath>
                </a14:m>
                <a:endParaRPr lang="en-NL" sz="2000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E34F65E-BBEB-4C16-A58E-6A0D26BB61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6854" y="3580548"/>
                <a:ext cx="1569789" cy="1042978"/>
              </a:xfrm>
              <a:prstGeom prst="rect">
                <a:avLst/>
              </a:prstGeom>
              <a:blipFill>
                <a:blip r:embed="rId6"/>
                <a:stretch>
                  <a:fillRect l="-3435" t="-1136" b="-5114"/>
                </a:stretch>
              </a:blipFill>
              <a:ln w="28575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002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8" grpId="0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E30EE-FD6F-4C01-A533-FD515025F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picture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60AD24-551E-408F-8DDA-CE8B67495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18117D-B736-428B-BA05-A3EB1EC6C5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979A424-C7C7-4012-A53B-385C18506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45" y="2938658"/>
            <a:ext cx="1648194" cy="1648194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65B441B-7792-4FC5-A08E-247A5E9FEE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735" y="3104594"/>
            <a:ext cx="1316322" cy="1316322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4F98B150-695E-438C-ABE5-AD40F8E67A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15" y="2897601"/>
            <a:ext cx="1577902" cy="1577902"/>
          </a:xfrm>
          <a:prstGeom prst="rect">
            <a:avLst/>
          </a:prstGeom>
        </p:spPr>
      </p:pic>
      <p:pic>
        <p:nvPicPr>
          <p:cNvPr id="12" name="Picture 2" descr="Dna Helix Svg Png Icon Free Download (#493802) - OnlineWebFonts.COM">
            <a:extLst>
              <a:ext uri="{FF2B5EF4-FFF2-40B4-BE49-F238E27FC236}">
                <a16:creationId xmlns:a16="http://schemas.microsoft.com/office/drawing/2014/main" id="{BEB60BE5-DE09-4E01-B5CC-773830DB1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853" y="3015699"/>
            <a:ext cx="1497166" cy="149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D4E744-662B-4817-B1D8-97031137EE0C}"/>
              </a:ext>
            </a:extLst>
          </p:cNvPr>
          <p:cNvSpPr txBox="1"/>
          <p:nvPr/>
        </p:nvSpPr>
        <p:spPr>
          <a:xfrm>
            <a:off x="223802" y="2054896"/>
            <a:ext cx="2149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Experimental 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characterization</a:t>
            </a:r>
            <a:endParaRPr lang="en-NL" sz="20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F14051-DB48-4987-AB44-A1B28970653E}"/>
              </a:ext>
            </a:extLst>
          </p:cNvPr>
          <p:cNvSpPr txBox="1"/>
          <p:nvPr/>
        </p:nvSpPr>
        <p:spPr>
          <a:xfrm>
            <a:off x="2717375" y="2054896"/>
            <a:ext cx="1879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Pore network 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model</a:t>
            </a:r>
            <a:endParaRPr lang="en-NL" sz="20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64C18D-D603-47F0-8D14-E2D27B822AE2}"/>
              </a:ext>
            </a:extLst>
          </p:cNvPr>
          <p:cNvSpPr txBox="1"/>
          <p:nvPr/>
        </p:nvSpPr>
        <p:spPr>
          <a:xfrm>
            <a:off x="5109890" y="2054896"/>
            <a:ext cx="1693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Genetic 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optimization</a:t>
            </a:r>
            <a:endParaRPr lang="en-NL" sz="20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6E1ACB-B792-4A98-8216-1BBBFF84F268}"/>
              </a:ext>
            </a:extLst>
          </p:cNvPr>
          <p:cNvSpPr txBox="1"/>
          <p:nvPr/>
        </p:nvSpPr>
        <p:spPr>
          <a:xfrm>
            <a:off x="7403965" y="2054896"/>
            <a:ext cx="1965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Advanced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manufacturing</a:t>
            </a:r>
            <a:endParaRPr lang="en-NL" sz="20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38A148-BF25-4A1A-BB53-81D38CCE5DB4}"/>
              </a:ext>
            </a:extLst>
          </p:cNvPr>
          <p:cNvSpPr txBox="1"/>
          <p:nvPr/>
        </p:nvSpPr>
        <p:spPr>
          <a:xfrm>
            <a:off x="9875279" y="2054896"/>
            <a:ext cx="20778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Device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implementation</a:t>
            </a:r>
            <a:endParaRPr lang="en-NL" sz="20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99DE567-A438-4438-9FEC-2A692C9D7B4A}"/>
              </a:ext>
            </a:extLst>
          </p:cNvPr>
          <p:cNvCxnSpPr>
            <a:cxnSpLocks/>
          </p:cNvCxnSpPr>
          <p:nvPr/>
        </p:nvCxnSpPr>
        <p:spPr>
          <a:xfrm>
            <a:off x="1927227" y="3756874"/>
            <a:ext cx="900000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665F300-3A3C-4534-8C7B-6F07B0C72307}"/>
              </a:ext>
            </a:extLst>
          </p:cNvPr>
          <p:cNvCxnSpPr>
            <a:cxnSpLocks/>
          </p:cNvCxnSpPr>
          <p:nvPr/>
        </p:nvCxnSpPr>
        <p:spPr>
          <a:xfrm>
            <a:off x="6643160" y="3759519"/>
            <a:ext cx="900000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8BB58D9-B90F-4B76-B39D-B3C81A071FD0}"/>
              </a:ext>
            </a:extLst>
          </p:cNvPr>
          <p:cNvCxnSpPr>
            <a:cxnSpLocks/>
          </p:cNvCxnSpPr>
          <p:nvPr/>
        </p:nvCxnSpPr>
        <p:spPr>
          <a:xfrm>
            <a:off x="9021984" y="3759519"/>
            <a:ext cx="900000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5DE5F5A8-46A2-49D1-8B2A-C12A4D7846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5268" y="3224732"/>
            <a:ext cx="1883827" cy="1072989"/>
          </a:xfrm>
          <a:prstGeom prst="rect">
            <a:avLst/>
          </a:prstGeom>
        </p:spPr>
      </p:pic>
      <p:sp>
        <p:nvSpPr>
          <p:cNvPr id="44" name="Plus Sign 43">
            <a:extLst>
              <a:ext uri="{FF2B5EF4-FFF2-40B4-BE49-F238E27FC236}">
                <a16:creationId xmlns:a16="http://schemas.microsoft.com/office/drawing/2014/main" id="{2DBBD4F0-EAAC-447C-A137-5CB415739707}"/>
              </a:ext>
            </a:extLst>
          </p:cNvPr>
          <p:cNvSpPr/>
          <p:nvPr/>
        </p:nvSpPr>
        <p:spPr>
          <a:xfrm>
            <a:off x="4478790" y="3479566"/>
            <a:ext cx="638827" cy="554615"/>
          </a:xfrm>
          <a:prstGeom prst="mathPlus">
            <a:avLst>
              <a:gd name="adj1" fmla="val 9969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4881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A0A06-9040-41AB-8B27-96C795BA9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134C49-50D7-4FEC-B9D8-37B7ED599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B1712F-A08F-4F45-8166-134FB42732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E1F4BF1-8C04-4799-859A-5175C5F6FA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2"/>
          <a:stretch/>
        </p:blipFill>
        <p:spPr>
          <a:xfrm>
            <a:off x="5126858" y="1266667"/>
            <a:ext cx="6253942" cy="3873729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E865AD2-948B-43B7-BA89-E034091750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200" y="1317600"/>
            <a:ext cx="10515600" cy="48539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dirty="0"/>
              <a:t>Rik van Gorp</a:t>
            </a:r>
          </a:p>
          <a:p>
            <a:pPr marL="0" indent="0">
              <a:buNone/>
            </a:pPr>
            <a:r>
              <a:rPr lang="en-GB" sz="2400" dirty="0"/>
              <a:t>Gabor Szendrei</a:t>
            </a:r>
          </a:p>
          <a:p>
            <a:pPr marL="0" indent="0">
              <a:buNone/>
            </a:pPr>
            <a:r>
              <a:rPr lang="en-GB" sz="2400" dirty="0"/>
              <a:t>Antoni Forner Cuenca</a:t>
            </a:r>
          </a:p>
          <a:p>
            <a:pPr marL="0" indent="0">
              <a:buNone/>
            </a:pPr>
            <a:r>
              <a:rPr lang="en-GB" sz="2400" dirty="0"/>
              <a:t>Zandrie Borneman</a:t>
            </a:r>
          </a:p>
          <a:p>
            <a:pPr marL="0" indent="0">
              <a:buNone/>
            </a:pPr>
            <a:r>
              <a:rPr lang="en-GB" sz="2400" dirty="0"/>
              <a:t>Amin Sadeghi</a:t>
            </a:r>
          </a:p>
          <a:p>
            <a:pPr marL="0" indent="0">
              <a:buNone/>
            </a:pPr>
            <a:r>
              <a:rPr lang="en-GB" sz="2400" dirty="0"/>
              <a:t>Jeff </a:t>
            </a:r>
            <a:r>
              <a:rPr lang="en-GB" sz="2400" dirty="0" err="1"/>
              <a:t>Gostick</a:t>
            </a:r>
            <a:endParaRPr lang="en-GB" sz="2400" dirty="0"/>
          </a:p>
          <a:p>
            <a:pPr marL="0" indent="0">
              <a:buNone/>
            </a:pPr>
            <a:r>
              <a:rPr lang="en-GB" sz="2400" dirty="0"/>
              <a:t>MMP members</a:t>
            </a:r>
          </a:p>
          <a:p>
            <a:pPr marL="0" indent="0">
              <a:buNone/>
            </a:pPr>
            <a:r>
              <a:rPr lang="en-GB" sz="2400" dirty="0"/>
              <a:t>NWO</a:t>
            </a:r>
          </a:p>
          <a:p>
            <a:pPr marL="0" indent="0">
              <a:buNone/>
            </a:pPr>
            <a:endParaRPr lang="en-GB" dirty="0"/>
          </a:p>
          <a:p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EF47F2-F6C1-444F-9643-7CFD3E9CDBE4}"/>
              </a:ext>
            </a:extLst>
          </p:cNvPr>
          <p:cNvSpPr txBox="1"/>
          <p:nvPr/>
        </p:nvSpPr>
        <p:spPr>
          <a:xfrm>
            <a:off x="5211361" y="5375106"/>
            <a:ext cx="6084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Contact information: </a:t>
            </a:r>
            <a:r>
              <a:rPr lang="en-US" b="1" u="sng" dirty="0">
                <a:latin typeface="Arial" charset="0"/>
                <a:ea typeface="Arial" charset="0"/>
                <a:cs typeface="Arial" charset="0"/>
              </a:rPr>
              <a:t>m.v.d.heijden@tue.nl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2D74A5C0-C393-45BC-A373-5ADFBB1791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276" y="4835832"/>
            <a:ext cx="751837" cy="121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7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E1C32-741B-48B8-A39C-748331F55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Demand for storage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7C8D79-B787-4628-9A60-46BFAA831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BD630488-E3F5-43EA-8CFC-FCCE80693338}"/>
              </a:ext>
            </a:extLst>
          </p:cNvPr>
          <p:cNvSpPr txBox="1">
            <a:spLocks/>
          </p:cNvSpPr>
          <p:nvPr/>
        </p:nvSpPr>
        <p:spPr>
          <a:xfrm>
            <a:off x="11499272" y="146089"/>
            <a:ext cx="692728" cy="46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ctr" defTabSz="121917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CEC10D-CD46-426F-915E-6C78530279C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0BB8DE97-8FF7-4E49-8CB7-B416F257ED4A}"/>
              </a:ext>
            </a:extLst>
          </p:cNvPr>
          <p:cNvSpPr txBox="1">
            <a:spLocks/>
          </p:cNvSpPr>
          <p:nvPr/>
        </p:nvSpPr>
        <p:spPr>
          <a:xfrm>
            <a:off x="1380068" y="6170920"/>
            <a:ext cx="9486491" cy="6120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nl-NL"/>
            </a:defPPr>
            <a:lvl1pPr marL="0" algn="l" defTabSz="1219170" rtl="0" eaLnBrk="1" latinLnBrk="0" hangingPunct="1"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j-lt"/>
              </a:rPr>
              <a:t>BP Statistical Review of World Energy Statistical Review of World,” </a:t>
            </a:r>
            <a:r>
              <a:rPr lang="en-US" i="1" dirty="0">
                <a:latin typeface="+mj-lt"/>
              </a:rPr>
              <a:t>Ed. BP Stat. Rev. World Energy</a:t>
            </a:r>
            <a:r>
              <a:rPr lang="en-US" dirty="0">
                <a:latin typeface="+mj-lt"/>
              </a:rPr>
              <a:t>, 2019.</a:t>
            </a:r>
            <a:endParaRPr lang="en-GB" dirty="0">
              <a:latin typeface="+mj-lt"/>
            </a:endParaRP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1A42428-EC0B-46AE-8580-5EFDB6F423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200" y="1317600"/>
            <a:ext cx="10515600" cy="4853989"/>
          </a:xfrm>
        </p:spPr>
        <p:txBody>
          <a:bodyPr/>
          <a:lstStyle/>
          <a:p>
            <a:r>
              <a:rPr lang="en-GB" sz="2400" dirty="0"/>
              <a:t>Reduction of fossil fuels</a:t>
            </a:r>
          </a:p>
          <a:p>
            <a:pPr marL="0" indent="0">
              <a:buNone/>
            </a:pPr>
            <a:endParaRPr lang="en-GB" sz="2400" b="1" dirty="0"/>
          </a:p>
          <a:p>
            <a:pPr marL="0" indent="0">
              <a:buNone/>
            </a:pPr>
            <a:endParaRPr lang="en-GB" dirty="0"/>
          </a:p>
          <a:p>
            <a:endParaRPr lang="en-N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729A900-87BD-4B0C-8B7E-410847FC5670}"/>
              </a:ext>
            </a:extLst>
          </p:cNvPr>
          <p:cNvGrpSpPr/>
          <p:nvPr/>
        </p:nvGrpSpPr>
        <p:grpSpPr>
          <a:xfrm>
            <a:off x="1590176" y="2505791"/>
            <a:ext cx="3852872" cy="3643927"/>
            <a:chOff x="4928802" y="879975"/>
            <a:chExt cx="3504625" cy="378804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E44E10D-2860-4C46-858B-D005C9D43B63}"/>
                </a:ext>
              </a:extLst>
            </p:cNvPr>
            <p:cNvCxnSpPr>
              <a:cxnSpLocks/>
            </p:cNvCxnSpPr>
            <p:nvPr/>
          </p:nvCxnSpPr>
          <p:spPr>
            <a:xfrm>
              <a:off x="7179494" y="958006"/>
              <a:ext cx="0" cy="309216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E16D705-5BD6-41DA-AE3F-ECB6A899AA3D}"/>
                </a:ext>
              </a:extLst>
            </p:cNvPr>
            <p:cNvSpPr/>
            <p:nvPr/>
          </p:nvSpPr>
          <p:spPr>
            <a:xfrm>
              <a:off x="5385732" y="931177"/>
              <a:ext cx="2759978" cy="310392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E556A58-A857-41C4-88D7-C3508577F18D}"/>
                </a:ext>
              </a:extLst>
            </p:cNvPr>
            <p:cNvSpPr/>
            <p:nvPr/>
          </p:nvSpPr>
          <p:spPr>
            <a:xfrm>
              <a:off x="5385732" y="2948940"/>
              <a:ext cx="2759978" cy="960120"/>
            </a:xfrm>
            <a:custGeom>
              <a:avLst/>
              <a:gdLst>
                <a:gd name="connsiteX0" fmla="*/ 0 w 2720340"/>
                <a:gd name="connsiteY0" fmla="*/ 960120 h 960120"/>
                <a:gd name="connsiteX1" fmla="*/ 670560 w 2720340"/>
                <a:gd name="connsiteY1" fmla="*/ 937260 h 960120"/>
                <a:gd name="connsiteX2" fmla="*/ 739140 w 2720340"/>
                <a:gd name="connsiteY2" fmla="*/ 937260 h 960120"/>
                <a:gd name="connsiteX3" fmla="*/ 1181100 w 2720340"/>
                <a:gd name="connsiteY3" fmla="*/ 914400 h 960120"/>
                <a:gd name="connsiteX4" fmla="*/ 1356360 w 2720340"/>
                <a:gd name="connsiteY4" fmla="*/ 883920 h 960120"/>
                <a:gd name="connsiteX5" fmla="*/ 1485900 w 2720340"/>
                <a:gd name="connsiteY5" fmla="*/ 838200 h 960120"/>
                <a:gd name="connsiteX6" fmla="*/ 1630680 w 2720340"/>
                <a:gd name="connsiteY6" fmla="*/ 792480 h 960120"/>
                <a:gd name="connsiteX7" fmla="*/ 1828800 w 2720340"/>
                <a:gd name="connsiteY7" fmla="*/ 662940 h 960120"/>
                <a:gd name="connsiteX8" fmla="*/ 2720340 w 2720340"/>
                <a:gd name="connsiteY8" fmla="*/ 0 h 96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0340" h="960120">
                  <a:moveTo>
                    <a:pt x="0" y="960120"/>
                  </a:moveTo>
                  <a:lnTo>
                    <a:pt x="670560" y="937260"/>
                  </a:lnTo>
                  <a:cubicBezTo>
                    <a:pt x="793750" y="933450"/>
                    <a:pt x="739140" y="937260"/>
                    <a:pt x="739140" y="937260"/>
                  </a:cubicBezTo>
                  <a:cubicBezTo>
                    <a:pt x="824230" y="933450"/>
                    <a:pt x="1078230" y="923290"/>
                    <a:pt x="1181100" y="914400"/>
                  </a:cubicBezTo>
                  <a:cubicBezTo>
                    <a:pt x="1283970" y="905510"/>
                    <a:pt x="1305560" y="896620"/>
                    <a:pt x="1356360" y="883920"/>
                  </a:cubicBezTo>
                  <a:cubicBezTo>
                    <a:pt x="1407160" y="871220"/>
                    <a:pt x="1440180" y="853440"/>
                    <a:pt x="1485900" y="838200"/>
                  </a:cubicBezTo>
                  <a:cubicBezTo>
                    <a:pt x="1531620" y="822960"/>
                    <a:pt x="1573530" y="821690"/>
                    <a:pt x="1630680" y="792480"/>
                  </a:cubicBezTo>
                  <a:cubicBezTo>
                    <a:pt x="1687830" y="763270"/>
                    <a:pt x="1647190" y="795020"/>
                    <a:pt x="1828800" y="662940"/>
                  </a:cubicBezTo>
                  <a:cubicBezTo>
                    <a:pt x="2010410" y="530860"/>
                    <a:pt x="2589530" y="96520"/>
                    <a:pt x="2720340" y="0"/>
                  </a:cubicBezTo>
                </a:path>
              </a:pathLst>
            </a:custGeom>
            <a:noFill/>
            <a:ln w="38100">
              <a:solidFill>
                <a:srgbClr val="00C0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B7A2613-B796-46B8-81F4-4A085F40FC3D}"/>
                </a:ext>
              </a:extLst>
            </p:cNvPr>
            <p:cNvSpPr/>
            <p:nvPr/>
          </p:nvSpPr>
          <p:spPr>
            <a:xfrm>
              <a:off x="5402580" y="3473989"/>
              <a:ext cx="2727960" cy="366491"/>
            </a:xfrm>
            <a:custGeom>
              <a:avLst/>
              <a:gdLst>
                <a:gd name="connsiteX0" fmla="*/ 0 w 2727960"/>
                <a:gd name="connsiteY0" fmla="*/ 366491 h 366491"/>
                <a:gd name="connsiteX1" fmla="*/ 76200 w 2727960"/>
                <a:gd name="connsiteY1" fmla="*/ 320771 h 366491"/>
                <a:gd name="connsiteX2" fmla="*/ 167640 w 2727960"/>
                <a:gd name="connsiteY2" fmla="*/ 282671 h 366491"/>
                <a:gd name="connsiteX3" fmla="*/ 266700 w 2727960"/>
                <a:gd name="connsiteY3" fmla="*/ 275051 h 366491"/>
                <a:gd name="connsiteX4" fmla="*/ 350520 w 2727960"/>
                <a:gd name="connsiteY4" fmla="*/ 236951 h 366491"/>
                <a:gd name="connsiteX5" fmla="*/ 411480 w 2727960"/>
                <a:gd name="connsiteY5" fmla="*/ 214091 h 366491"/>
                <a:gd name="connsiteX6" fmla="*/ 518160 w 2727960"/>
                <a:gd name="connsiteY6" fmla="*/ 130271 h 366491"/>
                <a:gd name="connsiteX7" fmla="*/ 556260 w 2727960"/>
                <a:gd name="connsiteY7" fmla="*/ 84551 h 366491"/>
                <a:gd name="connsiteX8" fmla="*/ 731520 w 2727960"/>
                <a:gd name="connsiteY8" fmla="*/ 54071 h 366491"/>
                <a:gd name="connsiteX9" fmla="*/ 914400 w 2727960"/>
                <a:gd name="connsiteY9" fmla="*/ 23591 h 366491"/>
                <a:gd name="connsiteX10" fmla="*/ 1005840 w 2727960"/>
                <a:gd name="connsiteY10" fmla="*/ 31211 h 366491"/>
                <a:gd name="connsiteX11" fmla="*/ 1135380 w 2727960"/>
                <a:gd name="connsiteY11" fmla="*/ 23591 h 366491"/>
                <a:gd name="connsiteX12" fmla="*/ 1150620 w 2727960"/>
                <a:gd name="connsiteY12" fmla="*/ 731 h 366491"/>
                <a:gd name="connsiteX13" fmla="*/ 1287780 w 2727960"/>
                <a:gd name="connsiteY13" fmla="*/ 54071 h 366491"/>
                <a:gd name="connsiteX14" fmla="*/ 1371600 w 2727960"/>
                <a:gd name="connsiteY14" fmla="*/ 61691 h 366491"/>
                <a:gd name="connsiteX15" fmla="*/ 1447800 w 2727960"/>
                <a:gd name="connsiteY15" fmla="*/ 107411 h 366491"/>
                <a:gd name="connsiteX16" fmla="*/ 1516380 w 2727960"/>
                <a:gd name="connsiteY16" fmla="*/ 92171 h 366491"/>
                <a:gd name="connsiteX17" fmla="*/ 1569720 w 2727960"/>
                <a:gd name="connsiteY17" fmla="*/ 137891 h 366491"/>
                <a:gd name="connsiteX18" fmla="*/ 1714500 w 2727960"/>
                <a:gd name="connsiteY18" fmla="*/ 130271 h 366491"/>
                <a:gd name="connsiteX19" fmla="*/ 1767840 w 2727960"/>
                <a:gd name="connsiteY19" fmla="*/ 130271 h 366491"/>
                <a:gd name="connsiteX20" fmla="*/ 1821180 w 2727960"/>
                <a:gd name="connsiteY20" fmla="*/ 160751 h 366491"/>
                <a:gd name="connsiteX21" fmla="*/ 1912620 w 2727960"/>
                <a:gd name="connsiteY21" fmla="*/ 115031 h 366491"/>
                <a:gd name="connsiteX22" fmla="*/ 2087880 w 2727960"/>
                <a:gd name="connsiteY22" fmla="*/ 122651 h 366491"/>
                <a:gd name="connsiteX23" fmla="*/ 2324100 w 2727960"/>
                <a:gd name="connsiteY23" fmla="*/ 122651 h 366491"/>
                <a:gd name="connsiteX24" fmla="*/ 2506980 w 2727960"/>
                <a:gd name="connsiteY24" fmla="*/ 153131 h 366491"/>
                <a:gd name="connsiteX25" fmla="*/ 2727960 w 2727960"/>
                <a:gd name="connsiteY25" fmla="*/ 130271 h 366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727960" h="366491">
                  <a:moveTo>
                    <a:pt x="0" y="366491"/>
                  </a:moveTo>
                  <a:cubicBezTo>
                    <a:pt x="24130" y="350616"/>
                    <a:pt x="48260" y="334741"/>
                    <a:pt x="76200" y="320771"/>
                  </a:cubicBezTo>
                  <a:cubicBezTo>
                    <a:pt x="104140" y="306801"/>
                    <a:pt x="135890" y="290291"/>
                    <a:pt x="167640" y="282671"/>
                  </a:cubicBezTo>
                  <a:cubicBezTo>
                    <a:pt x="199390" y="275051"/>
                    <a:pt x="236220" y="282671"/>
                    <a:pt x="266700" y="275051"/>
                  </a:cubicBezTo>
                  <a:cubicBezTo>
                    <a:pt x="297180" y="267431"/>
                    <a:pt x="326390" y="247111"/>
                    <a:pt x="350520" y="236951"/>
                  </a:cubicBezTo>
                  <a:cubicBezTo>
                    <a:pt x="374650" y="226791"/>
                    <a:pt x="383540" y="231871"/>
                    <a:pt x="411480" y="214091"/>
                  </a:cubicBezTo>
                  <a:cubicBezTo>
                    <a:pt x="439420" y="196311"/>
                    <a:pt x="494030" y="151861"/>
                    <a:pt x="518160" y="130271"/>
                  </a:cubicBezTo>
                  <a:cubicBezTo>
                    <a:pt x="542290" y="108681"/>
                    <a:pt x="520700" y="97251"/>
                    <a:pt x="556260" y="84551"/>
                  </a:cubicBezTo>
                  <a:cubicBezTo>
                    <a:pt x="591820" y="71851"/>
                    <a:pt x="731520" y="54071"/>
                    <a:pt x="731520" y="54071"/>
                  </a:cubicBezTo>
                  <a:cubicBezTo>
                    <a:pt x="791210" y="43911"/>
                    <a:pt x="868680" y="27401"/>
                    <a:pt x="914400" y="23591"/>
                  </a:cubicBezTo>
                  <a:cubicBezTo>
                    <a:pt x="960120" y="19781"/>
                    <a:pt x="969010" y="31211"/>
                    <a:pt x="1005840" y="31211"/>
                  </a:cubicBezTo>
                  <a:cubicBezTo>
                    <a:pt x="1042670" y="31211"/>
                    <a:pt x="1135380" y="23591"/>
                    <a:pt x="1135380" y="23591"/>
                  </a:cubicBezTo>
                  <a:cubicBezTo>
                    <a:pt x="1159510" y="18511"/>
                    <a:pt x="1125220" y="-4349"/>
                    <a:pt x="1150620" y="731"/>
                  </a:cubicBezTo>
                  <a:cubicBezTo>
                    <a:pt x="1176020" y="5811"/>
                    <a:pt x="1250950" y="43911"/>
                    <a:pt x="1287780" y="54071"/>
                  </a:cubicBezTo>
                  <a:cubicBezTo>
                    <a:pt x="1324610" y="64231"/>
                    <a:pt x="1344930" y="52801"/>
                    <a:pt x="1371600" y="61691"/>
                  </a:cubicBezTo>
                  <a:cubicBezTo>
                    <a:pt x="1398270" y="70581"/>
                    <a:pt x="1423670" y="102331"/>
                    <a:pt x="1447800" y="107411"/>
                  </a:cubicBezTo>
                  <a:cubicBezTo>
                    <a:pt x="1471930" y="112491"/>
                    <a:pt x="1496060" y="87091"/>
                    <a:pt x="1516380" y="92171"/>
                  </a:cubicBezTo>
                  <a:cubicBezTo>
                    <a:pt x="1536700" y="97251"/>
                    <a:pt x="1536700" y="131541"/>
                    <a:pt x="1569720" y="137891"/>
                  </a:cubicBezTo>
                  <a:cubicBezTo>
                    <a:pt x="1602740" y="144241"/>
                    <a:pt x="1681480" y="131541"/>
                    <a:pt x="1714500" y="130271"/>
                  </a:cubicBezTo>
                  <a:cubicBezTo>
                    <a:pt x="1747520" y="129001"/>
                    <a:pt x="1750060" y="125191"/>
                    <a:pt x="1767840" y="130271"/>
                  </a:cubicBezTo>
                  <a:cubicBezTo>
                    <a:pt x="1785620" y="135351"/>
                    <a:pt x="1797050" y="163291"/>
                    <a:pt x="1821180" y="160751"/>
                  </a:cubicBezTo>
                  <a:cubicBezTo>
                    <a:pt x="1845310" y="158211"/>
                    <a:pt x="1868170" y="121381"/>
                    <a:pt x="1912620" y="115031"/>
                  </a:cubicBezTo>
                  <a:cubicBezTo>
                    <a:pt x="1957070" y="108681"/>
                    <a:pt x="2019300" y="121381"/>
                    <a:pt x="2087880" y="122651"/>
                  </a:cubicBezTo>
                  <a:cubicBezTo>
                    <a:pt x="2156460" y="123921"/>
                    <a:pt x="2254250" y="117571"/>
                    <a:pt x="2324100" y="122651"/>
                  </a:cubicBezTo>
                  <a:cubicBezTo>
                    <a:pt x="2393950" y="127731"/>
                    <a:pt x="2439670" y="151861"/>
                    <a:pt x="2506980" y="153131"/>
                  </a:cubicBezTo>
                  <a:cubicBezTo>
                    <a:pt x="2574290" y="154401"/>
                    <a:pt x="2689860" y="125191"/>
                    <a:pt x="2727960" y="130271"/>
                  </a:cubicBezTo>
                </a:path>
              </a:pathLst>
            </a:custGeom>
            <a:noFill/>
            <a:ln w="38100"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913B81A-95EB-4893-A49A-F08934B32F7C}"/>
                </a:ext>
              </a:extLst>
            </p:cNvPr>
            <p:cNvSpPr/>
            <p:nvPr/>
          </p:nvSpPr>
          <p:spPr>
            <a:xfrm>
              <a:off x="5385732" y="931177"/>
              <a:ext cx="2743200" cy="1288689"/>
            </a:xfrm>
            <a:custGeom>
              <a:avLst/>
              <a:gdLst>
                <a:gd name="connsiteX0" fmla="*/ 0 w 2743200"/>
                <a:gd name="connsiteY0" fmla="*/ 107589 h 1288689"/>
                <a:gd name="connsiteX1" fmla="*/ 91440 w 2743200"/>
                <a:gd name="connsiteY1" fmla="*/ 909 h 1288689"/>
                <a:gd name="connsiteX2" fmla="*/ 182880 w 2743200"/>
                <a:gd name="connsiteY2" fmla="*/ 160929 h 1288689"/>
                <a:gd name="connsiteX3" fmla="*/ 266700 w 2743200"/>
                <a:gd name="connsiteY3" fmla="*/ 99969 h 1288689"/>
                <a:gd name="connsiteX4" fmla="*/ 327660 w 2743200"/>
                <a:gd name="connsiteY4" fmla="*/ 130449 h 1288689"/>
                <a:gd name="connsiteX5" fmla="*/ 502920 w 2743200"/>
                <a:gd name="connsiteY5" fmla="*/ 450489 h 1288689"/>
                <a:gd name="connsiteX6" fmla="*/ 563880 w 2743200"/>
                <a:gd name="connsiteY6" fmla="*/ 435249 h 1288689"/>
                <a:gd name="connsiteX7" fmla="*/ 685800 w 2743200"/>
                <a:gd name="connsiteY7" fmla="*/ 503829 h 1288689"/>
                <a:gd name="connsiteX8" fmla="*/ 762000 w 2743200"/>
                <a:gd name="connsiteY8" fmla="*/ 496209 h 1288689"/>
                <a:gd name="connsiteX9" fmla="*/ 815340 w 2743200"/>
                <a:gd name="connsiteY9" fmla="*/ 496209 h 1288689"/>
                <a:gd name="connsiteX10" fmla="*/ 830580 w 2743200"/>
                <a:gd name="connsiteY10" fmla="*/ 526689 h 1288689"/>
                <a:gd name="connsiteX11" fmla="*/ 891540 w 2743200"/>
                <a:gd name="connsiteY11" fmla="*/ 503829 h 1288689"/>
                <a:gd name="connsiteX12" fmla="*/ 967740 w 2743200"/>
                <a:gd name="connsiteY12" fmla="*/ 534309 h 1288689"/>
                <a:gd name="connsiteX13" fmla="*/ 998220 w 2743200"/>
                <a:gd name="connsiteY13" fmla="*/ 496209 h 1288689"/>
                <a:gd name="connsiteX14" fmla="*/ 1089660 w 2743200"/>
                <a:gd name="connsiteY14" fmla="*/ 480969 h 1288689"/>
                <a:gd name="connsiteX15" fmla="*/ 1143000 w 2743200"/>
                <a:gd name="connsiteY15" fmla="*/ 534309 h 1288689"/>
                <a:gd name="connsiteX16" fmla="*/ 1181100 w 2743200"/>
                <a:gd name="connsiteY16" fmla="*/ 557169 h 1288689"/>
                <a:gd name="connsiteX17" fmla="*/ 1363980 w 2743200"/>
                <a:gd name="connsiteY17" fmla="*/ 694329 h 1288689"/>
                <a:gd name="connsiteX18" fmla="*/ 1409700 w 2743200"/>
                <a:gd name="connsiteY18" fmla="*/ 801009 h 1288689"/>
                <a:gd name="connsiteX19" fmla="*/ 1455420 w 2743200"/>
                <a:gd name="connsiteY19" fmla="*/ 801009 h 1288689"/>
                <a:gd name="connsiteX20" fmla="*/ 1516380 w 2743200"/>
                <a:gd name="connsiteY20" fmla="*/ 854349 h 1288689"/>
                <a:gd name="connsiteX21" fmla="*/ 1600200 w 2743200"/>
                <a:gd name="connsiteY21" fmla="*/ 892449 h 1288689"/>
                <a:gd name="connsiteX22" fmla="*/ 1645920 w 2743200"/>
                <a:gd name="connsiteY22" fmla="*/ 892449 h 1288689"/>
                <a:gd name="connsiteX23" fmla="*/ 1706880 w 2743200"/>
                <a:gd name="connsiteY23" fmla="*/ 892449 h 1288689"/>
                <a:gd name="connsiteX24" fmla="*/ 1760220 w 2743200"/>
                <a:gd name="connsiteY24" fmla="*/ 861969 h 1288689"/>
                <a:gd name="connsiteX25" fmla="*/ 2743200 w 2743200"/>
                <a:gd name="connsiteY25" fmla="*/ 1288689 h 1288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743200" h="1288689">
                  <a:moveTo>
                    <a:pt x="0" y="107589"/>
                  </a:moveTo>
                  <a:cubicBezTo>
                    <a:pt x="30480" y="49804"/>
                    <a:pt x="60960" y="-7981"/>
                    <a:pt x="91440" y="909"/>
                  </a:cubicBezTo>
                  <a:cubicBezTo>
                    <a:pt x="121920" y="9799"/>
                    <a:pt x="153670" y="144419"/>
                    <a:pt x="182880" y="160929"/>
                  </a:cubicBezTo>
                  <a:cubicBezTo>
                    <a:pt x="212090" y="177439"/>
                    <a:pt x="242570" y="105049"/>
                    <a:pt x="266700" y="99969"/>
                  </a:cubicBezTo>
                  <a:cubicBezTo>
                    <a:pt x="290830" y="94889"/>
                    <a:pt x="288290" y="72029"/>
                    <a:pt x="327660" y="130449"/>
                  </a:cubicBezTo>
                  <a:cubicBezTo>
                    <a:pt x="367030" y="188869"/>
                    <a:pt x="463550" y="399689"/>
                    <a:pt x="502920" y="450489"/>
                  </a:cubicBezTo>
                  <a:cubicBezTo>
                    <a:pt x="542290" y="501289"/>
                    <a:pt x="533400" y="426359"/>
                    <a:pt x="563880" y="435249"/>
                  </a:cubicBezTo>
                  <a:cubicBezTo>
                    <a:pt x="594360" y="444139"/>
                    <a:pt x="652780" y="493669"/>
                    <a:pt x="685800" y="503829"/>
                  </a:cubicBezTo>
                  <a:cubicBezTo>
                    <a:pt x="718820" y="513989"/>
                    <a:pt x="740410" y="497479"/>
                    <a:pt x="762000" y="496209"/>
                  </a:cubicBezTo>
                  <a:cubicBezTo>
                    <a:pt x="783590" y="494939"/>
                    <a:pt x="803910" y="491129"/>
                    <a:pt x="815340" y="496209"/>
                  </a:cubicBezTo>
                  <a:cubicBezTo>
                    <a:pt x="826770" y="501289"/>
                    <a:pt x="817880" y="525419"/>
                    <a:pt x="830580" y="526689"/>
                  </a:cubicBezTo>
                  <a:cubicBezTo>
                    <a:pt x="843280" y="527959"/>
                    <a:pt x="868680" y="502559"/>
                    <a:pt x="891540" y="503829"/>
                  </a:cubicBezTo>
                  <a:cubicBezTo>
                    <a:pt x="914400" y="505099"/>
                    <a:pt x="949960" y="535579"/>
                    <a:pt x="967740" y="534309"/>
                  </a:cubicBezTo>
                  <a:cubicBezTo>
                    <a:pt x="985520" y="533039"/>
                    <a:pt x="977900" y="505099"/>
                    <a:pt x="998220" y="496209"/>
                  </a:cubicBezTo>
                  <a:cubicBezTo>
                    <a:pt x="1018540" y="487319"/>
                    <a:pt x="1065530" y="474619"/>
                    <a:pt x="1089660" y="480969"/>
                  </a:cubicBezTo>
                  <a:cubicBezTo>
                    <a:pt x="1113790" y="487319"/>
                    <a:pt x="1127760" y="521609"/>
                    <a:pt x="1143000" y="534309"/>
                  </a:cubicBezTo>
                  <a:cubicBezTo>
                    <a:pt x="1158240" y="547009"/>
                    <a:pt x="1144270" y="530499"/>
                    <a:pt x="1181100" y="557169"/>
                  </a:cubicBezTo>
                  <a:cubicBezTo>
                    <a:pt x="1217930" y="583839"/>
                    <a:pt x="1325880" y="653689"/>
                    <a:pt x="1363980" y="694329"/>
                  </a:cubicBezTo>
                  <a:cubicBezTo>
                    <a:pt x="1402080" y="734969"/>
                    <a:pt x="1394460" y="783229"/>
                    <a:pt x="1409700" y="801009"/>
                  </a:cubicBezTo>
                  <a:cubicBezTo>
                    <a:pt x="1424940" y="818789"/>
                    <a:pt x="1437640" y="792119"/>
                    <a:pt x="1455420" y="801009"/>
                  </a:cubicBezTo>
                  <a:cubicBezTo>
                    <a:pt x="1473200" y="809899"/>
                    <a:pt x="1492250" y="839109"/>
                    <a:pt x="1516380" y="854349"/>
                  </a:cubicBezTo>
                  <a:cubicBezTo>
                    <a:pt x="1540510" y="869589"/>
                    <a:pt x="1578610" y="886099"/>
                    <a:pt x="1600200" y="892449"/>
                  </a:cubicBezTo>
                  <a:cubicBezTo>
                    <a:pt x="1621790" y="898799"/>
                    <a:pt x="1645920" y="892449"/>
                    <a:pt x="1645920" y="892449"/>
                  </a:cubicBezTo>
                  <a:cubicBezTo>
                    <a:pt x="1663700" y="892449"/>
                    <a:pt x="1687830" y="897529"/>
                    <a:pt x="1706880" y="892449"/>
                  </a:cubicBezTo>
                  <a:cubicBezTo>
                    <a:pt x="1725930" y="887369"/>
                    <a:pt x="1587500" y="795929"/>
                    <a:pt x="1760220" y="861969"/>
                  </a:cubicBezTo>
                  <a:cubicBezTo>
                    <a:pt x="1932940" y="928009"/>
                    <a:pt x="2570480" y="1221379"/>
                    <a:pt x="2743200" y="1288689"/>
                  </a:cubicBezTo>
                </a:path>
              </a:pathLst>
            </a:custGeom>
            <a:noFill/>
            <a:ln w="38100">
              <a:solidFill>
                <a:srgbClr val="C819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40C71F-BFCA-4625-9650-D06CA43BDE03}"/>
                </a:ext>
              </a:extLst>
            </p:cNvPr>
            <p:cNvSpPr txBox="1"/>
            <p:nvPr/>
          </p:nvSpPr>
          <p:spPr>
            <a:xfrm rot="16200000">
              <a:off x="3494915" y="2313862"/>
              <a:ext cx="32063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Energy share (worldwide)</a:t>
              </a:r>
              <a:endParaRPr lang="en-US" sz="16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BD24135-ECA5-4D15-8628-90E89B9C8C4F}"/>
                </a:ext>
              </a:extLst>
            </p:cNvPr>
            <p:cNvSpPr txBox="1"/>
            <p:nvPr/>
          </p:nvSpPr>
          <p:spPr>
            <a:xfrm>
              <a:off x="6029744" y="4329465"/>
              <a:ext cx="16738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Time [years]</a:t>
              </a:r>
              <a:endParaRPr lang="en-US" sz="16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06100AA-94A7-4E7A-89EE-9323E6E16401}"/>
                </a:ext>
              </a:extLst>
            </p:cNvPr>
            <p:cNvSpPr txBox="1"/>
            <p:nvPr/>
          </p:nvSpPr>
          <p:spPr>
            <a:xfrm>
              <a:off x="5897287" y="3152738"/>
              <a:ext cx="10711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rgbClr val="0066CC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Nuclear</a:t>
              </a:r>
              <a:endParaRPr lang="en-US" sz="1600" b="1" dirty="0">
                <a:solidFill>
                  <a:srgbClr val="0066CC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6F0E2C1-4F64-4884-B14E-8545C884F118}"/>
                </a:ext>
              </a:extLst>
            </p:cNvPr>
            <p:cNvSpPr txBox="1"/>
            <p:nvPr/>
          </p:nvSpPr>
          <p:spPr>
            <a:xfrm>
              <a:off x="6757331" y="2731078"/>
              <a:ext cx="15744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rgbClr val="00C04B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Renewables</a:t>
              </a:r>
              <a:endParaRPr lang="en-US" sz="1600" b="1" dirty="0">
                <a:solidFill>
                  <a:srgbClr val="00C04B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2BF94F8-BCAB-4B2F-B79F-85A5F433124F}"/>
                </a:ext>
              </a:extLst>
            </p:cNvPr>
            <p:cNvSpPr txBox="1"/>
            <p:nvPr/>
          </p:nvSpPr>
          <p:spPr>
            <a:xfrm>
              <a:off x="7619741" y="1705650"/>
              <a:ext cx="442908" cy="3209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Oil</a:t>
              </a:r>
              <a:endParaRPr lang="en-U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C7E7B3F-E3B9-4179-BE8E-968AED2E1B10}"/>
                </a:ext>
              </a:extLst>
            </p:cNvPr>
            <p:cNvSpPr txBox="1"/>
            <p:nvPr/>
          </p:nvSpPr>
          <p:spPr>
            <a:xfrm>
              <a:off x="6869153" y="4023340"/>
              <a:ext cx="6206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latin typeface="Verdana" panose="020B0604030504040204" pitchFamily="34" charset="0"/>
                  <a:ea typeface="Verdana" panose="020B0604030504040204" pitchFamily="34" charset="0"/>
                </a:rPr>
                <a:t>2020</a:t>
              </a:r>
              <a:endParaRPr lang="en-US" sz="12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21E9612-AA55-4A7C-80E2-A275012BCD2E}"/>
                </a:ext>
              </a:extLst>
            </p:cNvPr>
            <p:cNvSpPr txBox="1"/>
            <p:nvPr/>
          </p:nvSpPr>
          <p:spPr>
            <a:xfrm>
              <a:off x="5092238" y="4031209"/>
              <a:ext cx="6206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latin typeface="Verdana" panose="020B0604030504040204" pitchFamily="34" charset="0"/>
                  <a:ea typeface="Verdana" panose="020B0604030504040204" pitchFamily="34" charset="0"/>
                </a:rPr>
                <a:t>1970</a:t>
              </a:r>
              <a:endParaRPr lang="en-US" sz="12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ADAD8D1-4EB5-4E8B-8E46-F025B92381CC}"/>
                </a:ext>
              </a:extLst>
            </p:cNvPr>
            <p:cNvSpPr txBox="1"/>
            <p:nvPr/>
          </p:nvSpPr>
          <p:spPr>
            <a:xfrm>
              <a:off x="7812744" y="4031209"/>
              <a:ext cx="6206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latin typeface="Verdana" panose="020B0604030504040204" pitchFamily="34" charset="0"/>
                  <a:ea typeface="Verdana" panose="020B0604030504040204" pitchFamily="34" charset="0"/>
                </a:rPr>
                <a:t>2040</a:t>
              </a:r>
              <a:endParaRPr lang="en-US" sz="12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69B8141-14F3-4655-A895-AAA174A591E1}"/>
              </a:ext>
            </a:extLst>
          </p:cNvPr>
          <p:cNvGrpSpPr/>
          <p:nvPr/>
        </p:nvGrpSpPr>
        <p:grpSpPr>
          <a:xfrm>
            <a:off x="6662205" y="2505790"/>
            <a:ext cx="3939620" cy="3703985"/>
            <a:chOff x="8326301" y="931177"/>
            <a:chExt cx="3516288" cy="3738392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76A9167-F105-4108-B503-79C48912EB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57200" y="3909060"/>
              <a:ext cx="0" cy="12001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37FF0A-18B7-4BE6-A56F-5FD90D9D3EA7}"/>
                </a:ext>
              </a:extLst>
            </p:cNvPr>
            <p:cNvSpPr/>
            <p:nvPr/>
          </p:nvSpPr>
          <p:spPr>
            <a:xfrm>
              <a:off x="8772525" y="1209587"/>
              <a:ext cx="2752495" cy="723988"/>
            </a:xfrm>
            <a:custGeom>
              <a:avLst/>
              <a:gdLst>
                <a:gd name="connsiteX0" fmla="*/ 0 w 2771924"/>
                <a:gd name="connsiteY0" fmla="*/ 571588 h 715162"/>
                <a:gd name="connsiteX1" fmla="*/ 581025 w 2771924"/>
                <a:gd name="connsiteY1" fmla="*/ 685888 h 715162"/>
                <a:gd name="connsiteX2" fmla="*/ 942975 w 2771924"/>
                <a:gd name="connsiteY2" fmla="*/ 95338 h 715162"/>
                <a:gd name="connsiteX3" fmla="*/ 2000250 w 2771924"/>
                <a:gd name="connsiteY3" fmla="*/ 200113 h 715162"/>
                <a:gd name="connsiteX4" fmla="*/ 2362200 w 2771924"/>
                <a:gd name="connsiteY4" fmla="*/ 88 h 715162"/>
                <a:gd name="connsiteX5" fmla="*/ 2628900 w 2771924"/>
                <a:gd name="connsiteY5" fmla="*/ 228688 h 715162"/>
                <a:gd name="connsiteX6" fmla="*/ 2762250 w 2771924"/>
                <a:gd name="connsiteY6" fmla="*/ 676363 h 715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71924" h="715162">
                  <a:moveTo>
                    <a:pt x="0" y="571588"/>
                  </a:moveTo>
                  <a:cubicBezTo>
                    <a:pt x="211931" y="668425"/>
                    <a:pt x="423863" y="765263"/>
                    <a:pt x="581025" y="685888"/>
                  </a:cubicBezTo>
                  <a:cubicBezTo>
                    <a:pt x="738188" y="606513"/>
                    <a:pt x="706438" y="176300"/>
                    <a:pt x="942975" y="95338"/>
                  </a:cubicBezTo>
                  <a:cubicBezTo>
                    <a:pt x="1179512" y="14376"/>
                    <a:pt x="1763713" y="215988"/>
                    <a:pt x="2000250" y="200113"/>
                  </a:cubicBezTo>
                  <a:cubicBezTo>
                    <a:pt x="2236787" y="184238"/>
                    <a:pt x="2257425" y="-4675"/>
                    <a:pt x="2362200" y="88"/>
                  </a:cubicBezTo>
                  <a:cubicBezTo>
                    <a:pt x="2466975" y="4851"/>
                    <a:pt x="2562225" y="115975"/>
                    <a:pt x="2628900" y="228688"/>
                  </a:cubicBezTo>
                  <a:cubicBezTo>
                    <a:pt x="2695575" y="341400"/>
                    <a:pt x="2805112" y="527138"/>
                    <a:pt x="2762250" y="676363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9E21342-AD3D-4FED-8EAF-DF6DF0B6B6CD}"/>
                </a:ext>
              </a:extLst>
            </p:cNvPr>
            <p:cNvSpPr/>
            <p:nvPr/>
          </p:nvSpPr>
          <p:spPr>
            <a:xfrm>
              <a:off x="8765042" y="931177"/>
              <a:ext cx="2759978" cy="310392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BF194D4-10BA-4554-9C8F-123E09E1748A}"/>
                </a:ext>
              </a:extLst>
            </p:cNvPr>
            <p:cNvSpPr txBox="1"/>
            <p:nvPr/>
          </p:nvSpPr>
          <p:spPr>
            <a:xfrm rot="16200000">
              <a:off x="7572751" y="2159795"/>
              <a:ext cx="1809275" cy="302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Power [a.u]</a:t>
              </a:r>
              <a:endParaRPr lang="en-US" sz="16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507F642-1124-4238-BF78-780CA4A0269B}"/>
                </a:ext>
              </a:extLst>
            </p:cNvPr>
            <p:cNvSpPr txBox="1"/>
            <p:nvPr/>
          </p:nvSpPr>
          <p:spPr>
            <a:xfrm>
              <a:off x="9550958" y="4331015"/>
              <a:ext cx="1188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Time [h]</a:t>
              </a:r>
              <a:endParaRPr lang="en-US" sz="16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CC421E4-2AAB-4C7E-86BA-98E169948BB5}"/>
                </a:ext>
              </a:extLst>
            </p:cNvPr>
            <p:cNvSpPr txBox="1"/>
            <p:nvPr/>
          </p:nvSpPr>
          <p:spPr>
            <a:xfrm>
              <a:off x="10788488" y="2149124"/>
              <a:ext cx="7761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rgbClr val="0066CC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Wind</a:t>
              </a:r>
              <a:endParaRPr lang="en-US" sz="1600" b="1" dirty="0">
                <a:solidFill>
                  <a:srgbClr val="0066CC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C78B781-D447-48B7-9F93-D8DA4AA9A550}"/>
                </a:ext>
              </a:extLst>
            </p:cNvPr>
            <p:cNvSpPr txBox="1"/>
            <p:nvPr/>
          </p:nvSpPr>
          <p:spPr>
            <a:xfrm>
              <a:off x="9079826" y="3164344"/>
              <a:ext cx="7825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rgbClr val="00C04B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Solar</a:t>
              </a:r>
              <a:endParaRPr lang="en-US" sz="1600" b="1" dirty="0">
                <a:solidFill>
                  <a:srgbClr val="00C04B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97EF1B4-F270-4123-9ACF-84B6E81B8687}"/>
                </a:ext>
              </a:extLst>
            </p:cNvPr>
            <p:cNvSpPr txBox="1"/>
            <p:nvPr/>
          </p:nvSpPr>
          <p:spPr>
            <a:xfrm>
              <a:off x="10136642" y="1406244"/>
              <a:ext cx="11352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Demand</a:t>
              </a:r>
              <a:endParaRPr lang="en-U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6DD7121-D7A0-48F1-840C-253B3AD8C228}"/>
                </a:ext>
              </a:extLst>
            </p:cNvPr>
            <p:cNvSpPr/>
            <p:nvPr/>
          </p:nvSpPr>
          <p:spPr>
            <a:xfrm>
              <a:off x="8762999" y="2118589"/>
              <a:ext cx="2752495" cy="770999"/>
            </a:xfrm>
            <a:custGeom>
              <a:avLst/>
              <a:gdLst>
                <a:gd name="connsiteX0" fmla="*/ 0 w 2305050"/>
                <a:gd name="connsiteY0" fmla="*/ 281711 h 770999"/>
                <a:gd name="connsiteX1" fmla="*/ 247650 w 2305050"/>
                <a:gd name="connsiteY1" fmla="*/ 357911 h 770999"/>
                <a:gd name="connsiteX2" fmla="*/ 723900 w 2305050"/>
                <a:gd name="connsiteY2" fmla="*/ 62636 h 770999"/>
                <a:gd name="connsiteX3" fmla="*/ 1524000 w 2305050"/>
                <a:gd name="connsiteY3" fmla="*/ 53111 h 770999"/>
                <a:gd name="connsiteX4" fmla="*/ 1933575 w 2305050"/>
                <a:gd name="connsiteY4" fmla="*/ 643661 h 770999"/>
                <a:gd name="connsiteX5" fmla="*/ 2162175 w 2305050"/>
                <a:gd name="connsiteY5" fmla="*/ 767486 h 770999"/>
                <a:gd name="connsiteX6" fmla="*/ 2305050 w 2305050"/>
                <a:gd name="connsiteY6" fmla="*/ 567461 h 770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5050" h="770999">
                  <a:moveTo>
                    <a:pt x="0" y="281711"/>
                  </a:moveTo>
                  <a:cubicBezTo>
                    <a:pt x="63500" y="338067"/>
                    <a:pt x="127000" y="394423"/>
                    <a:pt x="247650" y="357911"/>
                  </a:cubicBezTo>
                  <a:cubicBezTo>
                    <a:pt x="368300" y="321399"/>
                    <a:pt x="511175" y="113436"/>
                    <a:pt x="723900" y="62636"/>
                  </a:cubicBezTo>
                  <a:cubicBezTo>
                    <a:pt x="936625" y="11836"/>
                    <a:pt x="1322388" y="-43727"/>
                    <a:pt x="1524000" y="53111"/>
                  </a:cubicBezTo>
                  <a:cubicBezTo>
                    <a:pt x="1725613" y="149948"/>
                    <a:pt x="1827213" y="524599"/>
                    <a:pt x="1933575" y="643661"/>
                  </a:cubicBezTo>
                  <a:cubicBezTo>
                    <a:pt x="2039937" y="762723"/>
                    <a:pt x="2100263" y="780186"/>
                    <a:pt x="2162175" y="767486"/>
                  </a:cubicBezTo>
                  <a:cubicBezTo>
                    <a:pt x="2224088" y="754786"/>
                    <a:pt x="2263775" y="615086"/>
                    <a:pt x="2305050" y="567461"/>
                  </a:cubicBezTo>
                </a:path>
              </a:pathLst>
            </a:custGeom>
            <a:noFill/>
            <a:ln w="38100"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D56C3C9-FF6E-4FA5-8D0E-D4385F27453F}"/>
                </a:ext>
              </a:extLst>
            </p:cNvPr>
            <p:cNvSpPr/>
            <p:nvPr/>
          </p:nvSpPr>
          <p:spPr>
            <a:xfrm>
              <a:off x="9457201" y="3133723"/>
              <a:ext cx="1525124" cy="895352"/>
            </a:xfrm>
            <a:custGeom>
              <a:avLst/>
              <a:gdLst>
                <a:gd name="connsiteX0" fmla="*/ 0 w 1247775"/>
                <a:gd name="connsiteY0" fmla="*/ 895352 h 895352"/>
                <a:gd name="connsiteX1" fmla="*/ 571500 w 1247775"/>
                <a:gd name="connsiteY1" fmla="*/ 2 h 895352"/>
                <a:gd name="connsiteX2" fmla="*/ 1247775 w 1247775"/>
                <a:gd name="connsiteY2" fmla="*/ 885827 h 89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7775" h="895352">
                  <a:moveTo>
                    <a:pt x="0" y="895352"/>
                  </a:moveTo>
                  <a:cubicBezTo>
                    <a:pt x="181769" y="448470"/>
                    <a:pt x="363538" y="1589"/>
                    <a:pt x="571500" y="2"/>
                  </a:cubicBezTo>
                  <a:cubicBezTo>
                    <a:pt x="779462" y="-1585"/>
                    <a:pt x="1150938" y="768352"/>
                    <a:pt x="1247775" y="885827"/>
                  </a:cubicBezTo>
                </a:path>
              </a:pathLst>
            </a:custGeom>
            <a:noFill/>
            <a:ln w="38100">
              <a:solidFill>
                <a:srgbClr val="00C0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690C5EA-B2F8-448B-BA4D-96574EFCCE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36000" y="3909060"/>
              <a:ext cx="0" cy="12001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8A0D4E9-C8E0-463E-8614-D368AFA523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48400" y="3909059"/>
              <a:ext cx="0" cy="12001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B5DC343-4933-460A-AFBD-5BCD2AFACE68}"/>
                </a:ext>
              </a:extLst>
            </p:cNvPr>
            <p:cNvSpPr txBox="1"/>
            <p:nvPr/>
          </p:nvSpPr>
          <p:spPr>
            <a:xfrm>
              <a:off x="8616948" y="4050000"/>
              <a:ext cx="2921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Verdana" panose="020B0604030504040204" pitchFamily="34" charset="0"/>
                  <a:ea typeface="Verdana" panose="020B0604030504040204" pitchFamily="34" charset="0"/>
                </a:rPr>
                <a:t>0</a:t>
              </a:r>
              <a:endParaRPr lang="en-US" sz="12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7A82EDB-10F9-42F0-9FD6-7F3BE1C02C5E}"/>
                </a:ext>
              </a:extLst>
            </p:cNvPr>
            <p:cNvSpPr txBox="1"/>
            <p:nvPr/>
          </p:nvSpPr>
          <p:spPr>
            <a:xfrm>
              <a:off x="9293211" y="4050000"/>
              <a:ext cx="2921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Verdana" panose="020B0604030504040204" pitchFamily="34" charset="0"/>
                  <a:ea typeface="Verdana" panose="020B0604030504040204" pitchFamily="34" charset="0"/>
                </a:rPr>
                <a:t>6</a:t>
              </a:r>
              <a:endParaRPr lang="en-US" sz="12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52D7AE3-622E-4C82-ACEF-225F96AC7E7F}"/>
                </a:ext>
              </a:extLst>
            </p:cNvPr>
            <p:cNvSpPr txBox="1"/>
            <p:nvPr/>
          </p:nvSpPr>
          <p:spPr>
            <a:xfrm>
              <a:off x="9932540" y="4051392"/>
              <a:ext cx="5377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Verdana" panose="020B0604030504040204" pitchFamily="34" charset="0"/>
                  <a:ea typeface="Verdana" panose="020B0604030504040204" pitchFamily="34" charset="0"/>
                </a:rPr>
                <a:t>12</a:t>
              </a:r>
              <a:endParaRPr lang="en-US" sz="12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6AF1BD0-74D8-4510-9499-48B0186EB899}"/>
                </a:ext>
              </a:extLst>
            </p:cNvPr>
            <p:cNvSpPr txBox="1"/>
            <p:nvPr/>
          </p:nvSpPr>
          <p:spPr>
            <a:xfrm>
              <a:off x="10617281" y="4050630"/>
              <a:ext cx="5377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Verdana" panose="020B0604030504040204" pitchFamily="34" charset="0"/>
                  <a:ea typeface="Verdana" panose="020B0604030504040204" pitchFamily="34" charset="0"/>
                </a:rPr>
                <a:t>18</a:t>
              </a:r>
              <a:endParaRPr lang="en-US" sz="12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C86E9BE-35FE-4977-9871-9EAB07DD03F7}"/>
                </a:ext>
              </a:extLst>
            </p:cNvPr>
            <p:cNvSpPr txBox="1"/>
            <p:nvPr/>
          </p:nvSpPr>
          <p:spPr>
            <a:xfrm>
              <a:off x="11304880" y="4050000"/>
              <a:ext cx="5377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Verdana" panose="020B0604030504040204" pitchFamily="34" charset="0"/>
                  <a:ea typeface="Verdana" panose="020B0604030504040204" pitchFamily="34" charset="0"/>
                </a:rPr>
                <a:t>24</a:t>
              </a:r>
              <a:endParaRPr lang="en-US" sz="12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92E0EFE-141A-458A-89B2-8BAC80220970}"/>
              </a:ext>
            </a:extLst>
          </p:cNvPr>
          <p:cNvSpPr txBox="1"/>
          <p:nvPr/>
        </p:nvSpPr>
        <p:spPr>
          <a:xfrm>
            <a:off x="811200" y="1898893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  <a:ea typeface="Verdana" panose="020B0604030504040204" pitchFamily="34" charset="0"/>
              </a:rPr>
              <a:t>  Need for low-cost, large-scale energy storage technologies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53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9E641-BFEA-482D-9E85-B6821CDED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Redox flow batteries</a:t>
            </a:r>
            <a:endParaRPr lang="en-NL" dirty="0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BDAEF1FD-457B-44B7-96C2-1DAD5FE6BB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199" y="1317599"/>
            <a:ext cx="5248289" cy="2644801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Rechargeable</a:t>
            </a:r>
          </a:p>
          <a:p>
            <a:r>
              <a:rPr lang="en-US" sz="2400" dirty="0"/>
              <a:t>Decoupled energy (tank size) and power (reactor size): upscaling possibilities</a:t>
            </a:r>
          </a:p>
          <a:p>
            <a:r>
              <a:rPr lang="en-US" sz="2400" dirty="0"/>
              <a:t>Currently too expensive</a:t>
            </a:r>
            <a:endParaRPr lang="en-NL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D1CF00-F6C1-47AA-9F79-D884303D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1C3F7B-4C7B-4EF7-BDDC-4B4EDE25C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763" y="1811192"/>
            <a:ext cx="5411894" cy="34040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9AE2223-C2F7-42DE-BA95-A819F96E76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51"/>
          <a:stretch/>
        </p:blipFill>
        <p:spPr>
          <a:xfrm>
            <a:off x="1232118" y="3784677"/>
            <a:ext cx="3475050" cy="2128358"/>
          </a:xfrm>
          <a:prstGeom prst="rect">
            <a:avLst/>
          </a:prstGeom>
        </p:spPr>
      </p:pic>
      <p:sp>
        <p:nvSpPr>
          <p:cNvPr id="46" name="Footer Placeholder 3">
            <a:extLst>
              <a:ext uri="{FF2B5EF4-FFF2-40B4-BE49-F238E27FC236}">
                <a16:creationId xmlns:a16="http://schemas.microsoft.com/office/drawing/2014/main" id="{7F4465A9-4658-47EB-823B-D48ED19913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80068" y="6170920"/>
            <a:ext cx="9486491" cy="612000"/>
          </a:xfrm>
        </p:spPr>
        <p:txBody>
          <a:bodyPr/>
          <a:lstStyle/>
          <a:p>
            <a:r>
              <a:rPr lang="en-GB" dirty="0"/>
              <a:t>Zhou, X.L. </a:t>
            </a:r>
            <a:r>
              <a:rPr lang="en-GB" i="1" dirty="0"/>
              <a:t>et al</a:t>
            </a:r>
            <a:r>
              <a:rPr lang="en-GB" dirty="0"/>
              <a:t>., J. Power Sources, 339, 1-12 (2017)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C624245-3764-43BD-86B7-EA3137B33807}"/>
              </a:ext>
            </a:extLst>
          </p:cNvPr>
          <p:cNvGrpSpPr/>
          <p:nvPr/>
        </p:nvGrpSpPr>
        <p:grpSpPr>
          <a:xfrm>
            <a:off x="1256232" y="1543086"/>
            <a:ext cx="6411393" cy="2530967"/>
            <a:chOff x="1256232" y="1543086"/>
            <a:chExt cx="6411393" cy="253096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7358F2C-ACE6-44BF-BD50-06EE91427556}"/>
                </a:ext>
              </a:extLst>
            </p:cNvPr>
            <p:cNvGrpSpPr/>
            <p:nvPr/>
          </p:nvGrpSpPr>
          <p:grpSpPr>
            <a:xfrm>
              <a:off x="1256232" y="1543086"/>
              <a:ext cx="2001600" cy="2034000"/>
              <a:chOff x="7532099" y="2516969"/>
              <a:chExt cx="2014419" cy="2005200"/>
            </a:xfrm>
          </p:grpSpPr>
          <p:pic>
            <p:nvPicPr>
              <p:cNvPr id="7" name="Picture 6" descr="A picture containing bicycle, sitting, tree, standing&#10;&#10;Description automatically generated">
                <a:extLst>
                  <a:ext uri="{FF2B5EF4-FFF2-40B4-BE49-F238E27FC236}">
                    <a16:creationId xmlns:a16="http://schemas.microsoft.com/office/drawing/2014/main" id="{E59EC598-268F-4D76-A0D0-5BFB475F1C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1902" b="9697"/>
              <a:stretch/>
            </p:blipFill>
            <p:spPr>
              <a:xfrm>
                <a:off x="7532099" y="2516969"/>
                <a:ext cx="2014419" cy="2005200"/>
              </a:xfrm>
              <a:prstGeom prst="rect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</p:pic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03FD5B02-1EC4-431C-B6D2-2A1BC61AE6D7}"/>
                  </a:ext>
                </a:extLst>
              </p:cNvPr>
              <p:cNvCxnSpPr/>
              <p:nvPr/>
            </p:nvCxnSpPr>
            <p:spPr>
              <a:xfrm>
                <a:off x="7729308" y="2597936"/>
                <a:ext cx="1620000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7E3BD4A7-F05C-406C-8D40-AC72B693EC4B}"/>
                      </a:ext>
                    </a:extLst>
                  </p:cNvPr>
                  <p:cNvSpPr txBox="1"/>
                  <p:nvPr/>
                </p:nvSpPr>
                <p:spPr>
                  <a:xfrm>
                    <a:off x="7852700" y="2567495"/>
                    <a:ext cx="1373215" cy="39444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GB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rPr>
                      <a:t>100 </a:t>
                    </a:r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000" b="1">
                            <a:solidFill>
                              <a:schemeClr val="bg1"/>
                            </a:solidFill>
                            <a:latin typeface="Verdana" panose="020B0604030504040204" pitchFamily="34" charset="0"/>
                            <a:ea typeface="Verdana" panose="020B0604030504040204" pitchFamily="34" charset="0"/>
                          </a:rPr>
                          <m:t>μm</m:t>
                        </m:r>
                      </m:oMath>
                    </a14:m>
                    <a:r>
                      <a:rPr lang="en-GB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rPr>
                      <a:t> </a:t>
                    </a:r>
                    <a:endParaRPr lang="en-US" sz="20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7E3BD4A7-F05C-406C-8D40-AC72B693EC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52700" y="2567495"/>
                    <a:ext cx="1373215" cy="39444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4464" t="-7576" b="-2575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60" name="Straight Arrow Connector 259">
              <a:extLst>
                <a:ext uri="{FF2B5EF4-FFF2-40B4-BE49-F238E27FC236}">
                  <a16:creationId xmlns:a16="http://schemas.microsoft.com/office/drawing/2014/main" id="{BE9DD8F8-6A21-41C3-AF17-80C2EE3AAE33}"/>
                </a:ext>
              </a:extLst>
            </p:cNvPr>
            <p:cNvCxnSpPr>
              <a:cxnSpLocks/>
              <a:endCxn id="7" idx="3"/>
            </p:cNvCxnSpPr>
            <p:nvPr/>
          </p:nvCxnSpPr>
          <p:spPr>
            <a:xfrm flipH="1" flipV="1">
              <a:off x="3257832" y="2560086"/>
              <a:ext cx="4409793" cy="151396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244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0F230BC6-E833-435B-AAEE-7E40D139C2B2}"/>
              </a:ext>
            </a:extLst>
          </p:cNvPr>
          <p:cNvSpPr txBox="1">
            <a:spLocks/>
          </p:cNvSpPr>
          <p:nvPr/>
        </p:nvSpPr>
        <p:spPr>
          <a:xfrm>
            <a:off x="811199" y="478800"/>
            <a:ext cx="10560000" cy="5259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Porous fibrous electrodes</a:t>
            </a:r>
            <a:endParaRPr lang="en-NL" dirty="0"/>
          </a:p>
        </p:txBody>
      </p:sp>
      <p:sp>
        <p:nvSpPr>
          <p:cNvPr id="72" name="Text Placeholder 4">
            <a:extLst>
              <a:ext uri="{FF2B5EF4-FFF2-40B4-BE49-F238E27FC236}">
                <a16:creationId xmlns:a16="http://schemas.microsoft.com/office/drawing/2014/main" id="{EE090727-90E2-442B-BBFA-C0517595FB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67868" y="1316399"/>
            <a:ext cx="4744942" cy="44019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Key properties:</a:t>
            </a:r>
          </a:p>
          <a:p>
            <a:pPr marL="360000" indent="-571500">
              <a:spcAft>
                <a:spcPts val="400"/>
              </a:spcAft>
            </a:pPr>
            <a:r>
              <a:rPr lang="en-US" sz="2400" dirty="0">
                <a:solidFill>
                  <a:scrgbClr r="0" g="0" b="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area ↑</a:t>
            </a:r>
          </a:p>
          <a:p>
            <a:pPr marL="360000" indent="-571500">
              <a:spcAft>
                <a:spcPts val="400"/>
              </a:spcAft>
            </a:pPr>
            <a:r>
              <a:rPr lang="en-US" sz="2400" dirty="0">
                <a:solidFill>
                  <a:scrgbClr r="0" g="0" b="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 drop ↓</a:t>
            </a:r>
          </a:p>
          <a:p>
            <a:pPr marL="360000" indent="-571500">
              <a:spcAft>
                <a:spcPts val="400"/>
              </a:spcAft>
            </a:pPr>
            <a:r>
              <a:rPr lang="en-US" sz="2400" dirty="0">
                <a:solidFill>
                  <a:scrgbClr r="0" g="0" b="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transport ↑</a:t>
            </a:r>
          </a:p>
          <a:p>
            <a:pPr marL="360000" indent="-571500">
              <a:spcAft>
                <a:spcPts val="400"/>
              </a:spcAft>
            </a:pPr>
            <a:r>
              <a:rPr lang="en-US" sz="2400" dirty="0">
                <a:solidFill>
                  <a:scrgbClr r="0" g="0" b="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properties ↑</a:t>
            </a:r>
          </a:p>
          <a:p>
            <a:pPr marL="360000" indent="-571500">
              <a:spcAft>
                <a:spcPts val="400"/>
              </a:spcAft>
            </a:pPr>
            <a:r>
              <a:rPr lang="en-US" sz="2400" dirty="0">
                <a:solidFill>
                  <a:scrgbClr r="0" g="0" b="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Electrochemical activity ↑</a:t>
            </a:r>
          </a:p>
          <a:p>
            <a:pPr marL="360000" indent="-571500">
              <a:spcAft>
                <a:spcPts val="400"/>
              </a:spcAft>
            </a:pPr>
            <a:r>
              <a:rPr lang="en-US" sz="2400" dirty="0">
                <a:solidFill>
                  <a:scrgbClr r="0" g="0" b="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(Electro)chemical stability ↑</a:t>
            </a:r>
          </a:p>
          <a:p>
            <a:pPr marL="360000"/>
            <a:endParaRPr lang="en-NL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D1CF00-F6C1-47AA-9F79-D884303D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9AE2223-C2F7-42DE-BA95-A819F96E76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51"/>
          <a:stretch/>
        </p:blipFill>
        <p:spPr>
          <a:xfrm>
            <a:off x="1232118" y="3784677"/>
            <a:ext cx="3475050" cy="2128358"/>
          </a:xfrm>
          <a:prstGeom prst="rect">
            <a:avLst/>
          </a:prstGeom>
        </p:spPr>
      </p:pic>
      <p:sp>
        <p:nvSpPr>
          <p:cNvPr id="46" name="Footer Placeholder 3">
            <a:extLst>
              <a:ext uri="{FF2B5EF4-FFF2-40B4-BE49-F238E27FC236}">
                <a16:creationId xmlns:a16="http://schemas.microsoft.com/office/drawing/2014/main" id="{7F4465A9-4658-47EB-823B-D48ED19913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80068" y="6170920"/>
            <a:ext cx="9486491" cy="612000"/>
          </a:xfrm>
        </p:spPr>
        <p:txBody>
          <a:bodyPr/>
          <a:lstStyle/>
          <a:p>
            <a:r>
              <a:rPr lang="en-GB" dirty="0"/>
              <a:t>Zhou, X.L. </a:t>
            </a:r>
            <a:r>
              <a:rPr lang="en-GB" i="1" dirty="0"/>
              <a:t>et al</a:t>
            </a:r>
            <a:r>
              <a:rPr lang="en-GB" dirty="0"/>
              <a:t>., J. Power Sources, 339, 1-12 (2017)</a:t>
            </a:r>
          </a:p>
          <a:p>
            <a:r>
              <a:rPr lang="en-US" dirty="0"/>
              <a:t>Forner-Cuenca, A. et al., Journal of The Electrochemical Society, 166(10) A2230-A2241 (2019)</a:t>
            </a:r>
          </a:p>
          <a:p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7358F2C-ACE6-44BF-BD50-06EE91427556}"/>
              </a:ext>
            </a:extLst>
          </p:cNvPr>
          <p:cNvGrpSpPr/>
          <p:nvPr/>
        </p:nvGrpSpPr>
        <p:grpSpPr>
          <a:xfrm>
            <a:off x="1256232" y="1543086"/>
            <a:ext cx="2001600" cy="2034000"/>
            <a:chOff x="7532099" y="2516969"/>
            <a:chExt cx="2014419" cy="2005200"/>
          </a:xfrm>
        </p:grpSpPr>
        <p:pic>
          <p:nvPicPr>
            <p:cNvPr id="7" name="Picture 6" descr="A picture containing bicycle, sitting, tree, standing&#10;&#10;Description automatically generated">
              <a:extLst>
                <a:ext uri="{FF2B5EF4-FFF2-40B4-BE49-F238E27FC236}">
                  <a16:creationId xmlns:a16="http://schemas.microsoft.com/office/drawing/2014/main" id="{E59EC598-268F-4D76-A0D0-5BFB475F1C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902" b="9697"/>
            <a:stretch/>
          </p:blipFill>
          <p:spPr>
            <a:xfrm>
              <a:off x="7532099" y="2516969"/>
              <a:ext cx="2014419" cy="2005200"/>
            </a:xfrm>
            <a:prstGeom prst="rect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3FD5B02-1EC4-431C-B6D2-2A1BC61AE6D7}"/>
                </a:ext>
              </a:extLst>
            </p:cNvPr>
            <p:cNvCxnSpPr/>
            <p:nvPr/>
          </p:nvCxnSpPr>
          <p:spPr>
            <a:xfrm>
              <a:off x="7729308" y="2597936"/>
              <a:ext cx="1620000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E3BD4A7-F05C-406C-8D40-AC72B693EC4B}"/>
                    </a:ext>
                  </a:extLst>
                </p:cNvPr>
                <p:cNvSpPr txBox="1"/>
                <p:nvPr/>
              </p:nvSpPr>
              <p:spPr>
                <a:xfrm>
                  <a:off x="7852700" y="2567495"/>
                  <a:ext cx="1373215" cy="3944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20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rial" charset="0"/>
                    </a:rPr>
                    <a:t>100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m:t>μm</m:t>
                      </m:r>
                    </m:oMath>
                  </a14:m>
                  <a:r>
                    <a:rPr lang="en-GB" sz="20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rial" charset="0"/>
                    </a:rPr>
                    <a:t> </a:t>
                  </a:r>
                  <a:endParaRPr lang="en-US" sz="2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E3BD4A7-F05C-406C-8D40-AC72B693EC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2700" y="2567495"/>
                  <a:ext cx="1373215" cy="394445"/>
                </a:xfrm>
                <a:prstGeom prst="rect">
                  <a:avLst/>
                </a:prstGeom>
                <a:blipFill>
                  <a:blip r:embed="rId6"/>
                  <a:stretch>
                    <a:fillRect l="-4464" t="-7576" b="-257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628E306-A93A-496E-8F76-BBF420805B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3726" y="3035241"/>
            <a:ext cx="3475382" cy="2888362"/>
          </a:xfrm>
          <a:prstGeom prst="rect">
            <a:avLst/>
          </a:prstGeom>
        </p:spPr>
      </p:pic>
      <p:sp>
        <p:nvSpPr>
          <p:cNvPr id="64" name="Text Placeholder 4">
            <a:extLst>
              <a:ext uri="{FF2B5EF4-FFF2-40B4-BE49-F238E27FC236}">
                <a16:creationId xmlns:a16="http://schemas.microsoft.com/office/drawing/2014/main" id="{1E39D827-0BA5-4E02-ADB5-0A00AC711505}"/>
              </a:ext>
            </a:extLst>
          </p:cNvPr>
          <p:cNvSpPr txBox="1">
            <a:spLocks/>
          </p:cNvSpPr>
          <p:nvPr/>
        </p:nvSpPr>
        <p:spPr>
          <a:xfrm>
            <a:off x="4687248" y="1317599"/>
            <a:ext cx="5317508" cy="4401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9750" indent="-539750" algn="l" defTabSz="685783" rtl="0" eaLnBrk="1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1071563" indent="-531813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611313" indent="-541338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SzPct val="1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1562" indent="0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611313" indent="-530225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04" indent="-171446" algn="l" defTabSz="685783" rtl="0" eaLnBrk="1" latinLnBrk="0" hangingPunct="1">
              <a:lnSpc>
                <a:spcPct val="150000"/>
              </a:lnSpc>
              <a:spcBef>
                <a:spcPts val="375"/>
              </a:spcBef>
              <a:buClrTx/>
              <a:buFontTx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Current generation not optimized, resulting in three major losses: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FD0FC25-DD72-440B-ACE7-573F5D10C15C}"/>
              </a:ext>
            </a:extLst>
          </p:cNvPr>
          <p:cNvSpPr txBox="1"/>
          <p:nvPr/>
        </p:nvSpPr>
        <p:spPr>
          <a:xfrm>
            <a:off x="4718959" y="2584709"/>
            <a:ext cx="3619820" cy="1134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 algn="just">
              <a:lnSpc>
                <a:spcPts val="25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C8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Activation losses</a:t>
            </a:r>
          </a:p>
          <a:p>
            <a:pPr marL="360000" indent="-360000" algn="just">
              <a:lnSpc>
                <a:spcPts val="25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Ohmic losses</a:t>
            </a:r>
          </a:p>
          <a:p>
            <a:pPr marL="360000" indent="-360000" algn="just">
              <a:lnSpc>
                <a:spcPts val="25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36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transport losses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EC9A35D-7098-49FD-BDBF-D01CC2BAB06A}"/>
              </a:ext>
            </a:extLst>
          </p:cNvPr>
          <p:cNvGrpSpPr/>
          <p:nvPr/>
        </p:nvGrpSpPr>
        <p:grpSpPr>
          <a:xfrm>
            <a:off x="916228" y="1004731"/>
            <a:ext cx="2507967" cy="5081687"/>
            <a:chOff x="916228" y="1004731"/>
            <a:chExt cx="2507967" cy="5081687"/>
          </a:xfrm>
        </p:grpSpPr>
        <p:pic>
          <p:nvPicPr>
            <p:cNvPr id="39" name="Picture 38" descr="A close up of a tree&#10;&#10;Description generated with high confidence">
              <a:extLst>
                <a:ext uri="{FF2B5EF4-FFF2-40B4-BE49-F238E27FC236}">
                  <a16:creationId xmlns:a16="http://schemas.microsoft.com/office/drawing/2014/main" id="{88863FDC-9A30-470E-8ED0-1A0C61B6BB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8269"/>
            <a:stretch/>
          </p:blipFill>
          <p:spPr>
            <a:xfrm>
              <a:off x="916228" y="1065691"/>
              <a:ext cx="1644093" cy="1131099"/>
            </a:xfrm>
            <a:prstGeom prst="rect">
              <a:avLst/>
            </a:prstGeom>
            <a:ln w="57150">
              <a:solidFill>
                <a:srgbClr val="36B800"/>
              </a:solidFill>
            </a:ln>
          </p:spPr>
        </p:pic>
        <p:pic>
          <p:nvPicPr>
            <p:cNvPr id="40" name="Picture 39" descr="A picture containing fence, tree&#10;&#10;Description generated with high confidence">
              <a:extLst>
                <a:ext uri="{FF2B5EF4-FFF2-40B4-BE49-F238E27FC236}">
                  <a16:creationId xmlns:a16="http://schemas.microsoft.com/office/drawing/2014/main" id="{6463429B-CE7F-46B2-9ECD-710B0ECEEE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70"/>
            <a:stretch/>
          </p:blipFill>
          <p:spPr>
            <a:xfrm>
              <a:off x="916228" y="2344885"/>
              <a:ext cx="1644093" cy="1131099"/>
            </a:xfrm>
            <a:prstGeom prst="rect">
              <a:avLst/>
            </a:prstGeom>
            <a:ln w="57150">
              <a:solidFill>
                <a:srgbClr val="0066CC"/>
              </a:solidFill>
            </a:ln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7CE93A5-5A95-4B57-BE11-8C8997E78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70"/>
            <a:stretch/>
          </p:blipFill>
          <p:spPr>
            <a:xfrm>
              <a:off x="916228" y="3624079"/>
              <a:ext cx="1644093" cy="1131099"/>
            </a:xfrm>
            <a:prstGeom prst="rect">
              <a:avLst/>
            </a:prstGeom>
            <a:ln w="57150">
              <a:solidFill>
                <a:schemeClr val="tx2"/>
              </a:solidFill>
            </a:ln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6AA128F-DC7A-4824-B1D7-2EA0EB642A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69"/>
            <a:stretch/>
          </p:blipFill>
          <p:spPr>
            <a:xfrm>
              <a:off x="916228" y="4903272"/>
              <a:ext cx="1644093" cy="113109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7BB2F35-786E-4738-8DED-C97F2EC3D8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78549" y="1004731"/>
              <a:ext cx="0" cy="508168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B534C85-5060-421D-95AD-09E12C885E54}"/>
                </a:ext>
              </a:extLst>
            </p:cNvPr>
            <p:cNvSpPr txBox="1"/>
            <p:nvPr/>
          </p:nvSpPr>
          <p:spPr>
            <a:xfrm rot="5400000">
              <a:off x="1335122" y="3371633"/>
              <a:ext cx="37164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Hierarchical organization</a:t>
              </a:r>
              <a:endParaRPr lang="en-NL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626F45B-BA55-4019-A83E-E096D438DF1E}"/>
              </a:ext>
            </a:extLst>
          </p:cNvPr>
          <p:cNvSpPr txBox="1"/>
          <p:nvPr/>
        </p:nvSpPr>
        <p:spPr>
          <a:xfrm>
            <a:off x="3452601" y="1171102"/>
            <a:ext cx="2197572" cy="101566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NL" sz="2000" dirty="0">
                <a:latin typeface="+mj-lt"/>
                <a:ea typeface="Cambria Math" panose="02040503050406030204" pitchFamily="18" charset="0"/>
                <a:cs typeface="Arial" charset="0"/>
              </a:rPr>
              <a:t>↓</a:t>
            </a:r>
            <a:r>
              <a:rPr lang="en-US" sz="2000" dirty="0">
                <a:latin typeface="+mj-lt"/>
                <a:ea typeface="Cambria Math" panose="02040503050406030204" pitchFamily="18" charset="0"/>
                <a:cs typeface="Arial" charset="0"/>
              </a:rPr>
              <a:t> Pressure drop</a:t>
            </a:r>
          </a:p>
          <a:p>
            <a:r>
              <a:rPr lang="en-US" sz="2000" dirty="0">
                <a:latin typeface="+mj-lt"/>
                <a:ea typeface="Cambria Math" panose="02040503050406030204" pitchFamily="18" charset="0"/>
                <a:cs typeface="Arial" charset="0"/>
              </a:rPr>
              <a:t>↑ Electrochemical performance</a:t>
            </a:r>
            <a:endParaRPr lang="en-NL" sz="2000" dirty="0">
              <a:latin typeface="+mj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55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build="p"/>
      <p:bldP spid="64" grpId="0"/>
      <p:bldP spid="65" grpId="0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E30EE-FD6F-4C01-A533-FD515025F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artificial design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60AD24-551E-408F-8DDA-CE8B67495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18117D-B736-428B-BA05-A3EB1EC6C5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979A424-C7C7-4012-A53B-385C18506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5" y="2938658"/>
            <a:ext cx="1648194" cy="1648194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65B441B-7792-4FC5-A08E-247A5E9FEE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785" y="3104594"/>
            <a:ext cx="1316322" cy="1316322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4F98B150-695E-438C-ABE5-AD40F8E67A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865" y="2897601"/>
            <a:ext cx="1577902" cy="1577902"/>
          </a:xfrm>
          <a:prstGeom prst="rect">
            <a:avLst/>
          </a:prstGeom>
        </p:spPr>
      </p:pic>
      <p:pic>
        <p:nvPicPr>
          <p:cNvPr id="12" name="Picture 2" descr="Dna Helix Svg Png Icon Free Download (#493802) - OnlineWebFonts.COM">
            <a:extLst>
              <a:ext uri="{FF2B5EF4-FFF2-40B4-BE49-F238E27FC236}">
                <a16:creationId xmlns:a16="http://schemas.microsoft.com/office/drawing/2014/main" id="{BEB60BE5-DE09-4E01-B5CC-773830DB1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903" y="3015699"/>
            <a:ext cx="1497166" cy="149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D4E744-662B-4817-B1D8-97031137EE0C}"/>
              </a:ext>
            </a:extLst>
          </p:cNvPr>
          <p:cNvSpPr txBox="1"/>
          <p:nvPr/>
        </p:nvSpPr>
        <p:spPr>
          <a:xfrm>
            <a:off x="242852" y="2054896"/>
            <a:ext cx="2149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Experimental 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characterization</a:t>
            </a:r>
            <a:endParaRPr lang="en-NL" sz="20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F14051-DB48-4987-AB44-A1B28970653E}"/>
              </a:ext>
            </a:extLst>
          </p:cNvPr>
          <p:cNvSpPr txBox="1"/>
          <p:nvPr/>
        </p:nvSpPr>
        <p:spPr>
          <a:xfrm>
            <a:off x="2736425" y="2054896"/>
            <a:ext cx="1879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Pore network 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model</a:t>
            </a:r>
            <a:endParaRPr lang="en-NL" sz="20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64C18D-D603-47F0-8D14-E2D27B822AE2}"/>
              </a:ext>
            </a:extLst>
          </p:cNvPr>
          <p:cNvSpPr txBox="1"/>
          <p:nvPr/>
        </p:nvSpPr>
        <p:spPr>
          <a:xfrm>
            <a:off x="5128940" y="2054896"/>
            <a:ext cx="1693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Genetic 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optimization</a:t>
            </a:r>
            <a:endParaRPr lang="en-NL" sz="20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6E1ACB-B792-4A98-8216-1BBBFF84F268}"/>
              </a:ext>
            </a:extLst>
          </p:cNvPr>
          <p:cNvSpPr txBox="1"/>
          <p:nvPr/>
        </p:nvSpPr>
        <p:spPr>
          <a:xfrm>
            <a:off x="7423015" y="2054896"/>
            <a:ext cx="1965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Advanced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manufacturing</a:t>
            </a:r>
            <a:endParaRPr lang="en-NL" sz="20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38A148-BF25-4A1A-BB53-81D38CCE5DB4}"/>
              </a:ext>
            </a:extLst>
          </p:cNvPr>
          <p:cNvSpPr txBox="1"/>
          <p:nvPr/>
        </p:nvSpPr>
        <p:spPr>
          <a:xfrm>
            <a:off x="9894327" y="2054896"/>
            <a:ext cx="20778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Device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implementation</a:t>
            </a:r>
            <a:endParaRPr lang="en-NL" sz="20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99DE567-A438-4438-9FEC-2A692C9D7B4A}"/>
              </a:ext>
            </a:extLst>
          </p:cNvPr>
          <p:cNvCxnSpPr>
            <a:cxnSpLocks/>
          </p:cNvCxnSpPr>
          <p:nvPr/>
        </p:nvCxnSpPr>
        <p:spPr>
          <a:xfrm>
            <a:off x="1946277" y="3756874"/>
            <a:ext cx="900000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665F300-3A3C-4534-8C7B-6F07B0C72307}"/>
              </a:ext>
            </a:extLst>
          </p:cNvPr>
          <p:cNvCxnSpPr>
            <a:cxnSpLocks/>
          </p:cNvCxnSpPr>
          <p:nvPr/>
        </p:nvCxnSpPr>
        <p:spPr>
          <a:xfrm>
            <a:off x="6662210" y="3759519"/>
            <a:ext cx="900000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8BB58D9-B90F-4B76-B39D-B3C81A071FD0}"/>
              </a:ext>
            </a:extLst>
          </p:cNvPr>
          <p:cNvCxnSpPr>
            <a:cxnSpLocks/>
          </p:cNvCxnSpPr>
          <p:nvPr/>
        </p:nvCxnSpPr>
        <p:spPr>
          <a:xfrm>
            <a:off x="9041034" y="3759519"/>
            <a:ext cx="900000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08DDDCE-895F-4F48-88B0-78A8B24FC638}"/>
              </a:ext>
            </a:extLst>
          </p:cNvPr>
          <p:cNvGrpSpPr/>
          <p:nvPr/>
        </p:nvGrpSpPr>
        <p:grpSpPr>
          <a:xfrm>
            <a:off x="10244280" y="8325507"/>
            <a:ext cx="1867074" cy="687080"/>
            <a:chOff x="3667589" y="3429000"/>
            <a:chExt cx="1867074" cy="68708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6B3440E-349F-4FB3-A70D-E94633D7C999}"/>
                </a:ext>
              </a:extLst>
            </p:cNvPr>
            <p:cNvGrpSpPr/>
            <p:nvPr/>
          </p:nvGrpSpPr>
          <p:grpSpPr>
            <a:xfrm>
              <a:off x="3667589" y="3429000"/>
              <a:ext cx="1866436" cy="687080"/>
              <a:chOff x="3743789" y="3429000"/>
              <a:chExt cx="1866436" cy="687080"/>
            </a:xfrm>
          </p:grpSpPr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0B3A910F-040F-469B-963F-1B956679FB6C}"/>
                  </a:ext>
                </a:extLst>
              </p:cNvPr>
              <p:cNvSpPr/>
              <p:nvPr/>
            </p:nvSpPr>
            <p:spPr>
              <a:xfrm>
                <a:off x="4181591" y="3429000"/>
                <a:ext cx="990832" cy="68708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AAF9994A-7056-45E0-8744-508BB0B3AD56}"/>
                  </a:ext>
                </a:extLst>
              </p:cNvPr>
              <p:cNvSpPr/>
              <p:nvPr/>
            </p:nvSpPr>
            <p:spPr>
              <a:xfrm>
                <a:off x="5276966" y="3476625"/>
                <a:ext cx="333259" cy="576000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99D6B8DD-038D-465F-BC7F-3A1E3E64181A}"/>
                  </a:ext>
                </a:extLst>
              </p:cNvPr>
              <p:cNvSpPr/>
              <p:nvPr/>
            </p:nvSpPr>
            <p:spPr>
              <a:xfrm>
                <a:off x="3743789" y="3477265"/>
                <a:ext cx="333259" cy="576000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cxnSp>
            <p:nvCxnSpPr>
              <p:cNvPr id="58" name="Connector: Elbow 57">
                <a:extLst>
                  <a:ext uri="{FF2B5EF4-FFF2-40B4-BE49-F238E27FC236}">
                    <a16:creationId xmlns:a16="http://schemas.microsoft.com/office/drawing/2014/main" id="{009EFF20-8ED5-408C-90EE-F18F7F3B16F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4189936" y="3197748"/>
                <a:ext cx="35872" cy="594906"/>
              </a:xfrm>
              <a:prstGeom prst="bentConnector4">
                <a:avLst>
                  <a:gd name="adj1" fmla="val -637266"/>
                  <a:gd name="adj2" fmla="val 88822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or: Elbow 58">
                <a:extLst>
                  <a:ext uri="{FF2B5EF4-FFF2-40B4-BE49-F238E27FC236}">
                    <a16:creationId xmlns:a16="http://schemas.microsoft.com/office/drawing/2014/main" id="{778258BA-16AE-41E7-B930-0839E4A3850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4090208" y="3485748"/>
                <a:ext cx="387728" cy="747306"/>
              </a:xfrm>
              <a:prstGeom prst="bentConnector4">
                <a:avLst>
                  <a:gd name="adj1" fmla="val -58959"/>
                  <a:gd name="adj2" fmla="val 71027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ctor: Elbow 59">
                <a:extLst>
                  <a:ext uri="{FF2B5EF4-FFF2-40B4-BE49-F238E27FC236}">
                    <a16:creationId xmlns:a16="http://schemas.microsoft.com/office/drawing/2014/main" id="{DD3B3B17-1FD5-4229-9B56-748C958AC7A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 flipV="1">
                <a:off x="5159580" y="3217369"/>
                <a:ext cx="24760" cy="543272"/>
              </a:xfrm>
              <a:prstGeom prst="bentConnector4">
                <a:avLst>
                  <a:gd name="adj1" fmla="val -923263"/>
                  <a:gd name="adj2" fmla="val 94264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or: Elbow 60">
                <a:extLst>
                  <a:ext uri="{FF2B5EF4-FFF2-40B4-BE49-F238E27FC236}">
                    <a16:creationId xmlns:a16="http://schemas.microsoft.com/office/drawing/2014/main" id="{4AFEB15B-4330-4739-A7F7-49F470530D1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4915951" y="3524980"/>
                <a:ext cx="387728" cy="667562"/>
              </a:xfrm>
              <a:prstGeom prst="bentConnector4">
                <a:avLst>
                  <a:gd name="adj1" fmla="val -58959"/>
                  <a:gd name="adj2" fmla="val 77105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2CA49DF-24B0-47E7-BEF0-8A2C1170F7F1}"/>
                  </a:ext>
                </a:extLst>
              </p:cNvPr>
              <p:cNvSpPr/>
              <p:nvPr/>
            </p:nvSpPr>
            <p:spPr>
              <a:xfrm>
                <a:off x="4598106" y="3429000"/>
                <a:ext cx="118773" cy="687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sp>
          <p:nvSpPr>
            <p:cNvPr id="53" name="Cylinder 52">
              <a:extLst>
                <a:ext uri="{FF2B5EF4-FFF2-40B4-BE49-F238E27FC236}">
                  <a16:creationId xmlns:a16="http://schemas.microsoft.com/office/drawing/2014/main" id="{6246CE23-C26C-4D97-8E8F-C74429ED55BF}"/>
                </a:ext>
              </a:extLst>
            </p:cNvPr>
            <p:cNvSpPr/>
            <p:nvPr/>
          </p:nvSpPr>
          <p:spPr>
            <a:xfrm>
              <a:off x="3667589" y="3638549"/>
              <a:ext cx="333259" cy="421219"/>
            </a:xfrm>
            <a:prstGeom prst="can">
              <a:avLst>
                <a:gd name="adj" fmla="val 1499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4" name="Cylinder 53">
              <a:extLst>
                <a:ext uri="{FF2B5EF4-FFF2-40B4-BE49-F238E27FC236}">
                  <a16:creationId xmlns:a16="http://schemas.microsoft.com/office/drawing/2014/main" id="{128453B8-96C0-4841-8C14-379EC81DA43C}"/>
                </a:ext>
              </a:extLst>
            </p:cNvPr>
            <p:cNvSpPr/>
            <p:nvPr/>
          </p:nvSpPr>
          <p:spPr>
            <a:xfrm>
              <a:off x="5201404" y="3638549"/>
              <a:ext cx="333259" cy="421219"/>
            </a:xfrm>
            <a:prstGeom prst="can">
              <a:avLst>
                <a:gd name="adj" fmla="val 1499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15E8890-6DC0-46E9-8225-AA47D082CD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5268" y="3224732"/>
            <a:ext cx="1883827" cy="1072989"/>
          </a:xfrm>
          <a:prstGeom prst="rect">
            <a:avLst/>
          </a:prstGeom>
        </p:spPr>
      </p:pic>
      <p:sp>
        <p:nvSpPr>
          <p:cNvPr id="5" name="Plus Sign 4">
            <a:extLst>
              <a:ext uri="{FF2B5EF4-FFF2-40B4-BE49-F238E27FC236}">
                <a16:creationId xmlns:a16="http://schemas.microsoft.com/office/drawing/2014/main" id="{FDA039C5-647C-463A-8F0F-4D83BB9F95BF}"/>
              </a:ext>
            </a:extLst>
          </p:cNvPr>
          <p:cNvSpPr/>
          <p:nvPr/>
        </p:nvSpPr>
        <p:spPr>
          <a:xfrm>
            <a:off x="4478790" y="3479566"/>
            <a:ext cx="638827" cy="554615"/>
          </a:xfrm>
          <a:prstGeom prst="mathPlus">
            <a:avLst>
              <a:gd name="adj1" fmla="val 9969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6594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5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3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0AE7E-0C40-4E91-970C-530D062B5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modeling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61FA1D-E271-458C-A7A9-EF18A8F11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FF8DC9-E224-416D-96A8-864FC95603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80068" y="6170920"/>
            <a:ext cx="9486491" cy="687080"/>
          </a:xfrm>
        </p:spPr>
        <p:txBody>
          <a:bodyPr/>
          <a:lstStyle/>
          <a:p>
            <a:r>
              <a:rPr lang="en-US" dirty="0"/>
              <a:t>D. Zhang </a:t>
            </a:r>
            <a:r>
              <a:rPr lang="en-US" i="1" dirty="0"/>
              <a:t>et al,</a:t>
            </a:r>
            <a:r>
              <a:rPr lang="en-US" dirty="0"/>
              <a:t> </a:t>
            </a:r>
            <a:r>
              <a:rPr lang="en-US" i="1" dirty="0"/>
              <a:t>J. Power Sources</a:t>
            </a:r>
            <a:r>
              <a:rPr lang="en-US" dirty="0"/>
              <a:t>, vol. 447, no. March 2019, 2020.</a:t>
            </a:r>
          </a:p>
          <a:p>
            <a:r>
              <a:rPr lang="en-US" dirty="0"/>
              <a:t>A. </a:t>
            </a:r>
            <a:r>
              <a:rPr lang="en-US" dirty="0" err="1"/>
              <a:t>Gayon</a:t>
            </a:r>
            <a:r>
              <a:rPr lang="en-US" dirty="0"/>
              <a:t> Lombardo, B. A. Simon, O. Taiwo, S. J. Neethling, and N. P. Brandon, </a:t>
            </a:r>
            <a:r>
              <a:rPr lang="en-US" i="1" dirty="0"/>
              <a:t>J. Energy Storage</a:t>
            </a:r>
            <a:r>
              <a:rPr lang="en-US" dirty="0"/>
              <a:t>, vol. 24, no. April, 2019.</a:t>
            </a:r>
            <a:endParaRPr lang="en-GB" i="1" dirty="0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EDA0357D-07CF-466D-87D7-278EB67B1408}"/>
              </a:ext>
            </a:extLst>
          </p:cNvPr>
          <p:cNvSpPr/>
          <p:nvPr/>
        </p:nvSpPr>
        <p:spPr>
          <a:xfrm>
            <a:off x="721605" y="1316128"/>
            <a:ext cx="10777664" cy="720000"/>
          </a:xfrm>
          <a:prstGeom prst="rightArrow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Level of complexity and detail</a:t>
            </a:r>
            <a:endParaRPr lang="en-NL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53C97D-5799-45CE-83E6-B40470D7F807}"/>
              </a:ext>
            </a:extLst>
          </p:cNvPr>
          <p:cNvGrpSpPr/>
          <p:nvPr/>
        </p:nvGrpSpPr>
        <p:grpSpPr>
          <a:xfrm>
            <a:off x="7766320" y="2285406"/>
            <a:ext cx="4131153" cy="3398422"/>
            <a:chOff x="7766320" y="2239836"/>
            <a:chExt cx="4131153" cy="339842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7C6D74A-3CC3-4876-BD4D-F5DABF9B5622}"/>
                </a:ext>
              </a:extLst>
            </p:cNvPr>
            <p:cNvSpPr txBox="1"/>
            <p:nvPr/>
          </p:nvSpPr>
          <p:spPr>
            <a:xfrm>
              <a:off x="7766320" y="5002186"/>
              <a:ext cx="3995235" cy="636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US" sz="1600" b="1" dirty="0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Lattice Boltzmann model</a:t>
              </a:r>
            </a:p>
            <a:p>
              <a:pPr algn="ctr">
                <a:spcAft>
                  <a:spcPts val="400"/>
                </a:spcAft>
              </a:pPr>
              <a:r>
                <a:rPr lang="en-US" sz="1600" b="1" dirty="0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Finite Element model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2E0FB1B-349C-472A-B897-1C103B582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946" t="15173" r="33994" b="15430"/>
            <a:stretch/>
          </p:blipFill>
          <p:spPr>
            <a:xfrm>
              <a:off x="8408705" y="2614005"/>
              <a:ext cx="2162976" cy="231695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B0AB1F1-CFA1-46E3-8D90-614733764A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5830" t="10735" r="720" b="9936"/>
            <a:stretch/>
          </p:blipFill>
          <p:spPr>
            <a:xfrm>
              <a:off x="10791616" y="2643178"/>
              <a:ext cx="464000" cy="215682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DEFA444-30DB-4259-93DB-63384A7D83D2}"/>
                </a:ext>
              </a:extLst>
            </p:cNvPr>
            <p:cNvSpPr txBox="1"/>
            <p:nvPr/>
          </p:nvSpPr>
          <p:spPr>
            <a:xfrm rot="16200000">
              <a:off x="7591648" y="3519025"/>
              <a:ext cx="10534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0.3 mm</a:t>
              </a:r>
              <a:endParaRPr lang="en-NL" sz="16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1A8D98B-4D31-4FA9-B0D3-549FB21A9351}"/>
                </a:ext>
              </a:extLst>
            </p:cNvPr>
            <p:cNvSpPr txBox="1"/>
            <p:nvPr/>
          </p:nvSpPr>
          <p:spPr>
            <a:xfrm>
              <a:off x="8843710" y="2239836"/>
              <a:ext cx="30537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Concentration map</a:t>
              </a:r>
              <a:r>
                <a:rPr lang="en-US" sz="1600" b="1" baseline="30000" dirty="0"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endParaRPr lang="en-US" sz="16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8C50A464-8F34-4BD8-9A98-6EB3B628A8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87672" y="2542023"/>
              <a:ext cx="11065" cy="2318196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DCA4A5-6D92-4CC9-84B5-AA2F683262BC}"/>
              </a:ext>
            </a:extLst>
          </p:cNvPr>
          <p:cNvGrpSpPr/>
          <p:nvPr/>
        </p:nvGrpSpPr>
        <p:grpSpPr>
          <a:xfrm>
            <a:off x="3485257" y="1883069"/>
            <a:ext cx="5288192" cy="3508482"/>
            <a:chOff x="3485257" y="1764762"/>
            <a:chExt cx="5288192" cy="350848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2220E0F-443E-4B34-AA6E-0818CF97A3AA}"/>
                </a:ext>
              </a:extLst>
            </p:cNvPr>
            <p:cNvSpPr/>
            <p:nvPr/>
          </p:nvSpPr>
          <p:spPr>
            <a:xfrm>
              <a:off x="6298957" y="1810294"/>
              <a:ext cx="1035178" cy="849335"/>
            </a:xfrm>
            <a:prstGeom prst="rect">
              <a:avLst/>
            </a:prstGeom>
            <a:solidFill>
              <a:srgbClr val="00C04B">
                <a:alpha val="25000"/>
              </a:srgbClr>
            </a:solidFill>
            <a:ln w="19050">
              <a:solidFill>
                <a:srgbClr val="00C0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80C31FD-CE3C-4470-A48F-8FE5339789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43550" y="2659629"/>
              <a:ext cx="0" cy="2200590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1D8036-0120-4AFB-BDF4-625C355521A7}"/>
                </a:ext>
              </a:extLst>
            </p:cNvPr>
            <p:cNvSpPr txBox="1"/>
            <p:nvPr/>
          </p:nvSpPr>
          <p:spPr>
            <a:xfrm>
              <a:off x="3485257" y="4657434"/>
              <a:ext cx="5288192" cy="615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5000"/>
                </a:lnSpc>
                <a:spcAft>
                  <a:spcPts val="400"/>
                </a:spcAft>
              </a:pPr>
              <a:r>
                <a:rPr lang="en-US" sz="1600" b="1" dirty="0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Pore network model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1B8ED23-10DC-4440-AED2-5058128F997B}"/>
                </a:ext>
              </a:extLst>
            </p:cNvPr>
            <p:cNvSpPr txBox="1"/>
            <p:nvPr/>
          </p:nvSpPr>
          <p:spPr>
            <a:xfrm rot="16200000">
              <a:off x="3953832" y="3590647"/>
              <a:ext cx="10534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1.0 mm</a:t>
              </a:r>
              <a:endParaRPr lang="en-NL" sz="16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 descr="A picture containing sitting, lit, blue, room&#10;&#10;Description automatically generated">
              <a:extLst>
                <a:ext uri="{FF2B5EF4-FFF2-40B4-BE49-F238E27FC236}">
                  <a16:creationId xmlns:a16="http://schemas.microsoft.com/office/drawing/2014/main" id="{334572AF-7CB2-41B8-A284-E8BF26D32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04" t="24502" r="18963" b="16968"/>
            <a:stretch/>
          </p:blipFill>
          <p:spPr>
            <a:xfrm>
              <a:off x="4660034" y="2617252"/>
              <a:ext cx="2943989" cy="2391992"/>
            </a:xfrm>
            <a:prstGeom prst="rect">
              <a:avLst/>
            </a:prstGeom>
          </p:spPr>
        </p:pic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003374E-081A-4EFB-9025-68B0356534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5637" y="2646425"/>
              <a:ext cx="483320" cy="422538"/>
            </a:xfrm>
            <a:prstGeom prst="straightConnector1">
              <a:avLst/>
            </a:prstGeom>
            <a:ln w="19050">
              <a:solidFill>
                <a:srgbClr val="00C04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25D4390-0120-474C-9FEC-520F11B1BBA7}"/>
                </a:ext>
              </a:extLst>
            </p:cNvPr>
            <p:cNvSpPr/>
            <p:nvPr/>
          </p:nvSpPr>
          <p:spPr>
            <a:xfrm>
              <a:off x="5281779" y="3072354"/>
              <a:ext cx="522688" cy="392359"/>
            </a:xfrm>
            <a:prstGeom prst="rect">
              <a:avLst/>
            </a:prstGeom>
            <a:solidFill>
              <a:srgbClr val="00C04B">
                <a:alpha val="25000"/>
              </a:srgbClr>
            </a:solidFill>
            <a:ln>
              <a:solidFill>
                <a:srgbClr val="00C0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 descr="A close up of a flower&#10;&#10;Description automatically generated">
              <a:extLst>
                <a:ext uri="{FF2B5EF4-FFF2-40B4-BE49-F238E27FC236}">
                  <a16:creationId xmlns:a16="http://schemas.microsoft.com/office/drawing/2014/main" id="{290C8CC0-BF2E-4A3D-B376-09A329DE07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61" t="19932" r="23466" b="16851"/>
            <a:stretch/>
          </p:blipFill>
          <p:spPr>
            <a:xfrm rot="720000">
              <a:off x="6344967" y="1764762"/>
              <a:ext cx="936000" cy="94609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D7F2032-9A26-42CE-BB24-8D815F826639}"/>
              </a:ext>
            </a:extLst>
          </p:cNvPr>
          <p:cNvGrpSpPr/>
          <p:nvPr/>
        </p:nvGrpSpPr>
        <p:grpSpPr>
          <a:xfrm>
            <a:off x="366722" y="2263213"/>
            <a:ext cx="3832477" cy="3125376"/>
            <a:chOff x="366722" y="2113733"/>
            <a:chExt cx="3832477" cy="312537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03EFCC2-CF82-4E10-A088-6B8B25FF8AAA}"/>
                </a:ext>
              </a:extLst>
            </p:cNvPr>
            <p:cNvSpPr txBox="1"/>
            <p:nvPr/>
          </p:nvSpPr>
          <p:spPr>
            <a:xfrm>
              <a:off x="460389" y="4623299"/>
              <a:ext cx="3738810" cy="615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5000"/>
                </a:lnSpc>
                <a:spcAft>
                  <a:spcPts val="400"/>
                </a:spcAft>
              </a:pPr>
              <a:r>
                <a:rPr lang="en-US" sz="1600" b="1" dirty="0">
                  <a:solidFill>
                    <a:scrgbClr r="0" g="0" b="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Macroscopic continuum model</a:t>
              </a: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68FA2DE4-0C54-4178-BD30-B9BC10567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6722" y="2113733"/>
              <a:ext cx="3722509" cy="27765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599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423B66-EB47-4752-8DD8-FB24760BD4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200" y="1316931"/>
            <a:ext cx="3365256" cy="4352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Iterative Algorithm:</a:t>
            </a:r>
          </a:p>
          <a:p>
            <a:pPr marL="514350" indent="-514350">
              <a:buAutoNum type="arabicPeriod"/>
            </a:pPr>
            <a:r>
              <a:rPr lang="en-US" sz="2400" dirty="0"/>
              <a:t>Fluid transport</a:t>
            </a:r>
          </a:p>
          <a:p>
            <a:pPr marL="514350" indent="-514350">
              <a:buAutoNum type="arabicPeriod"/>
            </a:pPr>
            <a:r>
              <a:rPr lang="en-US" sz="2400" dirty="0"/>
              <a:t>Charge transport</a:t>
            </a:r>
          </a:p>
          <a:p>
            <a:pPr marL="514350" indent="-514350">
              <a:buAutoNum type="arabicPeriod"/>
            </a:pPr>
            <a:r>
              <a:rPr lang="en-US" sz="2400" dirty="0"/>
              <a:t>Species transport</a:t>
            </a:r>
            <a:endParaRPr lang="en-NL" sz="2400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76C2872-D5D3-4C7C-A8F2-3223B7D72863}"/>
              </a:ext>
            </a:extLst>
          </p:cNvPr>
          <p:cNvGrpSpPr/>
          <p:nvPr/>
        </p:nvGrpSpPr>
        <p:grpSpPr>
          <a:xfrm>
            <a:off x="829750" y="2922220"/>
            <a:ext cx="4897017" cy="1697745"/>
            <a:chOff x="867850" y="1256427"/>
            <a:chExt cx="4897017" cy="169774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5EF8399-360F-453A-A91D-6B65FE757D7E}"/>
                </a:ext>
              </a:extLst>
            </p:cNvPr>
            <p:cNvGrpSpPr/>
            <p:nvPr/>
          </p:nvGrpSpPr>
          <p:grpSpPr>
            <a:xfrm>
              <a:off x="867850" y="1760416"/>
              <a:ext cx="4897017" cy="1193756"/>
              <a:chOff x="5050431" y="3491290"/>
              <a:chExt cx="4897017" cy="1193756"/>
            </a:xfrm>
          </p:grpSpPr>
          <p:pic>
            <p:nvPicPr>
              <p:cNvPr id="46" name="Picture 45" descr="A close up of a map&#10;&#10;Description automatically generated">
                <a:extLst>
                  <a:ext uri="{FF2B5EF4-FFF2-40B4-BE49-F238E27FC236}">
                    <a16:creationId xmlns:a16="http://schemas.microsoft.com/office/drawing/2014/main" id="{8BFAF050-0198-4B86-96FE-34649CD6BC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9" t="2024" r="52373" b="45740"/>
              <a:stretch/>
            </p:blipFill>
            <p:spPr>
              <a:xfrm>
                <a:off x="5050431" y="3491290"/>
                <a:ext cx="1693572" cy="118704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7" name="Picture 46" descr="A close up of a map&#10;&#10;Description automatically generated">
                <a:extLst>
                  <a:ext uri="{FF2B5EF4-FFF2-40B4-BE49-F238E27FC236}">
                    <a16:creationId xmlns:a16="http://schemas.microsoft.com/office/drawing/2014/main" id="{71EFA23A-D2B8-4E67-B8F9-F3A70CB25B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732" t="1734" r="861" b="45580"/>
              <a:stretch/>
            </p:blipFill>
            <p:spPr>
              <a:xfrm>
                <a:off x="8253876" y="3491290"/>
                <a:ext cx="1693572" cy="119375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9DB68496-F8E2-4529-B390-56F0D8029F16}"/>
                  </a:ext>
                </a:extLst>
              </p:cNvPr>
              <p:cNvCxnSpPr>
                <a:cxnSpLocks/>
                <a:stCxn id="51" idx="1"/>
              </p:cNvCxnSpPr>
              <p:nvPr/>
            </p:nvCxnSpPr>
            <p:spPr>
              <a:xfrm flipH="1">
                <a:off x="6334469" y="4453609"/>
                <a:ext cx="652191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DC1A4E9D-6511-46FF-BFA4-4487848096A0}"/>
                  </a:ext>
                </a:extLst>
              </p:cNvPr>
              <p:cNvCxnSpPr>
                <a:cxnSpLocks/>
                <a:stCxn id="50" idx="1"/>
              </p:cNvCxnSpPr>
              <p:nvPr/>
            </p:nvCxnSpPr>
            <p:spPr>
              <a:xfrm flipH="1">
                <a:off x="6334469" y="4110709"/>
                <a:ext cx="652191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DEE9B53-B198-4A92-94DF-28D3EE644ABE}"/>
                  </a:ext>
                </a:extLst>
              </p:cNvPr>
              <p:cNvSpPr txBox="1"/>
              <p:nvPr/>
            </p:nvSpPr>
            <p:spPr>
              <a:xfrm>
                <a:off x="6986660" y="3910654"/>
                <a:ext cx="82426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C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charset="0"/>
                  </a:rPr>
                  <a:t>Void</a:t>
                </a:r>
                <a:endParaRPr lang="en-US" sz="20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F9AA69D-77BC-43BE-AE4D-D4C8D184B132}"/>
                  </a:ext>
                </a:extLst>
              </p:cNvPr>
              <p:cNvSpPr txBox="1"/>
              <p:nvPr/>
            </p:nvSpPr>
            <p:spPr>
              <a:xfrm>
                <a:off x="6986660" y="4253554"/>
                <a:ext cx="8996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0066CC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charset="0"/>
                  </a:rPr>
                  <a:t>Solid</a:t>
                </a:r>
                <a:endParaRPr lang="en-US" sz="2000" b="1" dirty="0">
                  <a:solidFill>
                    <a:srgbClr val="0066C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charset="0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BCD3020-6A67-4544-8D02-888603B9A529}"/>
                </a:ext>
              </a:extLst>
            </p:cNvPr>
            <p:cNvSpPr txBox="1"/>
            <p:nvPr/>
          </p:nvSpPr>
          <p:spPr>
            <a:xfrm>
              <a:off x="1068562" y="1256427"/>
              <a:ext cx="12971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Arial" charset="0"/>
                  <a:ea typeface="Arial" charset="0"/>
                  <a:cs typeface="Arial" charset="0"/>
                </a:rPr>
                <a:t>Reality:</a:t>
              </a:r>
              <a:endParaRPr lang="en-NL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36D1E0-D565-4D04-972F-C6581D1A1FC6}"/>
                </a:ext>
              </a:extLst>
            </p:cNvPr>
            <p:cNvSpPr txBox="1"/>
            <p:nvPr/>
          </p:nvSpPr>
          <p:spPr>
            <a:xfrm>
              <a:off x="4414851" y="1257687"/>
              <a:ext cx="9717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Arial" charset="0"/>
                  <a:ea typeface="Arial" charset="0"/>
                  <a:cs typeface="Arial" charset="0"/>
                </a:rPr>
                <a:t>PNM:</a:t>
              </a:r>
              <a:endParaRPr lang="en-NL" b="1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229CB34-63C3-45C7-9C07-E6A8E300B25A}"/>
              </a:ext>
            </a:extLst>
          </p:cNvPr>
          <p:cNvCxnSpPr>
            <a:cxnSpLocks/>
          </p:cNvCxnSpPr>
          <p:nvPr/>
        </p:nvCxnSpPr>
        <p:spPr>
          <a:xfrm flipH="1" flipV="1">
            <a:off x="7561314" y="4638497"/>
            <a:ext cx="0" cy="468000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C21E13F-11B9-4707-9C15-66ACA7C65E3C}"/>
              </a:ext>
            </a:extLst>
          </p:cNvPr>
          <p:cNvCxnSpPr>
            <a:cxnSpLocks/>
          </p:cNvCxnSpPr>
          <p:nvPr/>
        </p:nvCxnSpPr>
        <p:spPr>
          <a:xfrm flipH="1" flipV="1">
            <a:off x="9979359" y="4638497"/>
            <a:ext cx="0" cy="468000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38CD2EE-E4EE-4D2A-82C0-BDBAA2DA4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Pore network model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0BD299-65F9-481E-A360-2E02B591A8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254FF1-1C5B-4EAB-83DD-704A212019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err="1"/>
              <a:t>Gostick</a:t>
            </a:r>
            <a:r>
              <a:rPr lang="en-GB" dirty="0"/>
              <a:t>, J. </a:t>
            </a:r>
            <a:r>
              <a:rPr lang="en-GB" i="1" dirty="0"/>
              <a:t>et al.</a:t>
            </a:r>
            <a:r>
              <a:rPr lang="en-GB" dirty="0"/>
              <a:t>, Computing in Science and Engineering, vol. 18, no. 4, 60-74 (2016)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EA85E3A-C061-4D3E-8ABF-266297F753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89" y="4738672"/>
            <a:ext cx="3846539" cy="1233045"/>
          </a:xfrm>
          <a:prstGeom prst="rect">
            <a:avLst/>
          </a:prstGeom>
        </p:spPr>
      </p:pic>
      <p:sp>
        <p:nvSpPr>
          <p:cNvPr id="9" name="Jobb oldali kapcsos zárójel 149">
            <a:extLst>
              <a:ext uri="{FF2B5EF4-FFF2-40B4-BE49-F238E27FC236}">
                <a16:creationId xmlns:a16="http://schemas.microsoft.com/office/drawing/2014/main" id="{0AC80C37-2C9F-4853-8DFA-3424766C66AD}"/>
              </a:ext>
            </a:extLst>
          </p:cNvPr>
          <p:cNvSpPr/>
          <p:nvPr/>
        </p:nvSpPr>
        <p:spPr>
          <a:xfrm>
            <a:off x="3798344" y="2585213"/>
            <a:ext cx="361372" cy="1072388"/>
          </a:xfrm>
          <a:prstGeom prst="rightBrace">
            <a:avLst>
              <a:gd name="adj1" fmla="val 8333"/>
              <a:gd name="adj2" fmla="val 2595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D57BFE-98CA-42A1-901A-ACA8097A92B6}"/>
              </a:ext>
            </a:extLst>
          </p:cNvPr>
          <p:cNvSpPr txBox="1"/>
          <p:nvPr/>
        </p:nvSpPr>
        <p:spPr>
          <a:xfrm>
            <a:off x="4274457" y="2644831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Coupled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9E6C30-3477-4351-81DD-D3DA6FF1DDE6}"/>
              </a:ext>
            </a:extLst>
          </p:cNvPr>
          <p:cNvGrpSpPr/>
          <p:nvPr/>
        </p:nvGrpSpPr>
        <p:grpSpPr>
          <a:xfrm>
            <a:off x="4451282" y="3055131"/>
            <a:ext cx="798414" cy="757929"/>
            <a:chOff x="5108110" y="3467595"/>
            <a:chExt cx="798414" cy="757929"/>
          </a:xfrm>
        </p:grpSpPr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F0ADDE5D-D62E-48E2-A013-956B021AD5AE}"/>
                </a:ext>
              </a:extLst>
            </p:cNvPr>
            <p:cNvSpPr/>
            <p:nvPr/>
          </p:nvSpPr>
          <p:spPr>
            <a:xfrm rot="10800000" flipH="1" flipV="1">
              <a:off x="5140958" y="3467595"/>
              <a:ext cx="765566" cy="757929"/>
            </a:xfrm>
            <a:prstGeom prst="arc">
              <a:avLst>
                <a:gd name="adj1" fmla="val 16200000"/>
                <a:gd name="adj2" fmla="val 5329105"/>
              </a:avLst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AB0CC3D0-DD39-496B-889E-A55E76BEECF8}"/>
                </a:ext>
              </a:extLst>
            </p:cNvPr>
            <p:cNvSpPr/>
            <p:nvPr/>
          </p:nvSpPr>
          <p:spPr>
            <a:xfrm rot="10800000">
              <a:off x="5108110" y="3467595"/>
              <a:ext cx="765566" cy="757929"/>
            </a:xfrm>
            <a:prstGeom prst="arc">
              <a:avLst>
                <a:gd name="adj1" fmla="val 16200000"/>
                <a:gd name="adj2" fmla="val 5329105"/>
              </a:avLst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5ADA09F-5DC3-4E0D-9F08-AB60203549AB}"/>
              </a:ext>
            </a:extLst>
          </p:cNvPr>
          <p:cNvSpPr/>
          <p:nvPr/>
        </p:nvSpPr>
        <p:spPr>
          <a:xfrm>
            <a:off x="6596328" y="1730187"/>
            <a:ext cx="1908000" cy="2909455"/>
          </a:xfrm>
          <a:prstGeom prst="rect">
            <a:avLst/>
          </a:prstGeom>
          <a:solidFill>
            <a:srgbClr val="C81919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55F2F3-5B56-4E95-8537-A039F3D07A4D}"/>
              </a:ext>
            </a:extLst>
          </p:cNvPr>
          <p:cNvSpPr/>
          <p:nvPr/>
        </p:nvSpPr>
        <p:spPr>
          <a:xfrm>
            <a:off x="9016201" y="1730187"/>
            <a:ext cx="1908000" cy="2909455"/>
          </a:xfrm>
          <a:prstGeom prst="rect">
            <a:avLst/>
          </a:prstGeom>
          <a:solidFill>
            <a:srgbClr val="0066CC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8ED78D-34A5-480F-A11F-A33B74CAA90C}"/>
              </a:ext>
            </a:extLst>
          </p:cNvPr>
          <p:cNvSpPr/>
          <p:nvPr/>
        </p:nvSpPr>
        <p:spPr>
          <a:xfrm>
            <a:off x="10924201" y="1730187"/>
            <a:ext cx="470338" cy="2909455"/>
          </a:xfrm>
          <a:prstGeom prst="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0A4864-6C7E-4AAF-B9B2-2A3E3544B9EC}"/>
              </a:ext>
            </a:extLst>
          </p:cNvPr>
          <p:cNvSpPr/>
          <p:nvPr/>
        </p:nvSpPr>
        <p:spPr>
          <a:xfrm>
            <a:off x="8489351" y="1730187"/>
            <a:ext cx="540000" cy="29094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AF45EB-55A8-446D-97BC-34F236372D58}"/>
              </a:ext>
            </a:extLst>
          </p:cNvPr>
          <p:cNvSpPr txBox="1"/>
          <p:nvPr/>
        </p:nvSpPr>
        <p:spPr>
          <a:xfrm rot="16200000">
            <a:off x="8091775" y="2984852"/>
            <a:ext cx="129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endParaRPr lang="en-NL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FEE09B-1097-4B15-8975-FF23FFF66668}"/>
              </a:ext>
            </a:extLst>
          </p:cNvPr>
          <p:cNvSpPr/>
          <p:nvPr/>
        </p:nvSpPr>
        <p:spPr>
          <a:xfrm>
            <a:off x="6144131" y="1730187"/>
            <a:ext cx="470338" cy="2909455"/>
          </a:xfrm>
          <a:prstGeom prst="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5988B9-80A0-4991-8C66-0EE2C866C53D}"/>
              </a:ext>
            </a:extLst>
          </p:cNvPr>
          <p:cNvSpPr txBox="1"/>
          <p:nvPr/>
        </p:nvSpPr>
        <p:spPr>
          <a:xfrm rot="16200000">
            <a:off x="5399958" y="2984860"/>
            <a:ext cx="1925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collector</a:t>
            </a:r>
            <a:endParaRPr lang="en-N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F852FD-D41A-4885-9E43-45731A567227}"/>
              </a:ext>
            </a:extLst>
          </p:cNvPr>
          <p:cNvSpPr txBox="1"/>
          <p:nvPr/>
        </p:nvSpPr>
        <p:spPr>
          <a:xfrm>
            <a:off x="7108581" y="1860193"/>
            <a:ext cx="898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Anode</a:t>
            </a:r>
            <a:endParaRPr lang="en-N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A25B0A-194A-47C1-AB39-37CA50C8D42A}"/>
              </a:ext>
            </a:extLst>
          </p:cNvPr>
          <p:cNvSpPr txBox="1"/>
          <p:nvPr/>
        </p:nvSpPr>
        <p:spPr>
          <a:xfrm>
            <a:off x="9416343" y="1860193"/>
            <a:ext cx="1111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Cathode</a:t>
            </a:r>
            <a:endParaRPr lang="en-N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3A55484-8B80-457F-A8D1-AA812E0D97E2}"/>
              </a:ext>
            </a:extLst>
          </p:cNvPr>
          <p:cNvCxnSpPr>
            <a:cxnSpLocks/>
            <a:endCxn id="16" idx="2"/>
          </p:cNvCxnSpPr>
          <p:nvPr/>
        </p:nvCxnSpPr>
        <p:spPr>
          <a:xfrm flipH="1" flipV="1">
            <a:off x="7550328" y="4639642"/>
            <a:ext cx="0" cy="468000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CC4DD01-23DB-414B-9349-55570544C491}"/>
              </a:ext>
            </a:extLst>
          </p:cNvPr>
          <p:cNvCxnSpPr>
            <a:cxnSpLocks/>
          </p:cNvCxnSpPr>
          <p:nvPr/>
        </p:nvCxnSpPr>
        <p:spPr>
          <a:xfrm flipV="1">
            <a:off x="7550328" y="1256060"/>
            <a:ext cx="0" cy="468000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FFEE617-06F9-4B33-9684-ED96ECE4AFC8}"/>
              </a:ext>
            </a:extLst>
          </p:cNvPr>
          <p:cNvCxnSpPr>
            <a:cxnSpLocks/>
          </p:cNvCxnSpPr>
          <p:nvPr/>
        </p:nvCxnSpPr>
        <p:spPr>
          <a:xfrm flipV="1">
            <a:off x="9970201" y="1256064"/>
            <a:ext cx="0" cy="468000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FE114A7-5C6D-454C-8CB0-0D880FE8372B}"/>
              </a:ext>
            </a:extLst>
          </p:cNvPr>
          <p:cNvCxnSpPr/>
          <p:nvPr/>
        </p:nvCxnSpPr>
        <p:spPr>
          <a:xfrm>
            <a:off x="7982158" y="4309582"/>
            <a:ext cx="15504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CA21F97-3F43-4A48-8060-7E4B291F44A2}"/>
              </a:ext>
            </a:extLst>
          </p:cNvPr>
          <p:cNvSpPr txBox="1"/>
          <p:nvPr/>
        </p:nvSpPr>
        <p:spPr>
          <a:xfrm>
            <a:off x="7534864" y="4108001"/>
            <a:ext cx="481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N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77967B-1391-40C1-BD61-D483B7699445}"/>
              </a:ext>
            </a:extLst>
          </p:cNvPr>
          <p:cNvSpPr txBox="1"/>
          <p:nvPr/>
        </p:nvSpPr>
        <p:spPr>
          <a:xfrm>
            <a:off x="9531597" y="4109527"/>
            <a:ext cx="481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N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Arrow: Curved Right 31">
            <a:extLst>
              <a:ext uri="{FF2B5EF4-FFF2-40B4-BE49-F238E27FC236}">
                <a16:creationId xmlns:a16="http://schemas.microsoft.com/office/drawing/2014/main" id="{BDD06B9E-B101-45DB-BE7B-6A1755719CD9}"/>
              </a:ext>
            </a:extLst>
          </p:cNvPr>
          <p:cNvSpPr/>
          <p:nvPr/>
        </p:nvSpPr>
        <p:spPr>
          <a:xfrm flipV="1">
            <a:off x="6619549" y="2751027"/>
            <a:ext cx="470338" cy="1018348"/>
          </a:xfrm>
          <a:prstGeom prst="curvedRightArrow">
            <a:avLst>
              <a:gd name="adj1" fmla="val 2636"/>
              <a:gd name="adj2" fmla="val 33101"/>
              <a:gd name="adj3" fmla="val 19871"/>
            </a:avLst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Arrow: Curved Right 32">
            <a:extLst>
              <a:ext uri="{FF2B5EF4-FFF2-40B4-BE49-F238E27FC236}">
                <a16:creationId xmlns:a16="http://schemas.microsoft.com/office/drawing/2014/main" id="{26A44462-1F09-4606-A61D-3CD3848D673B}"/>
              </a:ext>
            </a:extLst>
          </p:cNvPr>
          <p:cNvSpPr/>
          <p:nvPr/>
        </p:nvSpPr>
        <p:spPr>
          <a:xfrm flipH="1">
            <a:off x="10448783" y="2750801"/>
            <a:ext cx="470338" cy="1018348"/>
          </a:xfrm>
          <a:prstGeom prst="curvedRightArrow">
            <a:avLst>
              <a:gd name="adj1" fmla="val 2636"/>
              <a:gd name="adj2" fmla="val 33101"/>
              <a:gd name="adj3" fmla="val 19871"/>
            </a:avLst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FB4E91A-10BA-4C55-9C73-448D46E0E05D}"/>
              </a:ext>
            </a:extLst>
          </p:cNvPr>
          <p:cNvSpPr txBox="1"/>
          <p:nvPr/>
        </p:nvSpPr>
        <p:spPr>
          <a:xfrm>
            <a:off x="7079451" y="3548752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(n-1)+</a:t>
            </a:r>
            <a:endParaRPr lang="en-N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F0F9C79-AF26-443E-992C-26E6FB9CF1C8}"/>
              </a:ext>
            </a:extLst>
          </p:cNvPr>
          <p:cNvSpPr txBox="1"/>
          <p:nvPr/>
        </p:nvSpPr>
        <p:spPr>
          <a:xfrm>
            <a:off x="7081277" y="2634291"/>
            <a:ext cx="574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n+</a:t>
            </a:r>
            <a:endParaRPr lang="en-N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411F8C3-440E-422B-BFF4-2CD2A8D5BFC1}"/>
              </a:ext>
            </a:extLst>
          </p:cNvPr>
          <p:cNvSpPr txBox="1"/>
          <p:nvPr/>
        </p:nvSpPr>
        <p:spPr>
          <a:xfrm>
            <a:off x="9584276" y="3550001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(n-1)+</a:t>
            </a:r>
            <a:endParaRPr lang="en-N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BAD95B-9E0A-4C8C-9065-A2DC8B4FA0AD}"/>
              </a:ext>
            </a:extLst>
          </p:cNvPr>
          <p:cNvSpPr txBox="1"/>
          <p:nvPr/>
        </p:nvSpPr>
        <p:spPr>
          <a:xfrm>
            <a:off x="9851978" y="2635601"/>
            <a:ext cx="574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n+</a:t>
            </a:r>
            <a:endParaRPr lang="en-N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08EC22C-2AE3-4D1E-8C4F-55C915CE2312}"/>
              </a:ext>
            </a:extLst>
          </p:cNvPr>
          <p:cNvCxnSpPr>
            <a:cxnSpLocks/>
          </p:cNvCxnSpPr>
          <p:nvPr/>
        </p:nvCxnSpPr>
        <p:spPr>
          <a:xfrm flipH="1" flipV="1">
            <a:off x="9968373" y="4639642"/>
            <a:ext cx="0" cy="468000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2561EA-CFF5-492C-BEBB-9FC556295A40}"/>
              </a:ext>
            </a:extLst>
          </p:cNvPr>
          <p:cNvCxnSpPr>
            <a:cxnSpLocks/>
          </p:cNvCxnSpPr>
          <p:nvPr/>
        </p:nvCxnSpPr>
        <p:spPr>
          <a:xfrm flipH="1" flipV="1">
            <a:off x="6372225" y="781050"/>
            <a:ext cx="0" cy="9491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06C5C53-26F4-455B-9EF4-CF0AA0B513F5}"/>
              </a:ext>
            </a:extLst>
          </p:cNvPr>
          <p:cNvCxnSpPr>
            <a:cxnSpLocks/>
          </p:cNvCxnSpPr>
          <p:nvPr/>
        </p:nvCxnSpPr>
        <p:spPr>
          <a:xfrm flipH="1" flipV="1">
            <a:off x="11172825" y="779686"/>
            <a:ext cx="0" cy="9491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DA9F4C4-7AF6-4902-818E-225CFAA38084}"/>
              </a:ext>
            </a:extLst>
          </p:cNvPr>
          <p:cNvCxnSpPr>
            <a:cxnSpLocks/>
          </p:cNvCxnSpPr>
          <p:nvPr/>
        </p:nvCxnSpPr>
        <p:spPr>
          <a:xfrm>
            <a:off x="6362721" y="800272"/>
            <a:ext cx="479664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F871481C-071F-41AF-AFA5-39CF1B6B8E57}"/>
              </a:ext>
            </a:extLst>
          </p:cNvPr>
          <p:cNvSpPr/>
          <p:nvPr/>
        </p:nvSpPr>
        <p:spPr>
          <a:xfrm>
            <a:off x="8227829" y="614089"/>
            <a:ext cx="1021836" cy="391840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Load</a:t>
            </a:r>
            <a:endParaRPr lang="en-N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01463D7-A090-4C0C-9553-92980F231E22}"/>
              </a:ext>
            </a:extLst>
          </p:cNvPr>
          <p:cNvGrpSpPr/>
          <p:nvPr/>
        </p:nvGrpSpPr>
        <p:grpSpPr>
          <a:xfrm>
            <a:off x="6232273" y="3069442"/>
            <a:ext cx="356188" cy="401336"/>
            <a:chOff x="6457950" y="141739"/>
            <a:chExt cx="356188" cy="401336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0C6878B-8F8A-4DE7-8687-AD0CC6E06231}"/>
                </a:ext>
              </a:extLst>
            </p:cNvPr>
            <p:cNvSpPr/>
            <p:nvPr/>
          </p:nvSpPr>
          <p:spPr>
            <a:xfrm>
              <a:off x="6457950" y="219075"/>
              <a:ext cx="324000" cy="324000"/>
            </a:xfrm>
            <a:prstGeom prst="ellipse">
              <a:avLst/>
            </a:prstGeom>
            <a:solidFill>
              <a:srgbClr val="36B8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50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A30B49F-496F-458B-904C-CCAC82829BB0}"/>
                </a:ext>
              </a:extLst>
            </p:cNvPr>
            <p:cNvSpPr txBox="1"/>
            <p:nvPr/>
          </p:nvSpPr>
          <p:spPr>
            <a:xfrm>
              <a:off x="6457950" y="141739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e</a:t>
              </a:r>
              <a:r>
                <a:rPr lang="en-US" sz="2000" baseline="30000" dirty="0"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-</a:t>
              </a:r>
              <a:endParaRPr lang="en-NL" sz="20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E7D7933E-A58F-48ED-82EF-8DDDCE87702E}"/>
              </a:ext>
            </a:extLst>
          </p:cNvPr>
          <p:cNvSpPr/>
          <p:nvPr/>
        </p:nvSpPr>
        <p:spPr>
          <a:xfrm>
            <a:off x="10527546" y="5668796"/>
            <a:ext cx="169029" cy="179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3D97A10-88B0-4498-B7C4-ABD3C0D9BFA4}"/>
              </a:ext>
            </a:extLst>
          </p:cNvPr>
          <p:cNvGrpSpPr/>
          <p:nvPr/>
        </p:nvGrpSpPr>
        <p:grpSpPr>
          <a:xfrm>
            <a:off x="850070" y="1466884"/>
            <a:ext cx="5398929" cy="1492436"/>
            <a:chOff x="593309" y="3526587"/>
            <a:chExt cx="10936951" cy="3023322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384E31A-3AC0-4E85-BEEB-5D898FEB1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9398" y="3526587"/>
              <a:ext cx="3266760" cy="299723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37C0329-E264-4D50-A58E-4B7D6A4DC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3500" y="3552673"/>
              <a:ext cx="3266760" cy="2997236"/>
            </a:xfrm>
            <a:prstGeom prst="rect">
              <a:avLst/>
            </a:prstGeom>
          </p:spPr>
        </p:pic>
        <p:pic>
          <p:nvPicPr>
            <p:cNvPr id="57" name="Picture 56" descr="A picture containing bicycle, sitting, tree, standing&#10;&#10;Description automatically generated">
              <a:extLst>
                <a:ext uri="{FF2B5EF4-FFF2-40B4-BE49-F238E27FC236}">
                  <a16:creationId xmlns:a16="http://schemas.microsoft.com/office/drawing/2014/main" id="{CA020D31-6A77-43B0-93F1-66BA25EC13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902" b="9697"/>
            <a:stretch/>
          </p:blipFill>
          <p:spPr>
            <a:xfrm>
              <a:off x="593309" y="4267209"/>
              <a:ext cx="1687102" cy="1714411"/>
            </a:xfrm>
            <a:prstGeom prst="rect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BCC6D39B-AF47-47AE-B27A-56311A505908}"/>
                </a:ext>
              </a:extLst>
            </p:cNvPr>
            <p:cNvCxnSpPr/>
            <p:nvPr/>
          </p:nvCxnSpPr>
          <p:spPr>
            <a:xfrm>
              <a:off x="2776109" y="5019675"/>
              <a:ext cx="1440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0A7660D8-09F5-421B-A626-89488D2ED812}"/>
                </a:ext>
              </a:extLst>
            </p:cNvPr>
            <p:cNvCxnSpPr/>
            <p:nvPr/>
          </p:nvCxnSpPr>
          <p:spPr>
            <a:xfrm>
              <a:off x="7156852" y="5019675"/>
              <a:ext cx="1440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CA6C4AA-5BAB-443D-8C95-10AAA3445EDC}"/>
                </a:ext>
              </a:extLst>
            </p:cNvPr>
            <p:cNvSpPr txBox="1"/>
            <p:nvPr/>
          </p:nvSpPr>
          <p:spPr>
            <a:xfrm>
              <a:off x="2224982" y="3903798"/>
              <a:ext cx="2542250" cy="1059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Arial" charset="0"/>
                  <a:ea typeface="Arial" charset="0"/>
                  <a:cs typeface="Arial" charset="0"/>
                </a:rPr>
                <a:t>X-ray </a:t>
              </a:r>
            </a:p>
            <a:p>
              <a:pPr algn="ctr"/>
              <a:r>
                <a:rPr lang="en-US" sz="1400" b="1" dirty="0">
                  <a:latin typeface="Arial" charset="0"/>
                  <a:ea typeface="Arial" charset="0"/>
                  <a:cs typeface="Arial" charset="0"/>
                </a:rPr>
                <a:t>Tomography</a:t>
              </a:r>
              <a:endParaRPr lang="en-NL" sz="14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13E8A79-7F05-450A-BC1E-F8A51D38E967}"/>
                </a:ext>
              </a:extLst>
            </p:cNvPr>
            <p:cNvSpPr txBox="1"/>
            <p:nvPr/>
          </p:nvSpPr>
          <p:spPr>
            <a:xfrm>
              <a:off x="6855050" y="3903798"/>
              <a:ext cx="2088665" cy="1059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Arial" charset="0"/>
                  <a:ea typeface="Arial" charset="0"/>
                  <a:cs typeface="Arial" charset="0"/>
                </a:rPr>
                <a:t>SNOW</a:t>
              </a:r>
            </a:p>
            <a:p>
              <a:pPr algn="ctr"/>
              <a:r>
                <a:rPr lang="en-US" sz="1400" b="1" dirty="0">
                  <a:latin typeface="Arial" charset="0"/>
                  <a:ea typeface="Arial" charset="0"/>
                  <a:cs typeface="Arial" charset="0"/>
                </a:rPr>
                <a:t>Algorithm</a:t>
              </a:r>
              <a:endParaRPr lang="en-NL" sz="1400" b="1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0D985FB-55E6-4A73-9E75-FFFEEAEC20A6}"/>
              </a:ext>
            </a:extLst>
          </p:cNvPr>
          <p:cNvGrpSpPr/>
          <p:nvPr/>
        </p:nvGrpSpPr>
        <p:grpSpPr>
          <a:xfrm>
            <a:off x="850302" y="3190743"/>
            <a:ext cx="5444863" cy="1499202"/>
            <a:chOff x="864000" y="675914"/>
            <a:chExt cx="10945486" cy="3013757"/>
          </a:xfrm>
        </p:grpSpPr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C3F96C3C-8126-46CE-874B-6CCD75461D35}"/>
                </a:ext>
              </a:extLst>
            </p:cNvPr>
            <p:cNvCxnSpPr/>
            <p:nvPr/>
          </p:nvCxnSpPr>
          <p:spPr>
            <a:xfrm>
              <a:off x="3048000" y="2276475"/>
              <a:ext cx="1440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34D9C7C6-38E1-431E-B02A-19A17CFE9027}"/>
                </a:ext>
              </a:extLst>
            </p:cNvPr>
            <p:cNvCxnSpPr/>
            <p:nvPr/>
          </p:nvCxnSpPr>
          <p:spPr>
            <a:xfrm>
              <a:off x="7428743" y="2276475"/>
              <a:ext cx="1440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Picture 69" descr="A picture containing invertebrate, dark, coelenterate, coral&#10;&#10;Description automatically generated">
              <a:extLst>
                <a:ext uri="{FF2B5EF4-FFF2-40B4-BE49-F238E27FC236}">
                  <a16:creationId xmlns:a16="http://schemas.microsoft.com/office/drawing/2014/main" id="{3795D78C-E5EB-4D18-A7B9-2FF4F8916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5538" y="675914"/>
              <a:ext cx="3268464" cy="2998800"/>
            </a:xfrm>
            <a:prstGeom prst="rect">
              <a:avLst/>
            </a:prstGeom>
          </p:spPr>
        </p:pic>
        <p:pic>
          <p:nvPicPr>
            <p:cNvPr id="71" name="Picture 70" descr="A picture containing vegetable&#10;&#10;Description automatically generated">
              <a:extLst>
                <a:ext uri="{FF2B5EF4-FFF2-40B4-BE49-F238E27FC236}">
                  <a16:creationId xmlns:a16="http://schemas.microsoft.com/office/drawing/2014/main" id="{82EFB9C3-7A9E-44C3-905F-4B309CFDB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1022" y="690871"/>
              <a:ext cx="3268464" cy="2998800"/>
            </a:xfrm>
            <a:prstGeom prst="rect">
              <a:avLst/>
            </a:prstGeom>
          </p:spPr>
        </p:pic>
        <p:pic>
          <p:nvPicPr>
            <p:cNvPr id="72" name="Picture 71" descr="A close up of a horse&#10;&#10;Description generated with high confidence">
              <a:extLst>
                <a:ext uri="{FF2B5EF4-FFF2-40B4-BE49-F238E27FC236}">
                  <a16:creationId xmlns:a16="http://schemas.microsoft.com/office/drawing/2014/main" id="{FE980342-7E89-4C91-AF7E-D6C4FB0CAE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0" r="21411" b="7303"/>
            <a:stretch/>
          </p:blipFill>
          <p:spPr>
            <a:xfrm>
              <a:off x="864000" y="1522800"/>
              <a:ext cx="1687103" cy="171360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A9649B06-E14C-4D34-9B70-02A8731F46C3}"/>
              </a:ext>
            </a:extLst>
          </p:cNvPr>
          <p:cNvSpPr txBox="1"/>
          <p:nvPr/>
        </p:nvSpPr>
        <p:spPr>
          <a:xfrm>
            <a:off x="662775" y="2709556"/>
            <a:ext cx="1220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Non-woven</a:t>
            </a:r>
            <a:endParaRPr lang="en-NL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26E3402-58DE-469C-BA0A-90B86300F0FD}"/>
              </a:ext>
            </a:extLst>
          </p:cNvPr>
          <p:cNvSpPr txBox="1"/>
          <p:nvPr/>
        </p:nvSpPr>
        <p:spPr>
          <a:xfrm>
            <a:off x="830696" y="4487297"/>
            <a:ext cx="818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Woven</a:t>
            </a:r>
            <a:endParaRPr lang="en-NL" sz="16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7A6FBBB3-700E-4EB8-B91C-86A4AC9B0FAD}"/>
              </a:ext>
            </a:extLst>
          </p:cNvPr>
          <p:cNvCxnSpPr>
            <a:cxnSpLocks/>
          </p:cNvCxnSpPr>
          <p:nvPr/>
        </p:nvCxnSpPr>
        <p:spPr>
          <a:xfrm>
            <a:off x="841376" y="1532927"/>
            <a:ext cx="864000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40BD4A44-29F5-4A8D-B1FE-87D63D72E8DB}"/>
                  </a:ext>
                </a:extLst>
              </p:cNvPr>
              <p:cNvSpPr txBox="1"/>
              <p:nvPr/>
            </p:nvSpPr>
            <p:spPr>
              <a:xfrm>
                <a:off x="857929" y="1525532"/>
                <a:ext cx="8338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charset="0"/>
                  </a:rPr>
                  <a:t>100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20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m:t>μm</m:t>
                    </m:r>
                  </m:oMath>
                </a14:m>
                <a:r>
                  <a:rPr lang="en-GB" sz="12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charset="0"/>
                  </a:rPr>
                  <a:t> </a:t>
                </a:r>
                <a:endParaRPr lang="en-US" sz="12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40BD4A44-29F5-4A8D-B1FE-87D63D72E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929" y="1525532"/>
                <a:ext cx="833883" cy="276999"/>
              </a:xfrm>
              <a:prstGeom prst="rect">
                <a:avLst/>
              </a:prstGeom>
              <a:blipFill>
                <a:blip r:embed="rId12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74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8.33333E-7 -0.489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46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85185E-6 L 1.875E-6 -0.489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3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2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1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4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7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mph" presetSubtype="0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4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7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 0.00648 L -0.0039 0.00648 C -0.00351 0.00371 -0.00312 0.0007 -0.00247 -0.00185 C -0.00208 -0.00347 -0.00091 -0.00416 -0.00091 -0.00555 C -0.00052 -0.01065 -0.00104 -0.01551 -0.00143 -0.02037 C -0.00156 -0.02245 -0.00208 -0.02407 -0.00247 -0.02592 L -0.00299 -0.0287 C -0.00364 -0.03842 -0.0039 -0.03704 -0.00299 -0.05 C -0.00273 -0.05254 -0.00195 -0.05741 -0.00195 -0.05741 C -0.0013 -0.07199 -0.00091 -0.0831 -0.00091 -0.09815 C -0.00091 -0.10764 -0.00104 -0.1169 -0.00143 -0.12592 C -0.00143 -0.12708 -0.00169 -0.12778 -0.00195 -0.1287 C -0.00208 -0.13009 -0.00234 -0.13125 -0.00247 -0.13241 C -0.00299 -0.13912 -0.00312 -0.14629 -0.00351 -0.15278 C -0.00325 -0.15972 -0.00325 -0.16643 -0.00299 -0.17315 C -0.00286 -0.17477 -0.00221 -0.17824 -0.00195 -0.17963 C -0.00169 -0.18217 -0.00143 -0.18472 -0.00143 -0.18704 C -0.00143 -0.19699 -0.00195 -0.20694 -0.00195 -0.21666 C -0.00195 -0.29375 -0.00599 -0.2706 -0.00091 -0.29815 C -0.00065 -0.31204 -0.00026 -0.32592 -0.00039 -0.33981 C -0.00052 -0.3618 -0.00508 -0.3581 0.00013 -0.36111 C 0.00104 -0.36088 0.00195 -0.36065 0.00274 -0.36018 C 0.00339 -0.35995 0.00378 -0.35949 0.0043 -0.35926 L 0.06159 -0.35741 C 0.06393 -0.35787 0.06628 -0.35741 0.06836 -0.35833 C 0.06966 -0.35903 0.07031 -0.36204 0.07149 -0.36204 L 0.08346 -0.36296 C 0.0875 -0.36273 0.09154 -0.36273 0.09544 -0.36204 C 0.09688 -0.3618 0.09831 -0.36111 0.09961 -0.36018 C 0.10065 -0.35972 0.10169 -0.35856 0.10274 -0.35833 C 0.11328 -0.35648 0.10912 -0.35741 0.11524 -0.35555 C 0.11667 -0.35602 0.1181 -0.35625 0.1194 -0.35648 C 0.12031 -0.35694 0.12123 -0.35741 0.12201 -0.35741 C 0.12292 -0.35741 0.12383 -0.35671 0.12461 -0.35648 C 0.13177 -0.35602 0.13893 -0.35602 0.14596 -0.35555 C 0.14896 -0.35903 0.14779 -0.35833 0.15326 -0.35833 L 0.22149 -0.35741 C 0.22708 -0.35416 0.22422 -0.35579 0.23607 -0.3537 C 0.24531 -0.35231 0.23998 -0.35301 0.25221 -0.35185 L 0.26419 -0.35278 C 0.26667 -0.35324 0.26914 -0.35347 0.27149 -0.3537 C 0.27552 -0.35416 0.27956 -0.3544 0.28346 -0.35463 C 0.28399 -0.35532 0.28451 -0.35602 0.28503 -0.35648 C 0.28555 -0.35694 0.28607 -0.35741 0.28659 -0.35741 C 0.29623 -0.35741 0.30573 -0.35694 0.31524 -0.35648 C 0.34076 -0.35694 0.36628 -0.3581 0.3918 -0.35741 C 0.39245 -0.35741 0.39232 -0.35579 0.39232 -0.35463 C 0.39232 -0.3412 0.39245 -0.34329 0.39076 -0.33426 C 0.39063 -0.33333 0.39063 -0.33241 0.39024 -0.33148 L 0.38919 -0.3287 C 0.38893 -0.31852 0.38893 -0.31227 0.38815 -0.30278 C 0.38802 -0.29977 0.3875 -0.29583 0.38711 -0.29259 C 0.38737 -0.27778 0.38711 -0.26227 0.38867 -0.24722 C 0.38893 -0.24606 0.38906 -0.24491 0.38919 -0.24352 C 0.38945 -0.17361 0.38971 -0.10347 0.38971 -0.03333 C 0.38971 -0.02361 0.38958 -0.01366 0.38919 -0.0037 C 0.38854 0.01783 0.38867 -0.01319 0.38867 0.00463 L 0.38815 0.00463 " pathEditMode="relative" ptsTypes="AAAAAAAAAAAAAAAAAAAAAAAAAAAAAAAAAAAAAAAAAAAAAAAAAAAAAAAAAA">
                                      <p:cBhvr>
                                        <p:cTn id="81" dur="2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9" presetClass="emph" presetSubtype="0" grpId="4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4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grpId="4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6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7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grpId="5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1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92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1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1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22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/>
      <p:bldP spid="9" grpId="0" animBg="1"/>
      <p:bldP spid="9" grpId="1" animBg="1"/>
      <p:bldP spid="10" grpId="0"/>
      <p:bldP spid="10" grpId="1"/>
      <p:bldP spid="26" grpId="0"/>
      <p:bldP spid="27" grpId="0"/>
      <p:bldP spid="27" grpId="1"/>
      <p:bldP spid="32" grpId="0" animBg="1"/>
      <p:bldP spid="32" grpId="1" animBg="1"/>
      <p:bldP spid="33" grpId="0" animBg="1"/>
      <p:bldP spid="33" grpId="1" animBg="1"/>
      <p:bldP spid="33" grpId="2" animBg="1"/>
      <p:bldP spid="33" grpId="3" animBg="1"/>
      <p:bldP spid="33" grpId="4" animBg="1"/>
      <p:bldP spid="34" grpId="0"/>
      <p:bldP spid="35" grpId="0"/>
      <p:bldP spid="35" grpId="1"/>
      <p:bldP spid="35" grpId="2"/>
      <p:bldP spid="36" grpId="0"/>
      <p:bldP spid="36" grpId="1"/>
      <p:bldP spid="36" grpId="2"/>
      <p:bldP spid="36" grpId="3"/>
      <p:bldP spid="36" grpId="4"/>
      <p:bldP spid="36" grpId="5"/>
      <p:bldP spid="37" grpId="0"/>
      <p:bldP spid="38" grpId="0" animBg="1"/>
      <p:bldP spid="38" grpId="1" animBg="1"/>
      <p:bldP spid="44" grpId="0" animBg="1"/>
      <p:bldP spid="44" grpId="1" animBg="1"/>
      <p:bldP spid="73" grpId="0"/>
      <p:bldP spid="73" grpId="1"/>
      <p:bldP spid="74" grpId="0"/>
      <p:bldP spid="74" grpId="1"/>
      <p:bldP spid="7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0A96EEE-F224-48F6-B9F0-889BEDEE3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229" y="2952000"/>
            <a:ext cx="4225182" cy="324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8CD2EE-E4EE-4D2A-82C0-BDBAA2DA4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Pore network model validation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0BD299-65F9-481E-A360-2E02B591A8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254FF1-1C5B-4EAB-83DD-704A212019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D68F8531-DD7E-4DE0-BE65-90607AE0F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708" y="2952000"/>
            <a:ext cx="4225182" cy="3240000"/>
          </a:xfrm>
          <a:prstGeom prst="rect">
            <a:avLst/>
          </a:prstGeom>
        </p:spPr>
      </p:pic>
      <p:sp>
        <p:nvSpPr>
          <p:cNvPr id="62" name="Text Placeholder 14">
            <a:extLst>
              <a:ext uri="{FF2B5EF4-FFF2-40B4-BE49-F238E27FC236}">
                <a16:creationId xmlns:a16="http://schemas.microsoft.com/office/drawing/2014/main" id="{AE7F1B77-BCC3-4556-952A-09C327228E63}"/>
              </a:ext>
            </a:extLst>
          </p:cNvPr>
          <p:cNvSpPr txBox="1">
            <a:spLocks/>
          </p:cNvSpPr>
          <p:nvPr/>
        </p:nvSpPr>
        <p:spPr>
          <a:xfrm>
            <a:off x="811200" y="1039973"/>
            <a:ext cx="10515600" cy="435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9750" indent="-539750" algn="l" defTabSz="685783" rtl="0" eaLnBrk="1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1071563" indent="-531813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611313" indent="-541338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SzPct val="1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1562" indent="0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611313" indent="-530225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04" indent="-171446" algn="l" defTabSz="685783" rtl="0" eaLnBrk="1" latinLnBrk="0" hangingPunct="1">
              <a:lnSpc>
                <a:spcPct val="150000"/>
              </a:lnSpc>
              <a:spcBef>
                <a:spcPts val="375"/>
              </a:spcBef>
              <a:buClrTx/>
              <a:buFontTx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b="1" dirty="0"/>
              <a:t>Electrode: </a:t>
            </a:r>
            <a:r>
              <a:rPr lang="en-US" sz="1600" dirty="0"/>
              <a:t>Non-woven			Woven					Non-woven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600" b="1" dirty="0"/>
              <a:t>Active species:</a:t>
            </a:r>
            <a:r>
              <a:rPr lang="en-US" sz="1600" dirty="0"/>
              <a:t>		0.1 M TEMPO</a:t>
            </a:r>
            <a:r>
              <a:rPr lang="en-US" sz="1600" baseline="30000" dirty="0"/>
              <a:t>.</a:t>
            </a:r>
            <a:r>
              <a:rPr lang="en-US" sz="1600" dirty="0"/>
              <a:t> / TEMPO</a:t>
            </a:r>
            <a:r>
              <a:rPr lang="en-US" sz="1600" baseline="30000" dirty="0"/>
              <a:t>+				</a:t>
            </a:r>
            <a:r>
              <a:rPr lang="en-US" sz="1600" dirty="0"/>
              <a:t>0.1 M </a:t>
            </a:r>
            <a:r>
              <a:rPr lang="en-US" sz="1600" dirty="0" err="1"/>
              <a:t>Fe</a:t>
            </a:r>
            <a:r>
              <a:rPr lang="en-US" sz="1600" baseline="30000" dirty="0" err="1"/>
              <a:t>2</a:t>
            </a:r>
            <a:r>
              <a:rPr lang="en-US" sz="1600" baseline="30000" dirty="0"/>
              <a:t>+</a:t>
            </a:r>
            <a:r>
              <a:rPr lang="en-US" sz="1600" dirty="0"/>
              <a:t> / </a:t>
            </a:r>
            <a:r>
              <a:rPr lang="en-US" sz="1600" dirty="0" err="1"/>
              <a:t>Fe</a:t>
            </a:r>
            <a:r>
              <a:rPr lang="en-US" sz="1600" baseline="30000" dirty="0" err="1"/>
              <a:t>3</a:t>
            </a:r>
            <a:r>
              <a:rPr lang="en-US" sz="1600" baseline="30000" dirty="0"/>
              <a:t>+</a:t>
            </a:r>
            <a:endParaRPr lang="en-US" sz="16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600" b="1" dirty="0"/>
              <a:t>Salt:</a:t>
            </a:r>
            <a:r>
              <a:rPr lang="en-US" sz="1600" dirty="0"/>
              <a:t>				1 M TBAPF</a:t>
            </a:r>
            <a:r>
              <a:rPr lang="en-US" sz="1600" baseline="-25000" dirty="0"/>
              <a:t>6 </a:t>
            </a:r>
            <a:r>
              <a:rPr lang="en-US" sz="1600" baseline="30000" dirty="0"/>
              <a:t> </a:t>
            </a:r>
            <a:r>
              <a:rPr lang="en-US" sz="1600" dirty="0"/>
              <a:t> 						1 M NaCl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b="1" dirty="0"/>
              <a:t>Solvent:	</a:t>
            </a:r>
            <a:r>
              <a:rPr lang="en-US" sz="1600" dirty="0"/>
              <a:t>		Acetonitrile						Water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600" b="1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600" b="1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dirty="0"/>
              <a:t>			</a:t>
            </a:r>
            <a:endParaRPr lang="en-NL" sz="1600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NL" sz="1800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8980D2D-EFC1-4E66-8530-4B5B4681E82E}"/>
              </a:ext>
            </a:extLst>
          </p:cNvPr>
          <p:cNvGrpSpPr/>
          <p:nvPr/>
        </p:nvGrpSpPr>
        <p:grpSpPr>
          <a:xfrm>
            <a:off x="6059488" y="1979823"/>
            <a:ext cx="736013" cy="730060"/>
            <a:chOff x="8094642" y="628051"/>
            <a:chExt cx="736013" cy="73006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AB79FEB-3567-42F5-A1A4-F6B6AF8AE9F7}"/>
                </a:ext>
              </a:extLst>
            </p:cNvPr>
            <p:cNvSpPr/>
            <p:nvPr/>
          </p:nvSpPr>
          <p:spPr>
            <a:xfrm>
              <a:off x="8097111" y="628051"/>
              <a:ext cx="730059" cy="730060"/>
            </a:xfrm>
            <a:prstGeom prst="ellipse">
              <a:avLst/>
            </a:prstGeom>
            <a:solidFill>
              <a:srgbClr val="DD0909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600" dirty="0">
                <a:solidFill>
                  <a:schemeClr val="tx1"/>
                </a:solidFill>
              </a:endParaRPr>
            </a:p>
          </p:txBody>
        </p:sp>
        <p:pic>
          <p:nvPicPr>
            <p:cNvPr id="65" name="Picture 64" descr="A close up of a logo&#10;&#10;Description automatically generated">
              <a:extLst>
                <a:ext uri="{FF2B5EF4-FFF2-40B4-BE49-F238E27FC236}">
                  <a16:creationId xmlns:a16="http://schemas.microsoft.com/office/drawing/2014/main" id="{E0966374-A768-4B06-9A93-26C745B51005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4642" y="720358"/>
              <a:ext cx="736013" cy="53729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216DF71-AD36-426B-A145-4679AED1424C}"/>
              </a:ext>
            </a:extLst>
          </p:cNvPr>
          <p:cNvGrpSpPr/>
          <p:nvPr/>
        </p:nvGrpSpPr>
        <p:grpSpPr>
          <a:xfrm>
            <a:off x="6873765" y="1979823"/>
            <a:ext cx="735098" cy="730060"/>
            <a:chOff x="6910204" y="1245179"/>
            <a:chExt cx="735098" cy="730060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68FC99F-22E6-4CD7-8725-97B603EF0BBE}"/>
                </a:ext>
              </a:extLst>
            </p:cNvPr>
            <p:cNvSpPr/>
            <p:nvPr/>
          </p:nvSpPr>
          <p:spPr>
            <a:xfrm>
              <a:off x="6910204" y="1245179"/>
              <a:ext cx="730060" cy="730060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F3A6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600" dirty="0">
                <a:solidFill>
                  <a:schemeClr val="tx1"/>
                </a:solidFill>
              </a:endParaRPr>
            </a:p>
          </p:txBody>
        </p:sp>
        <p:pic>
          <p:nvPicPr>
            <p:cNvPr id="68" name="Picture 6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E02B4712-795D-4FB0-AB61-F968543A9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308" y="1358353"/>
              <a:ext cx="734994" cy="585742"/>
            </a:xfrm>
            <a:prstGeom prst="rect">
              <a:avLst/>
            </a:prstGeom>
          </p:spPr>
        </p:pic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FCBF3C2C-8668-41F6-8791-8AFECC8B75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734" y="650149"/>
            <a:ext cx="1133364" cy="1039856"/>
          </a:xfrm>
          <a:prstGeom prst="rect">
            <a:avLst/>
          </a:prstGeom>
        </p:spPr>
      </p:pic>
      <p:pic>
        <p:nvPicPr>
          <p:cNvPr id="71" name="Picture 70" descr="A picture containing shape&#10;&#10;Description automatically generated">
            <a:extLst>
              <a:ext uri="{FF2B5EF4-FFF2-40B4-BE49-F238E27FC236}">
                <a16:creationId xmlns:a16="http://schemas.microsoft.com/office/drawing/2014/main" id="{27D12D3A-0F62-40F6-9B1B-5E167B7ED6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234" y="672199"/>
            <a:ext cx="1138535" cy="104460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6B885BE-668A-4208-BBF8-180C2E2D1D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240" y="2952000"/>
            <a:ext cx="4225182" cy="324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37ECDC-D264-4EF0-AB5E-3A7A759AA0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8000" y="2951240"/>
            <a:ext cx="4225182" cy="3240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0B24D16-2000-41F9-9E27-7B3F0F0E85FD}"/>
              </a:ext>
            </a:extLst>
          </p:cNvPr>
          <p:cNvGrpSpPr/>
          <p:nvPr/>
        </p:nvGrpSpPr>
        <p:grpSpPr>
          <a:xfrm>
            <a:off x="10577056" y="2154193"/>
            <a:ext cx="579005" cy="468000"/>
            <a:chOff x="6562437" y="1005931"/>
            <a:chExt cx="777819" cy="53337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0C90D70-4AC9-491B-88E6-7180C4684A3A}"/>
                </a:ext>
              </a:extLst>
            </p:cNvPr>
            <p:cNvSpPr/>
            <p:nvPr/>
          </p:nvSpPr>
          <p:spPr>
            <a:xfrm>
              <a:off x="6610348" y="1005931"/>
              <a:ext cx="628698" cy="533371"/>
            </a:xfrm>
            <a:prstGeom prst="ellipse">
              <a:avLst/>
            </a:prstGeom>
            <a:solidFill>
              <a:srgbClr val="FCED24"/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600" dirty="0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71A69A2-ED42-43E5-8C6F-26FF5618FB8A}"/>
                </a:ext>
              </a:extLst>
            </p:cNvPr>
            <p:cNvSpPr txBox="1"/>
            <p:nvPr/>
          </p:nvSpPr>
          <p:spPr>
            <a:xfrm>
              <a:off x="6562437" y="1082226"/>
              <a:ext cx="777819" cy="3858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Fe</a:t>
              </a:r>
              <a:r>
                <a:rPr lang="en-US" sz="1600" baseline="30000" dirty="0" err="1"/>
                <a:t>3</a:t>
              </a:r>
              <a:r>
                <a:rPr lang="en-US" sz="1600" baseline="30000" dirty="0"/>
                <a:t>+</a:t>
              </a:r>
              <a:endParaRPr lang="en-NL" sz="16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F6E524-4B79-414D-B1EA-CFCC8B1CE241}"/>
              </a:ext>
            </a:extLst>
          </p:cNvPr>
          <p:cNvGrpSpPr/>
          <p:nvPr/>
        </p:nvGrpSpPr>
        <p:grpSpPr>
          <a:xfrm>
            <a:off x="10039878" y="2158936"/>
            <a:ext cx="579005" cy="468000"/>
            <a:chOff x="6575233" y="1005931"/>
            <a:chExt cx="777819" cy="533371"/>
          </a:xfrm>
          <a:solidFill>
            <a:srgbClr val="52E509"/>
          </a:solidFill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6F6ADA4-4EE0-4037-8941-825F1D18B139}"/>
                </a:ext>
              </a:extLst>
            </p:cNvPr>
            <p:cNvSpPr/>
            <p:nvPr/>
          </p:nvSpPr>
          <p:spPr>
            <a:xfrm>
              <a:off x="6610348" y="1005931"/>
              <a:ext cx="628698" cy="533371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600" dirty="0">
                <a:solidFill>
                  <a:schemeClr val="tx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8663B2E-94C9-415C-8640-805EAFDCC35B}"/>
                </a:ext>
              </a:extLst>
            </p:cNvPr>
            <p:cNvSpPr txBox="1"/>
            <p:nvPr/>
          </p:nvSpPr>
          <p:spPr>
            <a:xfrm>
              <a:off x="6575233" y="1082226"/>
              <a:ext cx="777819" cy="3858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Fe</a:t>
              </a:r>
              <a:r>
                <a:rPr lang="en-US" sz="1600" baseline="30000" dirty="0" err="1"/>
                <a:t>2</a:t>
              </a:r>
              <a:r>
                <a:rPr lang="en-US" sz="1600" baseline="30000" dirty="0"/>
                <a:t>+</a:t>
              </a:r>
              <a:endParaRPr lang="en-NL" sz="1600" dirty="0"/>
            </a:p>
          </p:txBody>
        </p:sp>
      </p:grpSp>
      <p:pic>
        <p:nvPicPr>
          <p:cNvPr id="26" name="Picture 25" descr="A picture containing shape&#10;&#10;Description automatically generated">
            <a:extLst>
              <a:ext uri="{FF2B5EF4-FFF2-40B4-BE49-F238E27FC236}">
                <a16:creationId xmlns:a16="http://schemas.microsoft.com/office/drawing/2014/main" id="{0E5824C4-39E5-4C35-8ED9-7B0A3F6866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918" y="672199"/>
            <a:ext cx="1138535" cy="10446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6AA618-C4C7-42FF-84FA-982174DAFA0F}"/>
              </a:ext>
            </a:extLst>
          </p:cNvPr>
          <p:cNvCxnSpPr>
            <a:cxnSpLocks/>
          </p:cNvCxnSpPr>
          <p:nvPr/>
        </p:nvCxnSpPr>
        <p:spPr>
          <a:xfrm>
            <a:off x="7901354" y="902677"/>
            <a:ext cx="0" cy="526824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3168725-3868-4E25-9F02-285DB4DA92BE}"/>
              </a:ext>
            </a:extLst>
          </p:cNvPr>
          <p:cNvSpPr txBox="1"/>
          <p:nvPr/>
        </p:nvSpPr>
        <p:spPr>
          <a:xfrm>
            <a:off x="8746028" y="2907093"/>
            <a:ext cx="2417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Mass transfer fitting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8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E30EE-FD6F-4C01-A533-FD515025F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artificial design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60AD24-551E-408F-8DDA-CE8B67495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18117D-B736-428B-BA05-A3EB1EC6C5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979A424-C7C7-4012-A53B-385C18506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9" y="2938658"/>
            <a:ext cx="1648194" cy="1648194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65B441B-7792-4FC5-A08E-247A5E9FEE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909" y="3104594"/>
            <a:ext cx="1316322" cy="1316322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4F98B150-695E-438C-ABE5-AD40F8E67A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989" y="2897601"/>
            <a:ext cx="1577902" cy="1577902"/>
          </a:xfrm>
          <a:prstGeom prst="rect">
            <a:avLst/>
          </a:prstGeom>
        </p:spPr>
      </p:pic>
      <p:pic>
        <p:nvPicPr>
          <p:cNvPr id="12" name="Picture 2" descr="Dna Helix Svg Png Icon Free Download (#493802) - OnlineWebFonts.COM">
            <a:extLst>
              <a:ext uri="{FF2B5EF4-FFF2-40B4-BE49-F238E27FC236}">
                <a16:creationId xmlns:a16="http://schemas.microsoft.com/office/drawing/2014/main" id="{BEB60BE5-DE09-4E01-B5CC-773830DB1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027" y="3015699"/>
            <a:ext cx="1497166" cy="149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D4E744-662B-4817-B1D8-97031137EE0C}"/>
              </a:ext>
            </a:extLst>
          </p:cNvPr>
          <p:cNvSpPr txBox="1"/>
          <p:nvPr/>
        </p:nvSpPr>
        <p:spPr>
          <a:xfrm>
            <a:off x="223976" y="2054896"/>
            <a:ext cx="2149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Experimental 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characterization</a:t>
            </a:r>
            <a:endParaRPr lang="en-NL" sz="20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F14051-DB48-4987-AB44-A1B28970653E}"/>
              </a:ext>
            </a:extLst>
          </p:cNvPr>
          <p:cNvSpPr txBox="1"/>
          <p:nvPr/>
        </p:nvSpPr>
        <p:spPr>
          <a:xfrm>
            <a:off x="2717549" y="2054896"/>
            <a:ext cx="1879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Pore network 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model</a:t>
            </a:r>
            <a:endParaRPr lang="en-NL" sz="20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64C18D-D603-47F0-8D14-E2D27B822AE2}"/>
              </a:ext>
            </a:extLst>
          </p:cNvPr>
          <p:cNvSpPr txBox="1"/>
          <p:nvPr/>
        </p:nvSpPr>
        <p:spPr>
          <a:xfrm>
            <a:off x="5110064" y="2054896"/>
            <a:ext cx="1693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Genetic 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optimization</a:t>
            </a:r>
            <a:endParaRPr lang="en-NL" sz="20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6E1ACB-B792-4A98-8216-1BBBFF84F268}"/>
              </a:ext>
            </a:extLst>
          </p:cNvPr>
          <p:cNvSpPr txBox="1"/>
          <p:nvPr/>
        </p:nvSpPr>
        <p:spPr>
          <a:xfrm>
            <a:off x="7404139" y="2054896"/>
            <a:ext cx="1965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Advanced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manufacturing</a:t>
            </a:r>
            <a:endParaRPr lang="en-NL" sz="20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38A148-BF25-4A1A-BB53-81D38CCE5DB4}"/>
              </a:ext>
            </a:extLst>
          </p:cNvPr>
          <p:cNvSpPr txBox="1"/>
          <p:nvPr/>
        </p:nvSpPr>
        <p:spPr>
          <a:xfrm>
            <a:off x="9875451" y="2054896"/>
            <a:ext cx="20778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Device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implementation</a:t>
            </a:r>
            <a:endParaRPr lang="en-NL" sz="20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99DE567-A438-4438-9FEC-2A692C9D7B4A}"/>
              </a:ext>
            </a:extLst>
          </p:cNvPr>
          <p:cNvCxnSpPr>
            <a:cxnSpLocks/>
          </p:cNvCxnSpPr>
          <p:nvPr/>
        </p:nvCxnSpPr>
        <p:spPr>
          <a:xfrm>
            <a:off x="1927401" y="3756874"/>
            <a:ext cx="900000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665F300-3A3C-4534-8C7B-6F07B0C72307}"/>
              </a:ext>
            </a:extLst>
          </p:cNvPr>
          <p:cNvCxnSpPr>
            <a:cxnSpLocks/>
          </p:cNvCxnSpPr>
          <p:nvPr/>
        </p:nvCxnSpPr>
        <p:spPr>
          <a:xfrm>
            <a:off x="6643334" y="3759519"/>
            <a:ext cx="900000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8BB58D9-B90F-4B76-B39D-B3C81A071FD0}"/>
              </a:ext>
            </a:extLst>
          </p:cNvPr>
          <p:cNvCxnSpPr>
            <a:cxnSpLocks/>
          </p:cNvCxnSpPr>
          <p:nvPr/>
        </p:nvCxnSpPr>
        <p:spPr>
          <a:xfrm>
            <a:off x="9022158" y="3759519"/>
            <a:ext cx="900000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E7A19679-6A9C-4855-BC35-79EFDE7274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742" y="3224732"/>
            <a:ext cx="1883827" cy="1072989"/>
          </a:xfrm>
          <a:prstGeom prst="rect">
            <a:avLst/>
          </a:prstGeom>
        </p:spPr>
      </p:pic>
      <p:sp>
        <p:nvSpPr>
          <p:cNvPr id="44" name="Plus Sign 43">
            <a:extLst>
              <a:ext uri="{FF2B5EF4-FFF2-40B4-BE49-F238E27FC236}">
                <a16:creationId xmlns:a16="http://schemas.microsoft.com/office/drawing/2014/main" id="{AB6B74E9-331F-4419-81DB-E368CEE1F10F}"/>
              </a:ext>
            </a:extLst>
          </p:cNvPr>
          <p:cNvSpPr/>
          <p:nvPr/>
        </p:nvSpPr>
        <p:spPr>
          <a:xfrm>
            <a:off x="4478790" y="3479566"/>
            <a:ext cx="638827" cy="554615"/>
          </a:xfrm>
          <a:prstGeom prst="mathPlus">
            <a:avLst>
              <a:gd name="adj1" fmla="val 9969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2654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theme/theme1.xml><?xml version="1.0" encoding="utf-8"?>
<a:theme xmlns:a="http://schemas.openxmlformats.org/drawingml/2006/main" name="TUe">
  <a:themeElements>
    <a:clrScheme name="TUe_kleuren">
      <a:dk1>
        <a:sysClr val="windowText" lastClr="000000"/>
      </a:dk1>
      <a:lt1>
        <a:sysClr val="window" lastClr="FFFFFF"/>
      </a:lt1>
      <a:dk2>
        <a:srgbClr val="C81919"/>
      </a:dk2>
      <a:lt2>
        <a:srgbClr val="101073"/>
      </a:lt2>
      <a:accent1>
        <a:srgbClr val="C81919"/>
      </a:accent1>
      <a:accent2>
        <a:srgbClr val="101073"/>
      </a:accent2>
      <a:accent3>
        <a:srgbClr val="0066CC"/>
      </a:accent3>
      <a:accent4>
        <a:srgbClr val="00A2DE"/>
      </a:accent4>
      <a:accent5>
        <a:srgbClr val="84D200"/>
      </a:accent5>
      <a:accent6>
        <a:srgbClr val="CEDF00"/>
      </a:accent6>
      <a:hlink>
        <a:srgbClr val="0563C1"/>
      </a:hlink>
      <a:folHlink>
        <a:srgbClr val="954F72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000" dirty="0"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90304 - MMP-MIC Benjamin[1] (Read-Only)" id="{4109FB9B-461D-3941-96C6-5E6BDD9A4CC2}" vid="{5295A6B0-9169-0A4C-A508-14E92B31503E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CFDCC81E8B894E922A1235B2A86D76" ma:contentTypeVersion="7" ma:contentTypeDescription="Create a new document." ma:contentTypeScope="" ma:versionID="771248c246ecb32844c3baa8cb68e081">
  <xsd:schema xmlns:xsd="http://www.w3.org/2001/XMLSchema" xmlns:xs="http://www.w3.org/2001/XMLSchema" xmlns:p="http://schemas.microsoft.com/office/2006/metadata/properties" xmlns:ns3="2506bdfe-a911-40f9-8965-f728809fb150" targetNamespace="http://schemas.microsoft.com/office/2006/metadata/properties" ma:root="true" ma:fieldsID="18926d47bd1588f332ad2ca34f3e6ef8" ns3:_="">
    <xsd:import namespace="2506bdfe-a911-40f9-8965-f728809fb15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06bdfe-a911-40f9-8965-f728809fb1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E815BD-8724-4CBD-A330-FAC9D93D2A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06bdfe-a911-40f9-8965-f728809fb1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9DB0AA1-9C4B-4C2E-B293-1F4D99B92818}">
  <ds:schemaRefs>
    <ds:schemaRef ds:uri="http://schemas.microsoft.com/office/2006/documentManagement/types"/>
    <ds:schemaRef ds:uri="2506bdfe-a911-40f9-8965-f728809fb150"/>
    <ds:schemaRef ds:uri="http://purl.org/dc/terms/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F1C766-5228-4A1A-9811-F611A2D9BDF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TUe</Template>
  <TotalTime>16868</TotalTime>
  <Words>700</Words>
  <Application>Microsoft Office PowerPoint</Application>
  <PresentationFormat>Widescreen</PresentationFormat>
  <Paragraphs>215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Cambria Math</vt:lpstr>
      <vt:lpstr>Times New Roman</vt:lpstr>
      <vt:lpstr>Verdana</vt:lpstr>
      <vt:lpstr>TUe</vt:lpstr>
      <vt:lpstr>Towards bottom-up design of porous electrode microstructures for redox flow batteries</vt:lpstr>
      <vt:lpstr>Demand for storage </vt:lpstr>
      <vt:lpstr>Redox flow batteries</vt:lpstr>
      <vt:lpstr>PowerPoint Presentation</vt:lpstr>
      <vt:lpstr>Towards artificial design</vt:lpstr>
      <vt:lpstr>Numerical modeling</vt:lpstr>
      <vt:lpstr>Pore network model</vt:lpstr>
      <vt:lpstr>Pore network model validation</vt:lpstr>
      <vt:lpstr>Towards artificial design</vt:lpstr>
      <vt:lpstr>Genetic algorithm</vt:lpstr>
      <vt:lpstr>Fitness evolution</vt:lpstr>
      <vt:lpstr>Fluid pathways</vt:lpstr>
      <vt:lpstr>The big picture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Zandrie</dc:creator>
  <cp:lastModifiedBy>Heijden, Maxime van der</cp:lastModifiedBy>
  <cp:revision>633</cp:revision>
  <dcterms:created xsi:type="dcterms:W3CDTF">2019-04-13T17:39:28Z</dcterms:created>
  <dcterms:modified xsi:type="dcterms:W3CDTF">2023-12-13T12:46:13Z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0x01010033CFDCC81E8B894E922A1235B2A86D76</vt:lpwstr>
  </property>
</Properties>
</file>