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4.xml" ContentType="application/vnd.openxmlformats-officedocument.presentationml.tags+xml"/>
  <Override PartName="/ppt/notesSlides/notesSlide27.xml" ContentType="application/vnd.openxmlformats-officedocument.presentationml.notesSlide+xml"/>
  <Override PartName="/ppt/tags/tag5.xml" ContentType="application/vnd.openxmlformats-officedocument.presentationml.tags+xml"/>
  <Override PartName="/ppt/notesSlides/notesSlide28.xml" ContentType="application/vnd.openxmlformats-officedocument.presentationml.notesSlide+xml"/>
  <Override PartName="/ppt/tags/tag6.xml" ContentType="application/vnd.openxmlformats-officedocument.presentationml.tags+xml"/>
  <Override PartName="/ppt/notesSlides/notesSlide29.xml" ContentType="application/vnd.openxmlformats-officedocument.presentationml.notesSlide+xml"/>
  <Override PartName="/ppt/tags/tag7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406" r:id="rId5"/>
    <p:sldId id="470" r:id="rId6"/>
    <p:sldId id="479" r:id="rId7"/>
    <p:sldId id="480" r:id="rId8"/>
    <p:sldId id="472" r:id="rId9"/>
    <p:sldId id="478" r:id="rId10"/>
    <p:sldId id="494" r:id="rId11"/>
    <p:sldId id="473" r:id="rId12"/>
    <p:sldId id="308" r:id="rId13"/>
    <p:sldId id="488" r:id="rId14"/>
    <p:sldId id="489" r:id="rId15"/>
    <p:sldId id="404" r:id="rId16"/>
    <p:sldId id="481" r:id="rId17"/>
    <p:sldId id="487" r:id="rId18"/>
    <p:sldId id="447" r:id="rId19"/>
    <p:sldId id="482" r:id="rId20"/>
    <p:sldId id="495" r:id="rId21"/>
    <p:sldId id="428" r:id="rId22"/>
    <p:sldId id="490" r:id="rId23"/>
    <p:sldId id="474" r:id="rId24"/>
    <p:sldId id="499" r:id="rId25"/>
    <p:sldId id="498" r:id="rId26"/>
    <p:sldId id="457" r:id="rId27"/>
    <p:sldId id="476" r:id="rId28"/>
    <p:sldId id="266" r:id="rId29"/>
    <p:sldId id="492" r:id="rId30"/>
    <p:sldId id="483" r:id="rId31"/>
    <p:sldId id="500" r:id="rId32"/>
    <p:sldId id="485" r:id="rId33"/>
    <p:sldId id="486" r:id="rId34"/>
    <p:sldId id="497" r:id="rId35"/>
    <p:sldId id="493" r:id="rId36"/>
    <p:sldId id="467" r:id="rId37"/>
  </p:sldIdLst>
  <p:sldSz cx="12192000" cy="6858000"/>
  <p:notesSz cx="6858000" cy="9144000"/>
  <p:defaultTextStyle>
    <a:defPPr>
      <a:defRPr lang="nl-NL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30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33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ijden, M. van der" initials="HMvd" lastIdx="1" clrIdx="0">
    <p:extLst>
      <p:ext uri="{19B8F6BF-5375-455C-9EA6-DF929625EA0E}">
        <p15:presenceInfo xmlns:p15="http://schemas.microsoft.com/office/powerpoint/2012/main" userId="S::m.v.d.heijden@tue.nl::247b15f5-b6f4-41b9-8998-462afc75c2df" providerId="AD"/>
      </p:ext>
    </p:extLst>
  </p:cmAuthor>
  <p:cmAuthor id="2" name="Gimenez Garcia, I." initials="GGI" lastIdx="13" clrIdx="1">
    <p:extLst>
      <p:ext uri="{19B8F6BF-5375-455C-9EA6-DF929625EA0E}">
        <p15:presenceInfo xmlns:p15="http://schemas.microsoft.com/office/powerpoint/2012/main" userId="S::i.gimenez.garcia@tue.nl::7bf5fc0e-1b5a-4594-91d9-4c1a68e45a61" providerId="AD"/>
      </p:ext>
    </p:extLst>
  </p:cmAuthor>
  <p:cmAuthor id="3" name="Boz, E.B." initials="BE" lastIdx="7" clrIdx="2">
    <p:extLst>
      <p:ext uri="{19B8F6BF-5375-455C-9EA6-DF929625EA0E}">
        <p15:presenceInfo xmlns:p15="http://schemas.microsoft.com/office/powerpoint/2012/main" userId="S::e.b.boz@tue.nl::dc974606-9ca5-4c24-9c07-95e109c252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CD8"/>
    <a:srgbClr val="7FB2E5"/>
    <a:srgbClr val="E38C8C"/>
    <a:srgbClr val="D75B5B"/>
    <a:srgbClr val="20B80C"/>
    <a:srgbClr val="77C556"/>
    <a:srgbClr val="FF9900"/>
    <a:srgbClr val="FA9500"/>
    <a:srgbClr val="F8D502"/>
    <a:srgbClr val="F6E5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57538" autoAdjust="0"/>
  </p:normalViewPr>
  <p:slideViewPr>
    <p:cSldViewPr snapToGrid="0" showGuides="1">
      <p:cViewPr varScale="1">
        <p:scale>
          <a:sx n="46" d="100"/>
          <a:sy n="46" d="100"/>
        </p:scale>
        <p:origin x="2026" y="34"/>
      </p:cViewPr>
      <p:guideLst>
        <p:guide orient="horz" pos="3430"/>
        <p:guide pos="3817"/>
        <p:guide orient="horz" pos="338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20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B38A-B1B6-4CF4-9737-E1E5C73DA86F}" type="datetimeFigureOut">
              <a:rPr lang="nl-NL" smtClean="0"/>
              <a:t>25-4-2022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1B330-1C2E-47C6-8A9D-1114F90E79D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878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12C6B-C807-4014-B6D4-CCA33426A2F8}" type="datetimeFigureOut">
              <a:rPr lang="nl-NL" smtClean="0"/>
              <a:t>25-4-2022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A9740-BD37-4DCA-BDC4-7DBBAE15FA3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5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2526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6158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43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6515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8162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1822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0601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2409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3122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1633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5819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2911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78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5220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3819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55091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7229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73492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22205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26461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51424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9936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04733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05211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51072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62067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095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1367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4152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8534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1992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7144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6369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 Titel transpa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 userDrawn="1"/>
        </p:nvSpPr>
        <p:spPr>
          <a:xfrm>
            <a:off x="0" y="6135689"/>
            <a:ext cx="12192000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4" name="HeaderLogoTU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427" y="84339"/>
            <a:ext cx="2970589" cy="808267"/>
          </a:xfrm>
          <a:prstGeom prst="rect">
            <a:avLst/>
          </a:prstGeom>
        </p:spPr>
      </p:pic>
      <p:sp>
        <p:nvSpPr>
          <p:cNvPr id="13" name="Tijdelijke aanduiding voor afbeelding 12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914401"/>
            <a:ext cx="12192001" cy="5188691"/>
          </a:xfrm>
          <a:prstGeom prst="rect">
            <a:avLst/>
          </a:prstGeom>
          <a:solidFill>
            <a:srgbClr val="F1EFEF"/>
          </a:solidFill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" name="Name Function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529939"/>
            <a:ext cx="12192000" cy="577003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lIns="608400" rIns="608400" bIns="262800" anchor="b" anchorCtr="0"/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" y="4951052"/>
            <a:ext cx="12192001" cy="582263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lIns="608400" rIns="608400"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Name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3819527"/>
            <a:ext cx="12192000" cy="1131524"/>
          </a:xfrm>
          <a:solidFill>
            <a:schemeClr val="tx2">
              <a:alpha val="70000"/>
            </a:schemeClr>
          </a:solidFill>
        </p:spPr>
        <p:txBody>
          <a:bodyPr lIns="608400" tIns="306000" rIns="608400" anchor="t"/>
          <a:lstStyle>
            <a:lvl1pPr algn="l">
              <a:lnSpc>
                <a:spcPts val="3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F75E5D-3421-844B-830D-313EAEC51E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3935" y="6049812"/>
            <a:ext cx="2188268" cy="8097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0482" y="6154747"/>
            <a:ext cx="1873221" cy="6264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204815" y="6343425"/>
            <a:ext cx="6048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Department Chemical Engineering and Chemistry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29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811200" y="480000"/>
            <a:ext cx="10560000" cy="5259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 awesome slide title</a:t>
            </a:r>
          </a:p>
        </p:txBody>
      </p:sp>
      <p:sp>
        <p:nvSpPr>
          <p:cNvPr id="1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499272" y="146089"/>
            <a:ext cx="692728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0A878-8D0C-F14F-B799-2AB0EFB04A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7841" y="6045350"/>
            <a:ext cx="1497909" cy="80237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11200" y="1316931"/>
            <a:ext cx="10515600" cy="4352400"/>
          </a:xfrm>
        </p:spPr>
        <p:txBody>
          <a:bodyPr/>
          <a:lstStyle>
            <a:lvl1pPr marL="539750" indent="-539750">
              <a:lnSpc>
                <a:spcPct val="150000"/>
              </a:lnSpc>
              <a:buFont typeface="Arial" panose="020B0604020202020204" pitchFamily="34" charset="0"/>
              <a:buChar char="•"/>
              <a:defRPr baseline="0"/>
            </a:lvl1pPr>
            <a:lvl2pPr marL="1071563" indent="-531813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baseline="0"/>
            </a:lvl2pPr>
            <a:lvl3pPr marL="1611313" indent="-541338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defRPr sz="2000" baseline="0"/>
            </a:lvl3pPr>
            <a:lvl4pPr marL="1071562" indent="0">
              <a:buFont typeface="Arial" panose="020B0604020202020204" pitchFamily="34" charset="0"/>
              <a:buNone/>
              <a:defRPr/>
            </a:lvl4pPr>
          </a:lstStyle>
          <a:p>
            <a:pPr lvl="0"/>
            <a:r>
              <a:rPr lang="en-US" dirty="0"/>
              <a:t>Type your awesome text here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1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97" y="6160484"/>
            <a:ext cx="1046594" cy="6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hidden="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31999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11200" y="480000"/>
            <a:ext cx="10560000" cy="5259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Slide title</a:t>
            </a:r>
          </a:p>
        </p:txBody>
      </p:sp>
      <p:pic>
        <p:nvPicPr>
          <p:cNvPr id="8" name="FooterLogoTUe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560" y="6170919"/>
            <a:ext cx="1228163" cy="612000"/>
          </a:xfrm>
          <a:prstGeom prst="rect">
            <a:avLst/>
          </a:prstGeom>
        </p:spPr>
      </p:pic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EDCDAB77-3598-D341-9BE1-BF0A2D3B5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8761" y="146089"/>
            <a:ext cx="692728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52C7F5-80D4-2647-9FAC-E91A3544CE7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17841" y="6045350"/>
            <a:ext cx="1497909" cy="80237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380068" y="6170920"/>
            <a:ext cx="9486491" cy="612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1200" y="12852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97" y="6160484"/>
            <a:ext cx="1046594" cy="6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5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783" rtl="0" eaLnBrk="1" latinLnBrk="0" hangingPunct="1">
        <a:lnSpc>
          <a:spcPts val="36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539750" indent="-539750" algn="l" defTabSz="685783" rtl="0" eaLnBrk="1" latinLnBrk="0" hangingPunct="1">
        <a:lnSpc>
          <a:spcPct val="150000"/>
        </a:lnSpc>
        <a:spcBef>
          <a:spcPts val="200"/>
        </a:spcBef>
        <a:spcAft>
          <a:spcPts val="200"/>
        </a:spcAft>
        <a:buClrTx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342900" indent="-342900" algn="l" defTabSz="685783" rtl="0" eaLnBrk="1" latinLnBrk="0" hangingPunct="1">
        <a:lnSpc>
          <a:spcPct val="150000"/>
        </a:lnSpc>
        <a:spcBef>
          <a:spcPts val="267"/>
        </a:spcBef>
        <a:spcAft>
          <a:spcPts val="267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081088" indent="-541338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11313" indent="-530225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611313" indent="-530225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04" indent="-171446" algn="l" defTabSz="685783" rtl="0" eaLnBrk="1" latinLnBrk="0" hangingPunct="1">
        <a:lnSpc>
          <a:spcPct val="150000"/>
        </a:lnSpc>
        <a:spcBef>
          <a:spcPts val="375"/>
        </a:spcBef>
        <a:buClrTx/>
        <a:buFontTx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39" userDrawn="1">
          <p15:clr>
            <a:srgbClr val="F26B43"/>
          </p15:clr>
        </p15:guide>
        <p15:guide id="2" pos="511" userDrawn="1">
          <p15:clr>
            <a:srgbClr val="F26B43"/>
          </p15:clr>
        </p15:guide>
        <p15:guide id="3" pos="71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26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microsoft.com/office/2007/relationships/hdphoto" Target="../media/hdphoto5.wdp"/><Relationship Id="rId3" Type="http://schemas.openxmlformats.org/officeDocument/2006/relationships/image" Target="../media/image40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5.png"/><Relationship Id="rId5" Type="http://schemas.openxmlformats.org/officeDocument/2006/relationships/image" Target="../media/image26.pn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7.png"/><Relationship Id="rId11" Type="http://schemas.openxmlformats.org/officeDocument/2006/relationships/image" Target="../media/image62.emf"/><Relationship Id="rId5" Type="http://schemas.openxmlformats.org/officeDocument/2006/relationships/image" Target="../media/image56.png"/><Relationship Id="rId10" Type="http://schemas.openxmlformats.org/officeDocument/2006/relationships/image" Target="../media/image61.emf"/><Relationship Id="rId4" Type="http://schemas.openxmlformats.org/officeDocument/2006/relationships/image" Target="../media/image54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3.emf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9.png"/><Relationship Id="rId5" Type="http://schemas.openxmlformats.org/officeDocument/2006/relationships/image" Target="../media/image63.emf"/><Relationship Id="rId4" Type="http://schemas.openxmlformats.org/officeDocument/2006/relationships/image" Target="../media/image6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56.png"/><Relationship Id="rId4" Type="http://schemas.openxmlformats.org/officeDocument/2006/relationships/image" Target="../media/image68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0.png"/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58.png"/><Relationship Id="rId5" Type="http://schemas.openxmlformats.org/officeDocument/2006/relationships/image" Target="../media/image69.png"/><Relationship Id="rId15" Type="http://schemas.openxmlformats.org/officeDocument/2006/relationships/image" Target="../media/image56.png"/><Relationship Id="rId10" Type="http://schemas.openxmlformats.org/officeDocument/2006/relationships/image" Target="../media/image57.png"/><Relationship Id="rId4" Type="http://schemas.openxmlformats.org/officeDocument/2006/relationships/image" Target="../media/image68.png"/><Relationship Id="rId9" Type="http://schemas.openxmlformats.org/officeDocument/2006/relationships/image" Target="../media/image70.pn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79.tiff"/><Relationship Id="rId5" Type="http://schemas.openxmlformats.org/officeDocument/2006/relationships/image" Target="../media/image59.png"/><Relationship Id="rId10" Type="http://schemas.openxmlformats.org/officeDocument/2006/relationships/image" Target="../media/image78.tiff"/><Relationship Id="rId4" Type="http://schemas.openxmlformats.org/officeDocument/2006/relationships/image" Target="../media/image58.png"/><Relationship Id="rId9" Type="http://schemas.openxmlformats.org/officeDocument/2006/relationships/image" Target="../media/image77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79.tiff"/><Relationship Id="rId3" Type="http://schemas.openxmlformats.org/officeDocument/2006/relationships/image" Target="../media/image57.png"/><Relationship Id="rId7" Type="http://schemas.openxmlformats.org/officeDocument/2006/relationships/image" Target="../media/image54.png"/><Relationship Id="rId12" Type="http://schemas.openxmlformats.org/officeDocument/2006/relationships/image" Target="../media/image8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80.tiff"/><Relationship Id="rId5" Type="http://schemas.openxmlformats.org/officeDocument/2006/relationships/image" Target="../media/image59.png"/><Relationship Id="rId10" Type="http://schemas.openxmlformats.org/officeDocument/2006/relationships/image" Target="../media/image78.tiff"/><Relationship Id="rId4" Type="http://schemas.openxmlformats.org/officeDocument/2006/relationships/image" Target="../media/image58.png"/><Relationship Id="rId9" Type="http://schemas.openxmlformats.org/officeDocument/2006/relationships/image" Target="../media/image77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82.emf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8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4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87.jpeg"/><Relationship Id="rId12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86.png"/><Relationship Id="rId11" Type="http://schemas.openxmlformats.org/officeDocument/2006/relationships/image" Target="../media/image92.png"/><Relationship Id="rId5" Type="http://schemas.openxmlformats.org/officeDocument/2006/relationships/image" Target="../media/image85.jpeg"/><Relationship Id="rId10" Type="http://schemas.openxmlformats.org/officeDocument/2006/relationships/image" Target="../media/image91.png"/><Relationship Id="rId4" Type="http://schemas.openxmlformats.org/officeDocument/2006/relationships/image" Target="../media/image84.png"/><Relationship Id="rId9" Type="http://schemas.openxmlformats.org/officeDocument/2006/relationships/image" Target="../media/image90.png"/><Relationship Id="rId1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10" Type="http://schemas.openxmlformats.org/officeDocument/2006/relationships/image" Target="../media/image95.emf"/><Relationship Id="rId4" Type="http://schemas.openxmlformats.org/officeDocument/2006/relationships/image" Target="../media/image84.png"/><Relationship Id="rId9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1.png"/><Relationship Id="rId1" Type="http://schemas.openxmlformats.org/officeDocument/2006/relationships/tags" Target="../tags/tag7.xml"/><Relationship Id="rId6" Type="http://schemas.openxmlformats.org/officeDocument/2006/relationships/image" Target="../media/image98.emf"/><Relationship Id="rId11" Type="http://schemas.openxmlformats.org/officeDocument/2006/relationships/image" Target="../media/image87.jpeg"/><Relationship Id="rId5" Type="http://schemas.openxmlformats.org/officeDocument/2006/relationships/image" Target="../media/image97.emf"/><Relationship Id="rId15" Type="http://schemas.openxmlformats.org/officeDocument/2006/relationships/image" Target="../media/image1050.png"/><Relationship Id="rId10" Type="http://schemas.openxmlformats.org/officeDocument/2006/relationships/image" Target="../media/image86.png"/><Relationship Id="rId4" Type="http://schemas.openxmlformats.org/officeDocument/2006/relationships/image" Target="../media/image96.emf"/><Relationship Id="rId9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32.png"/><Relationship Id="rId7" Type="http://schemas.openxmlformats.org/officeDocument/2006/relationships/image" Target="../media/image103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105.PNG"/><Relationship Id="rId5" Type="http://schemas.openxmlformats.org/officeDocument/2006/relationships/image" Target="../media/image102.png"/><Relationship Id="rId10" Type="http://schemas.openxmlformats.org/officeDocument/2006/relationships/image" Target="../media/image60.png"/><Relationship Id="rId4" Type="http://schemas.openxmlformats.org/officeDocument/2006/relationships/image" Target="../media/image33.png"/><Relationship Id="rId9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31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1.emf"/><Relationship Id="rId5" Type="http://schemas.openxmlformats.org/officeDocument/2006/relationships/image" Target="../media/image2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f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3ADA482-C2DB-41C5-9B18-34970C69042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9111" b="911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NPS – 5</a:t>
            </a:r>
            <a:r>
              <a:rPr lang="en-GB" baseline="30000" dirty="0"/>
              <a:t>th</a:t>
            </a:r>
            <a:r>
              <a:rPr lang="en-GB" baseline="-25000" dirty="0"/>
              <a:t> </a:t>
            </a:r>
            <a:r>
              <a:rPr lang="en-GB" dirty="0"/>
              <a:t> of April 2022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" y="4951052"/>
            <a:ext cx="12468223" cy="582263"/>
          </a:xfrm>
        </p:spPr>
        <p:txBody>
          <a:bodyPr>
            <a:noAutofit/>
          </a:bodyPr>
          <a:lstStyle/>
          <a:p>
            <a:pPr defTabSz="687388">
              <a:tabLst>
                <a:tab pos="10763250" algn="l"/>
              </a:tabLst>
            </a:pPr>
            <a:r>
              <a:rPr lang="en-GB" sz="1600" dirty="0"/>
              <a:t>Maxime van der Heijden, </a:t>
            </a:r>
            <a:r>
              <a:rPr lang="en-GB" sz="1600" b="0" dirty="0"/>
              <a:t>Rik van Gorp, Gabor Szendrei, Mohammad Amin Sadeghi, Jeffrey Gostick, Antoni Forner Cuenca</a:t>
            </a:r>
            <a:endParaRPr lang="en-GB" sz="1600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Towards bottom-up design of porous electrode microstructures </a:t>
            </a:r>
            <a:br>
              <a:rPr lang="en-US" sz="2800" dirty="0"/>
            </a:br>
            <a:r>
              <a:rPr lang="en-US" sz="2000" dirty="0"/>
              <a:t>coupling evolutionary algorithms and pore network modelling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249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D86AFA2-D6BB-407C-B4A8-214106502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302" y="688303"/>
            <a:ext cx="3268465" cy="2998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37DC6F-8AA7-4286-9DCB-0FF6A00B4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41" y="688303"/>
            <a:ext cx="3460153" cy="299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95B6D1-9485-40E6-A3CD-AA4E240A2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extraction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20224A-E892-443E-ADC2-7CE7F0EBF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C36178-CAE8-4398-B440-E247B1C80E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J. </a:t>
            </a:r>
            <a:r>
              <a:rPr lang="en-US" i="1" dirty="0" err="1"/>
              <a:t>Electrochem</a:t>
            </a:r>
            <a:r>
              <a:rPr lang="en-US" i="1" dirty="0"/>
              <a:t>. Soc </a:t>
            </a:r>
            <a:r>
              <a:rPr lang="en-US" dirty="0"/>
              <a:t>(2022)</a:t>
            </a:r>
          </a:p>
          <a:p>
            <a:endParaRPr lang="en-GB" dirty="0"/>
          </a:p>
        </p:txBody>
      </p:sp>
      <p:pic>
        <p:nvPicPr>
          <p:cNvPr id="7" name="Picture 6" descr="A picture containing bicycle, sitting, tree, standing&#10;&#10;Description automatically generated">
            <a:extLst>
              <a:ext uri="{FF2B5EF4-FFF2-40B4-BE49-F238E27FC236}">
                <a16:creationId xmlns:a16="http://schemas.microsoft.com/office/drawing/2014/main" id="{34C492CE-08A1-4A0A-9A43-CB7D398EE7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02" b="9697"/>
          <a:stretch/>
        </p:blipFill>
        <p:spPr>
          <a:xfrm>
            <a:off x="865200" y="1335469"/>
            <a:ext cx="1687102" cy="1714411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D1D43A-9A1F-40C4-8336-93B740E257CA}"/>
              </a:ext>
            </a:extLst>
          </p:cNvPr>
          <p:cNvCxnSpPr/>
          <p:nvPr/>
        </p:nvCxnSpPr>
        <p:spPr>
          <a:xfrm>
            <a:off x="3048000" y="2182205"/>
            <a:ext cx="144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12C849-2E83-4910-B10F-A7FD3042214F}"/>
              </a:ext>
            </a:extLst>
          </p:cNvPr>
          <p:cNvCxnSpPr/>
          <p:nvPr/>
        </p:nvCxnSpPr>
        <p:spPr>
          <a:xfrm>
            <a:off x="7428743" y="2182205"/>
            <a:ext cx="144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A45B724-95C5-472A-9E71-DF3D27CCDF14}"/>
              </a:ext>
            </a:extLst>
          </p:cNvPr>
          <p:cNvSpPr txBox="1"/>
          <p:nvPr/>
        </p:nvSpPr>
        <p:spPr>
          <a:xfrm>
            <a:off x="2907732" y="1426509"/>
            <a:ext cx="1720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X-ray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Tomography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4BE551-4777-4CD8-B41C-497F71881CD0}"/>
              </a:ext>
            </a:extLst>
          </p:cNvPr>
          <p:cNvSpPr txBox="1"/>
          <p:nvPr/>
        </p:nvSpPr>
        <p:spPr>
          <a:xfrm>
            <a:off x="7473809" y="1426509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SNOW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Algorithm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FF0F34A-F3F3-4918-A678-35CA64639D43}"/>
              </a:ext>
            </a:extLst>
          </p:cNvPr>
          <p:cNvGrpSpPr/>
          <p:nvPr/>
        </p:nvGrpSpPr>
        <p:grpSpPr>
          <a:xfrm>
            <a:off x="5090020" y="3646592"/>
            <a:ext cx="5955866" cy="2272475"/>
            <a:chOff x="5000654" y="3445287"/>
            <a:chExt cx="5955866" cy="2272475"/>
          </a:xfrm>
        </p:grpSpPr>
        <p:pic>
          <p:nvPicPr>
            <p:cNvPr id="21" name="Picture 20" descr="A close up of a map&#10;&#10;Description automatically generated">
              <a:extLst>
                <a:ext uri="{FF2B5EF4-FFF2-40B4-BE49-F238E27FC236}">
                  <a16:creationId xmlns:a16="http://schemas.microsoft.com/office/drawing/2014/main" id="{FAD1478F-5CA0-4E4A-8182-FC9D0581F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24"/>
            <a:stretch/>
          </p:blipFill>
          <p:spPr>
            <a:xfrm>
              <a:off x="5000654" y="3445287"/>
              <a:ext cx="1800000" cy="2272475"/>
            </a:xfrm>
            <a:prstGeom prst="rect">
              <a:avLst/>
            </a:prstGeom>
          </p:spPr>
        </p:pic>
        <p:pic>
          <p:nvPicPr>
            <p:cNvPr id="22" name="Picture 21" descr="A close up of a map&#10;&#10;Description automatically generated">
              <a:extLst>
                <a:ext uri="{FF2B5EF4-FFF2-40B4-BE49-F238E27FC236}">
                  <a16:creationId xmlns:a16="http://schemas.microsoft.com/office/drawing/2014/main" id="{4FCDD07C-D04F-4439-8174-DC8BD639D3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78"/>
            <a:stretch/>
          </p:blipFill>
          <p:spPr>
            <a:xfrm>
              <a:off x="9156520" y="3452001"/>
              <a:ext cx="1800000" cy="2265761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8FDDA25-0802-4097-A9C1-9829EB1C8D84}"/>
                </a:ext>
              </a:extLst>
            </p:cNvPr>
            <p:cNvCxnSpPr>
              <a:cxnSpLocks/>
              <a:stCxn id="26" idx="1"/>
            </p:cNvCxnSpPr>
            <p:nvPr/>
          </p:nvCxnSpPr>
          <p:spPr>
            <a:xfrm flipH="1">
              <a:off x="6372454" y="4453609"/>
              <a:ext cx="102263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6388F44-CB39-4E13-A379-F31F01C1E5F1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6372454" y="4110709"/>
              <a:ext cx="102263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DBDC3C8-4772-4E50-B47C-7E7BBB7EBB07}"/>
                </a:ext>
              </a:extLst>
            </p:cNvPr>
            <p:cNvSpPr txBox="1"/>
            <p:nvPr/>
          </p:nvSpPr>
          <p:spPr>
            <a:xfrm>
              <a:off x="7395092" y="3910654"/>
              <a:ext cx="824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Void</a:t>
              </a:r>
              <a:endParaRPr lang="en-US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C0922FC-4F76-4669-9C4D-918D1C847B20}"/>
                </a:ext>
              </a:extLst>
            </p:cNvPr>
            <p:cNvSpPr txBox="1"/>
            <p:nvPr/>
          </p:nvSpPr>
          <p:spPr>
            <a:xfrm>
              <a:off x="7395092" y="4253554"/>
              <a:ext cx="8996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Solid</a:t>
              </a:r>
              <a:endPara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endParaRPr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3168A9A-D2D3-48C1-9B4E-0FC57062F8DC}"/>
              </a:ext>
            </a:extLst>
          </p:cNvPr>
          <p:cNvCxnSpPr/>
          <p:nvPr/>
        </p:nvCxnSpPr>
        <p:spPr>
          <a:xfrm>
            <a:off x="918786" y="1419822"/>
            <a:ext cx="1609691" cy="0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30CA4E5-0649-4EB7-B6A0-1DE604746E68}"/>
                  </a:ext>
                </a:extLst>
              </p:cNvPr>
              <p:cNvSpPr txBox="1"/>
              <p:nvPr/>
            </p:nvSpPr>
            <p:spPr>
              <a:xfrm>
                <a:off x="1041393" y="1388944"/>
                <a:ext cx="13644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charset="0"/>
                  </a:rPr>
                  <a:t>100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m:t>μm</m:t>
                    </m:r>
                  </m:oMath>
                </a14:m>
                <a:r>
                  <a:rPr lang="en-GB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charset="0"/>
                  </a:rPr>
                  <a:t> </a:t>
                </a:r>
                <a:endParaRPr lang="en-U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30CA4E5-0649-4EB7-B6A0-1DE604746E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393" y="1388944"/>
                <a:ext cx="1364476" cy="400110"/>
              </a:xfrm>
              <a:prstGeom prst="rect">
                <a:avLst/>
              </a:prstGeom>
              <a:blipFill>
                <a:blip r:embed="rId8"/>
                <a:stretch>
                  <a:fillRect l="-4464" t="-9231" b="-2769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236F6FD3-DE45-43B8-A5B7-078BA97CF134}"/>
              </a:ext>
            </a:extLst>
          </p:cNvPr>
          <p:cNvGrpSpPr/>
          <p:nvPr/>
        </p:nvGrpSpPr>
        <p:grpSpPr>
          <a:xfrm>
            <a:off x="4193768" y="2414529"/>
            <a:ext cx="861104" cy="967677"/>
            <a:chOff x="2852361" y="2143156"/>
            <a:chExt cx="747986" cy="840560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A1A51AC-17D6-4179-9E02-830DB40243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4106" y="2404745"/>
              <a:ext cx="139170" cy="43925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96DB7E0-AFD4-46DE-80B1-DAC74CDA0127}"/>
                </a:ext>
              </a:extLst>
            </p:cNvPr>
            <p:cNvCxnSpPr>
              <a:cxnSpLocks/>
            </p:cNvCxnSpPr>
            <p:nvPr/>
          </p:nvCxnSpPr>
          <p:spPr>
            <a:xfrm>
              <a:off x="2966117" y="2837482"/>
              <a:ext cx="43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497CADB-66B4-4A59-808F-2717C4DECE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4106" y="2404745"/>
              <a:ext cx="0" cy="43559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D11886C-78D2-4910-8316-521F1B851CA4}"/>
                </a:ext>
              </a:extLst>
            </p:cNvPr>
            <p:cNvSpPr txBox="1"/>
            <p:nvPr/>
          </p:nvSpPr>
          <p:spPr>
            <a:xfrm>
              <a:off x="2852361" y="2143156"/>
              <a:ext cx="235500" cy="32081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AA549C-BA8D-4C0C-A1F7-DA3059C41562}"/>
                </a:ext>
              </a:extLst>
            </p:cNvPr>
            <p:cNvSpPr txBox="1"/>
            <p:nvPr/>
          </p:nvSpPr>
          <p:spPr>
            <a:xfrm>
              <a:off x="3079276" y="2214842"/>
              <a:ext cx="260662" cy="32081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4B37E57-1511-451E-8EC2-3BC72A9EC945}"/>
                </a:ext>
              </a:extLst>
            </p:cNvPr>
            <p:cNvSpPr txBox="1"/>
            <p:nvPr/>
          </p:nvSpPr>
          <p:spPr>
            <a:xfrm>
              <a:off x="3339685" y="2662900"/>
              <a:ext cx="260662" cy="32081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5800DD0-CEBA-47CB-AE5D-A7F0EBC6FA91}"/>
              </a:ext>
            </a:extLst>
          </p:cNvPr>
          <p:cNvGrpSpPr/>
          <p:nvPr/>
        </p:nvGrpSpPr>
        <p:grpSpPr>
          <a:xfrm>
            <a:off x="7062737" y="3019212"/>
            <a:ext cx="873957" cy="338554"/>
            <a:chOff x="2961764" y="2646794"/>
            <a:chExt cx="670107" cy="25958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3BCAC8E-0CCF-4BA1-9CDE-0C2CFACE5FC1}"/>
                </a:ext>
              </a:extLst>
            </p:cNvPr>
            <p:cNvCxnSpPr>
              <a:cxnSpLocks/>
            </p:cNvCxnSpPr>
            <p:nvPr/>
          </p:nvCxnSpPr>
          <p:spPr>
            <a:xfrm>
              <a:off x="3072135" y="2646794"/>
              <a:ext cx="43200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7603B35-6B94-43DE-9BD4-272955A3BE03}"/>
                </a:ext>
              </a:extLst>
            </p:cNvPr>
            <p:cNvSpPr txBox="1"/>
            <p:nvPr/>
          </p:nvSpPr>
          <p:spPr>
            <a:xfrm>
              <a:off x="2961764" y="2646794"/>
              <a:ext cx="670107" cy="259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 </a:t>
              </a:r>
              <a:r>
                <a:rPr lang="el-GR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630E1B2-5449-4BFD-8327-7488D739BF77}"/>
              </a:ext>
            </a:extLst>
          </p:cNvPr>
          <p:cNvSpPr/>
          <p:nvPr/>
        </p:nvSpPr>
        <p:spPr>
          <a:xfrm>
            <a:off x="1762921" y="3687103"/>
            <a:ext cx="1184034" cy="308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59DAD1E-A025-4BD6-8839-3EE6E4D48445}"/>
              </a:ext>
            </a:extLst>
          </p:cNvPr>
          <p:cNvCxnSpPr/>
          <p:nvPr/>
        </p:nvCxnSpPr>
        <p:spPr>
          <a:xfrm>
            <a:off x="918786" y="4018053"/>
            <a:ext cx="1609691" cy="0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67DF532-877E-42C4-9460-3D0F29770735}"/>
                  </a:ext>
                </a:extLst>
              </p:cNvPr>
              <p:cNvSpPr txBox="1"/>
              <p:nvPr/>
            </p:nvSpPr>
            <p:spPr>
              <a:xfrm>
                <a:off x="1041393" y="3987175"/>
                <a:ext cx="13644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charset="0"/>
                  </a:rPr>
                  <a:t>100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m:t>μm</m:t>
                    </m:r>
                  </m:oMath>
                </a14:m>
                <a:r>
                  <a:rPr lang="en-GB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charset="0"/>
                  </a:rPr>
                  <a:t> </a:t>
                </a:r>
                <a:endParaRPr lang="en-U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67DF532-877E-42C4-9460-3D0F29770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393" y="3987175"/>
                <a:ext cx="1364476" cy="400110"/>
              </a:xfrm>
              <a:prstGeom prst="rect">
                <a:avLst/>
              </a:prstGeom>
              <a:blipFill>
                <a:blip r:embed="rId9"/>
                <a:stretch>
                  <a:fillRect l="-4464" t="-7576" b="-2575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EE7F587B-65D9-456C-BCF1-EF8A6F224FBF}"/>
              </a:ext>
            </a:extLst>
          </p:cNvPr>
          <p:cNvSpPr txBox="1"/>
          <p:nvPr/>
        </p:nvSpPr>
        <p:spPr>
          <a:xfrm>
            <a:off x="716165" y="3077434"/>
            <a:ext cx="1994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Paper electrode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56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D86AFA2-D6BB-407C-B4A8-214106502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302" y="688303"/>
            <a:ext cx="3268465" cy="2998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37DC6F-8AA7-4286-9DCB-0FF6A00B4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41" y="688303"/>
            <a:ext cx="3460153" cy="299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95B6D1-9485-40E6-A3CD-AA4E240A2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extraction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20224A-E892-443E-ADC2-7CE7F0EBF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C36178-CAE8-4398-B440-E247B1C80E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J. </a:t>
            </a:r>
            <a:r>
              <a:rPr lang="en-US" i="1" dirty="0" err="1"/>
              <a:t>Electrochem</a:t>
            </a:r>
            <a:r>
              <a:rPr lang="en-US" i="1" dirty="0"/>
              <a:t>. Soc </a:t>
            </a:r>
            <a:r>
              <a:rPr lang="en-US" dirty="0"/>
              <a:t>(2022)</a:t>
            </a:r>
          </a:p>
          <a:p>
            <a:endParaRPr lang="en-GB" dirty="0"/>
          </a:p>
        </p:txBody>
      </p:sp>
      <p:pic>
        <p:nvPicPr>
          <p:cNvPr id="7" name="Picture 6" descr="A picture containing bicycle, sitting, tree, standing&#10;&#10;Description automatically generated">
            <a:extLst>
              <a:ext uri="{FF2B5EF4-FFF2-40B4-BE49-F238E27FC236}">
                <a16:creationId xmlns:a16="http://schemas.microsoft.com/office/drawing/2014/main" id="{34C492CE-08A1-4A0A-9A43-CB7D398EE7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02" b="9697"/>
          <a:stretch/>
        </p:blipFill>
        <p:spPr>
          <a:xfrm>
            <a:off x="865200" y="1335469"/>
            <a:ext cx="1687102" cy="1714411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D1D43A-9A1F-40C4-8336-93B740E257CA}"/>
              </a:ext>
            </a:extLst>
          </p:cNvPr>
          <p:cNvCxnSpPr/>
          <p:nvPr/>
        </p:nvCxnSpPr>
        <p:spPr>
          <a:xfrm>
            <a:off x="3048000" y="2182205"/>
            <a:ext cx="144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A45B724-95C5-472A-9E71-DF3D27CCDF14}"/>
              </a:ext>
            </a:extLst>
          </p:cNvPr>
          <p:cNvSpPr txBox="1"/>
          <p:nvPr/>
        </p:nvSpPr>
        <p:spPr>
          <a:xfrm>
            <a:off x="2907732" y="1426509"/>
            <a:ext cx="1720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X-ray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Tomography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4BE551-4777-4CD8-B41C-497F71881CD0}"/>
              </a:ext>
            </a:extLst>
          </p:cNvPr>
          <p:cNvSpPr txBox="1"/>
          <p:nvPr/>
        </p:nvSpPr>
        <p:spPr>
          <a:xfrm>
            <a:off x="7473809" y="1426509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SNOW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Algorithm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3168A9A-D2D3-48C1-9B4E-0FC57062F8DC}"/>
              </a:ext>
            </a:extLst>
          </p:cNvPr>
          <p:cNvCxnSpPr/>
          <p:nvPr/>
        </p:nvCxnSpPr>
        <p:spPr>
          <a:xfrm>
            <a:off x="918786" y="1419822"/>
            <a:ext cx="1609691" cy="0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30CA4E5-0649-4EB7-B6A0-1DE604746E68}"/>
                  </a:ext>
                </a:extLst>
              </p:cNvPr>
              <p:cNvSpPr txBox="1"/>
              <p:nvPr/>
            </p:nvSpPr>
            <p:spPr>
              <a:xfrm>
                <a:off x="1041393" y="1388944"/>
                <a:ext cx="13644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charset="0"/>
                  </a:rPr>
                  <a:t>100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m:t>μm</m:t>
                    </m:r>
                  </m:oMath>
                </a14:m>
                <a:r>
                  <a:rPr lang="en-GB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charset="0"/>
                  </a:rPr>
                  <a:t> </a:t>
                </a:r>
                <a:endParaRPr lang="en-U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30CA4E5-0649-4EB7-B6A0-1DE604746E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393" y="1388944"/>
                <a:ext cx="1364476" cy="400110"/>
              </a:xfrm>
              <a:prstGeom prst="rect">
                <a:avLst/>
              </a:prstGeom>
              <a:blipFill>
                <a:blip r:embed="rId8"/>
                <a:stretch>
                  <a:fillRect l="-4464" t="-9231" b="-2769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236F6FD3-DE45-43B8-A5B7-078BA97CF134}"/>
              </a:ext>
            </a:extLst>
          </p:cNvPr>
          <p:cNvGrpSpPr/>
          <p:nvPr/>
        </p:nvGrpSpPr>
        <p:grpSpPr>
          <a:xfrm>
            <a:off x="4193768" y="2414529"/>
            <a:ext cx="861104" cy="967677"/>
            <a:chOff x="2852361" y="2143156"/>
            <a:chExt cx="747986" cy="840560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A1A51AC-17D6-4179-9E02-830DB40243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4106" y="2404745"/>
              <a:ext cx="139170" cy="43925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96DB7E0-AFD4-46DE-80B1-DAC74CDA0127}"/>
                </a:ext>
              </a:extLst>
            </p:cNvPr>
            <p:cNvCxnSpPr>
              <a:cxnSpLocks/>
            </p:cNvCxnSpPr>
            <p:nvPr/>
          </p:nvCxnSpPr>
          <p:spPr>
            <a:xfrm>
              <a:off x="2966117" y="2837482"/>
              <a:ext cx="43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497CADB-66B4-4A59-808F-2717C4DECE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4106" y="2404745"/>
              <a:ext cx="0" cy="43559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D11886C-78D2-4910-8316-521F1B851CA4}"/>
                </a:ext>
              </a:extLst>
            </p:cNvPr>
            <p:cNvSpPr txBox="1"/>
            <p:nvPr/>
          </p:nvSpPr>
          <p:spPr>
            <a:xfrm>
              <a:off x="2852361" y="2143156"/>
              <a:ext cx="235500" cy="32081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AA549C-BA8D-4C0C-A1F7-DA3059C41562}"/>
                </a:ext>
              </a:extLst>
            </p:cNvPr>
            <p:cNvSpPr txBox="1"/>
            <p:nvPr/>
          </p:nvSpPr>
          <p:spPr>
            <a:xfrm>
              <a:off x="3079276" y="2214842"/>
              <a:ext cx="260662" cy="32081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4B37E57-1511-451E-8EC2-3BC72A9EC945}"/>
                </a:ext>
              </a:extLst>
            </p:cNvPr>
            <p:cNvSpPr txBox="1"/>
            <p:nvPr/>
          </p:nvSpPr>
          <p:spPr>
            <a:xfrm>
              <a:off x="3339685" y="2662900"/>
              <a:ext cx="260662" cy="32081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5800DD0-CEBA-47CB-AE5D-A7F0EBC6FA91}"/>
              </a:ext>
            </a:extLst>
          </p:cNvPr>
          <p:cNvGrpSpPr/>
          <p:nvPr/>
        </p:nvGrpSpPr>
        <p:grpSpPr>
          <a:xfrm>
            <a:off x="7062737" y="3019212"/>
            <a:ext cx="873957" cy="338554"/>
            <a:chOff x="2961764" y="2646794"/>
            <a:chExt cx="670107" cy="25958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3BCAC8E-0CCF-4BA1-9CDE-0C2CFACE5FC1}"/>
                </a:ext>
              </a:extLst>
            </p:cNvPr>
            <p:cNvCxnSpPr>
              <a:cxnSpLocks/>
            </p:cNvCxnSpPr>
            <p:nvPr/>
          </p:nvCxnSpPr>
          <p:spPr>
            <a:xfrm>
              <a:off x="3072135" y="2646794"/>
              <a:ext cx="43200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7603B35-6B94-43DE-9BD4-272955A3BE03}"/>
                </a:ext>
              </a:extLst>
            </p:cNvPr>
            <p:cNvSpPr txBox="1"/>
            <p:nvPr/>
          </p:nvSpPr>
          <p:spPr>
            <a:xfrm>
              <a:off x="2961764" y="2646794"/>
              <a:ext cx="670107" cy="259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 </a:t>
              </a:r>
              <a:r>
                <a:rPr lang="el-GR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630E1B2-5449-4BFD-8327-7488D739BF77}"/>
              </a:ext>
            </a:extLst>
          </p:cNvPr>
          <p:cNvSpPr/>
          <p:nvPr/>
        </p:nvSpPr>
        <p:spPr>
          <a:xfrm>
            <a:off x="1762921" y="3687103"/>
            <a:ext cx="1184034" cy="308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59DAD1E-A025-4BD6-8839-3EE6E4D48445}"/>
              </a:ext>
            </a:extLst>
          </p:cNvPr>
          <p:cNvCxnSpPr/>
          <p:nvPr/>
        </p:nvCxnSpPr>
        <p:spPr>
          <a:xfrm>
            <a:off x="918786" y="4018053"/>
            <a:ext cx="1609691" cy="0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67DF532-877E-42C4-9460-3D0F29770735}"/>
                  </a:ext>
                </a:extLst>
              </p:cNvPr>
              <p:cNvSpPr txBox="1"/>
              <p:nvPr/>
            </p:nvSpPr>
            <p:spPr>
              <a:xfrm>
                <a:off x="1041393" y="3987175"/>
                <a:ext cx="13644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charset="0"/>
                  </a:rPr>
                  <a:t>100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m:t>μm</m:t>
                    </m:r>
                  </m:oMath>
                </a14:m>
                <a:r>
                  <a:rPr lang="en-GB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charset="0"/>
                  </a:rPr>
                  <a:t> </a:t>
                </a:r>
                <a:endParaRPr lang="en-U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67DF532-877E-42C4-9460-3D0F29770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393" y="3987175"/>
                <a:ext cx="1364476" cy="400110"/>
              </a:xfrm>
              <a:prstGeom prst="rect">
                <a:avLst/>
              </a:prstGeom>
              <a:blipFill>
                <a:blip r:embed="rId9"/>
                <a:stretch>
                  <a:fillRect l="-4464" t="-7576" b="-2575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C790C3D-A78E-4B63-9875-6F40FCD7132B}"/>
              </a:ext>
            </a:extLst>
          </p:cNvPr>
          <p:cNvGrpSpPr/>
          <p:nvPr/>
        </p:nvGrpSpPr>
        <p:grpSpPr>
          <a:xfrm>
            <a:off x="864000" y="3050156"/>
            <a:ext cx="11161825" cy="3093070"/>
            <a:chOff x="864000" y="3050156"/>
            <a:chExt cx="11161825" cy="309307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61F2241-6D6E-448B-9434-B39C3911C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4159" y="3144426"/>
              <a:ext cx="3511666" cy="2998800"/>
            </a:xfrm>
            <a:prstGeom prst="rect">
              <a:avLst/>
            </a:prstGeom>
          </p:spPr>
        </p:pic>
        <p:pic>
          <p:nvPicPr>
            <p:cNvPr id="34" name="Picture 33" descr="A close-up of a rock&#10;&#10;Description automatically generated with low confidence">
              <a:extLst>
                <a:ext uri="{FF2B5EF4-FFF2-40B4-BE49-F238E27FC236}">
                  <a16:creationId xmlns:a16="http://schemas.microsoft.com/office/drawing/2014/main" id="{A853A18D-BD23-41AC-B1EB-4C4C1A500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577" y="3050156"/>
              <a:ext cx="3460153" cy="2998800"/>
            </a:xfrm>
            <a:prstGeom prst="rect">
              <a:avLst/>
            </a:prstGeom>
          </p:spPr>
        </p:pic>
        <p:pic>
          <p:nvPicPr>
            <p:cNvPr id="35" name="Picture 34" descr="A close up of a horse&#10;&#10;Description generated with high confidence">
              <a:extLst>
                <a:ext uri="{FF2B5EF4-FFF2-40B4-BE49-F238E27FC236}">
                  <a16:creationId xmlns:a16="http://schemas.microsoft.com/office/drawing/2014/main" id="{264A9D4F-9176-4722-816C-757C4E62F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0" r="21411" b="7303"/>
            <a:stretch/>
          </p:blipFill>
          <p:spPr>
            <a:xfrm>
              <a:off x="864000" y="3933831"/>
              <a:ext cx="1687103" cy="17136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73B59C4-4EAB-4528-BBD8-C77FA7FFFA46}"/>
                </a:ext>
              </a:extLst>
            </p:cNvPr>
            <p:cNvCxnSpPr/>
            <p:nvPr/>
          </p:nvCxnSpPr>
          <p:spPr>
            <a:xfrm>
              <a:off x="3048000" y="4780436"/>
              <a:ext cx="144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70452DB-F4B6-4DB0-A188-4BC2C39AD56B}"/>
                </a:ext>
              </a:extLst>
            </p:cNvPr>
            <p:cNvCxnSpPr/>
            <p:nvPr/>
          </p:nvCxnSpPr>
          <p:spPr>
            <a:xfrm>
              <a:off x="7428743" y="4780436"/>
              <a:ext cx="144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9958289-CFFE-4E43-8A77-D55CC322A738}"/>
                </a:ext>
              </a:extLst>
            </p:cNvPr>
            <p:cNvSpPr txBox="1"/>
            <p:nvPr/>
          </p:nvSpPr>
          <p:spPr>
            <a:xfrm>
              <a:off x="2907732" y="4024740"/>
              <a:ext cx="17205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X-ray </a:t>
              </a:r>
            </a:p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Tomography</a:t>
              </a:r>
              <a:endParaRPr lang="en-NL" sz="20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A895AFF-C7E8-49DA-8E41-37B2C83ACFE2}"/>
                </a:ext>
              </a:extLst>
            </p:cNvPr>
            <p:cNvSpPr txBox="1"/>
            <p:nvPr/>
          </p:nvSpPr>
          <p:spPr>
            <a:xfrm>
              <a:off x="7473809" y="4024740"/>
              <a:ext cx="13949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SNOW</a:t>
              </a:r>
            </a:p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Algorithm</a:t>
              </a:r>
              <a:endParaRPr lang="en-NL" sz="20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4FFD16B-50E8-48AF-94AE-6F8D0994D2FE}"/>
                </a:ext>
              </a:extLst>
            </p:cNvPr>
            <p:cNvGrpSpPr/>
            <p:nvPr/>
          </p:nvGrpSpPr>
          <p:grpSpPr>
            <a:xfrm>
              <a:off x="4193768" y="5012760"/>
              <a:ext cx="861104" cy="967677"/>
              <a:chOff x="2852361" y="2143156"/>
              <a:chExt cx="747986" cy="840560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EBDAA333-8AC4-4E66-812D-CBD0D665D0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4106" y="2404745"/>
                <a:ext cx="139170" cy="43925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1E4A163A-4766-4F46-80D6-2600F0BA99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6117" y="2837482"/>
                <a:ext cx="4320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A034ED56-F176-4EC2-B087-2B10E6DB4A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4106" y="2404745"/>
                <a:ext cx="0" cy="43559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1F0F572-98EB-4D16-A4A3-5DC163228360}"/>
                  </a:ext>
                </a:extLst>
              </p:cNvPr>
              <p:cNvSpPr txBox="1"/>
              <p:nvPr/>
            </p:nvSpPr>
            <p:spPr>
              <a:xfrm>
                <a:off x="2852361" y="2143156"/>
                <a:ext cx="235500" cy="32081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endParaRPr lang="en-NL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52FAEAE-5A0A-46E2-9890-C1F2F983A702}"/>
                  </a:ext>
                </a:extLst>
              </p:cNvPr>
              <p:cNvSpPr txBox="1"/>
              <p:nvPr/>
            </p:nvSpPr>
            <p:spPr>
              <a:xfrm>
                <a:off x="3079276" y="2214842"/>
                <a:ext cx="260662" cy="32081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NL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92F7107-B8CA-4470-AE4C-747F8522F877}"/>
                  </a:ext>
                </a:extLst>
              </p:cNvPr>
              <p:cNvSpPr txBox="1"/>
              <p:nvPr/>
            </p:nvSpPr>
            <p:spPr>
              <a:xfrm>
                <a:off x="3339685" y="2662900"/>
                <a:ext cx="260662" cy="32081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NL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3857F9E-8E1C-4B81-99A9-5C3463090CE4}"/>
                </a:ext>
              </a:extLst>
            </p:cNvPr>
            <p:cNvGrpSpPr/>
            <p:nvPr/>
          </p:nvGrpSpPr>
          <p:grpSpPr>
            <a:xfrm>
              <a:off x="7062737" y="5617443"/>
              <a:ext cx="873957" cy="338554"/>
              <a:chOff x="2961764" y="2646794"/>
              <a:chExt cx="670107" cy="259586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E6EB29E5-765B-48D7-961C-0E98BA9A8A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2135" y="2646794"/>
                <a:ext cx="432000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F831C1E-4EBC-4857-9F11-210AC448A690}"/>
                  </a:ext>
                </a:extLst>
              </p:cNvPr>
              <p:cNvSpPr txBox="1"/>
              <p:nvPr/>
            </p:nvSpPr>
            <p:spPr>
              <a:xfrm>
                <a:off x="2961764" y="2646794"/>
                <a:ext cx="670107" cy="259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200 </a:t>
                </a:r>
                <a:r>
                  <a:rPr lang="el-GR" sz="16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6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lang="en-NL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F241DF3C-53B2-4E27-B405-355C3AD3B247}"/>
              </a:ext>
            </a:extLst>
          </p:cNvPr>
          <p:cNvSpPr txBox="1"/>
          <p:nvPr/>
        </p:nvSpPr>
        <p:spPr>
          <a:xfrm>
            <a:off x="716165" y="3077434"/>
            <a:ext cx="1994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Paper electrode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8FE54BC-2338-4115-8120-A2457E54ACCC}"/>
              </a:ext>
            </a:extLst>
          </p:cNvPr>
          <p:cNvSpPr txBox="1"/>
          <p:nvPr/>
        </p:nvSpPr>
        <p:spPr>
          <a:xfrm>
            <a:off x="768882" y="5672297"/>
            <a:ext cx="1909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Cloth electrode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6262DD6-51C7-467F-98C2-29F9B8239273}"/>
              </a:ext>
            </a:extLst>
          </p:cNvPr>
          <p:cNvCxnSpPr/>
          <p:nvPr/>
        </p:nvCxnSpPr>
        <p:spPr>
          <a:xfrm>
            <a:off x="910507" y="4026150"/>
            <a:ext cx="1609691" cy="0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6573AA9-1155-4A20-A17F-0F5AD1C1E442}"/>
                  </a:ext>
                </a:extLst>
              </p:cNvPr>
              <p:cNvSpPr txBox="1"/>
              <p:nvPr/>
            </p:nvSpPr>
            <p:spPr>
              <a:xfrm>
                <a:off x="1033114" y="3995272"/>
                <a:ext cx="13644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charset="0"/>
                  </a:rPr>
                  <a:t>200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m:t>μm</m:t>
                    </m:r>
                  </m:oMath>
                </a14:m>
                <a:r>
                  <a:rPr lang="en-GB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charset="0"/>
                  </a:rPr>
                  <a:t> </a:t>
                </a:r>
                <a:endParaRPr lang="en-U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6573AA9-1155-4A20-A17F-0F5AD1C1E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114" y="3995272"/>
                <a:ext cx="1364477" cy="400110"/>
              </a:xfrm>
              <a:prstGeom prst="rect">
                <a:avLst/>
              </a:prstGeom>
              <a:blipFill>
                <a:blip r:embed="rId14"/>
                <a:stretch>
                  <a:fillRect l="-4018" t="-7576" b="-2575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36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D2EE-E4EE-4D2A-82C0-BDBAA2DA4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Pore network model</a:t>
            </a:r>
            <a:endParaRPr lang="en-NL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0BD299-65F9-481E-A360-2E02B591A8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>
                <a:latin typeface="+mj-lt"/>
              </a:rPr>
              <a:pPr/>
              <a:t>11</a:t>
            </a:fld>
            <a:endParaRPr lang="en-US" dirty="0"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54FF1-1C5B-4EAB-83DD-704A212019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>
              <a:latin typeface="+mj-lt"/>
            </a:endParaRPr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J. </a:t>
            </a:r>
            <a:r>
              <a:rPr lang="en-US" i="1" dirty="0" err="1"/>
              <a:t>Electrochem</a:t>
            </a:r>
            <a:r>
              <a:rPr lang="en-US" i="1" dirty="0"/>
              <a:t>. Soc </a:t>
            </a:r>
            <a:r>
              <a:rPr lang="en-US" dirty="0"/>
              <a:t>(2022)</a:t>
            </a:r>
            <a:endParaRPr lang="en-GB" dirty="0">
              <a:latin typeface="+mj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423B66-EB47-4752-8DD8-FB24760BD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200" y="1316931"/>
            <a:ext cx="3365256" cy="4352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+mj-lt"/>
              </a:rPr>
              <a:t>Iterative algorithm: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+mj-lt"/>
              </a:rPr>
              <a:t>Fluid transport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+mj-lt"/>
              </a:rPr>
              <a:t>Species transport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+mj-lt"/>
              </a:rPr>
              <a:t>Charge transport</a:t>
            </a:r>
          </a:p>
        </p:txBody>
      </p:sp>
      <p:sp>
        <p:nvSpPr>
          <p:cNvPr id="9" name="Jobb oldali kapcsos zárójel 149">
            <a:extLst>
              <a:ext uri="{FF2B5EF4-FFF2-40B4-BE49-F238E27FC236}">
                <a16:creationId xmlns:a16="http://schemas.microsoft.com/office/drawing/2014/main" id="{0AC80C37-2C9F-4853-8DFA-3424766C66AD}"/>
              </a:ext>
            </a:extLst>
          </p:cNvPr>
          <p:cNvSpPr/>
          <p:nvPr/>
        </p:nvSpPr>
        <p:spPr>
          <a:xfrm>
            <a:off x="3798344" y="2585213"/>
            <a:ext cx="361372" cy="1072388"/>
          </a:xfrm>
          <a:prstGeom prst="rightBrace">
            <a:avLst>
              <a:gd name="adj1" fmla="val 8333"/>
              <a:gd name="adj2" fmla="val 2595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D57BFE-98CA-42A1-901A-ACA8097A92B6}"/>
              </a:ext>
            </a:extLst>
          </p:cNvPr>
          <p:cNvSpPr txBox="1"/>
          <p:nvPr/>
        </p:nvSpPr>
        <p:spPr>
          <a:xfrm>
            <a:off x="4274457" y="2644831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  <a:ea typeface="Arial" charset="0"/>
                <a:cs typeface="Arial" charset="0"/>
              </a:rPr>
              <a:t>Coupled</a:t>
            </a:r>
            <a:endParaRPr lang="en-NL" sz="2000" b="1" dirty="0">
              <a:latin typeface="+mj-lt"/>
              <a:ea typeface="Arial" charset="0"/>
              <a:cs typeface="Arial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9E6C30-3477-4351-81DD-D3DA6FF1DDE6}"/>
              </a:ext>
            </a:extLst>
          </p:cNvPr>
          <p:cNvGrpSpPr/>
          <p:nvPr/>
        </p:nvGrpSpPr>
        <p:grpSpPr>
          <a:xfrm>
            <a:off x="4451282" y="3055131"/>
            <a:ext cx="798414" cy="757929"/>
            <a:chOff x="5108110" y="3467595"/>
            <a:chExt cx="798414" cy="757929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F0ADDE5D-D62E-48E2-A013-956B021AD5AE}"/>
                </a:ext>
              </a:extLst>
            </p:cNvPr>
            <p:cNvSpPr/>
            <p:nvPr/>
          </p:nvSpPr>
          <p:spPr>
            <a:xfrm rot="10800000" flipH="1" flipV="1">
              <a:off x="5140958" y="3467595"/>
              <a:ext cx="765566" cy="757929"/>
            </a:xfrm>
            <a:prstGeom prst="arc">
              <a:avLst>
                <a:gd name="adj1" fmla="val 16200000"/>
                <a:gd name="adj2" fmla="val 5329105"/>
              </a:avLst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AB0CC3D0-DD39-496B-889E-A55E76BEECF8}"/>
                </a:ext>
              </a:extLst>
            </p:cNvPr>
            <p:cNvSpPr/>
            <p:nvPr/>
          </p:nvSpPr>
          <p:spPr>
            <a:xfrm rot="10800000">
              <a:off x="5108110" y="3467595"/>
              <a:ext cx="765566" cy="757929"/>
            </a:xfrm>
            <a:prstGeom prst="arc">
              <a:avLst>
                <a:gd name="adj1" fmla="val 16200000"/>
                <a:gd name="adj2" fmla="val 5329105"/>
              </a:avLst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5ADA09F-5DC3-4E0D-9F08-AB60203549AB}"/>
              </a:ext>
            </a:extLst>
          </p:cNvPr>
          <p:cNvSpPr/>
          <p:nvPr/>
        </p:nvSpPr>
        <p:spPr>
          <a:xfrm>
            <a:off x="6596328" y="1730187"/>
            <a:ext cx="1908000" cy="2909455"/>
          </a:xfrm>
          <a:prstGeom prst="rect">
            <a:avLst/>
          </a:prstGeom>
          <a:solidFill>
            <a:srgbClr val="C81919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000" b="1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55F2F3-5B56-4E95-8537-A039F3D07A4D}"/>
              </a:ext>
            </a:extLst>
          </p:cNvPr>
          <p:cNvSpPr/>
          <p:nvPr/>
        </p:nvSpPr>
        <p:spPr>
          <a:xfrm>
            <a:off x="9016201" y="1730187"/>
            <a:ext cx="1908000" cy="2909455"/>
          </a:xfrm>
          <a:prstGeom prst="rect">
            <a:avLst/>
          </a:prstGeom>
          <a:solidFill>
            <a:srgbClr val="0066CC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000" b="1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8ED78D-34A5-480F-A11F-A33B74CAA90C}"/>
              </a:ext>
            </a:extLst>
          </p:cNvPr>
          <p:cNvSpPr/>
          <p:nvPr/>
        </p:nvSpPr>
        <p:spPr>
          <a:xfrm>
            <a:off x="10924201" y="1730187"/>
            <a:ext cx="470338" cy="2909455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000" b="1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0A4864-6C7E-4AAF-B9B2-2A3E3544B9EC}"/>
              </a:ext>
            </a:extLst>
          </p:cNvPr>
          <p:cNvSpPr/>
          <p:nvPr/>
        </p:nvSpPr>
        <p:spPr>
          <a:xfrm>
            <a:off x="8489351" y="1730187"/>
            <a:ext cx="540000" cy="29094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000" b="1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AF45EB-55A8-446D-97BC-34F236372D58}"/>
              </a:ext>
            </a:extLst>
          </p:cNvPr>
          <p:cNvSpPr txBox="1"/>
          <p:nvPr/>
        </p:nvSpPr>
        <p:spPr>
          <a:xfrm rot="16200000">
            <a:off x="8034067" y="2984852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Membrane</a:t>
            </a:r>
            <a:endParaRPr lang="en-NL" sz="20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FEE09B-1097-4B15-8975-FF23FFF66668}"/>
              </a:ext>
            </a:extLst>
          </p:cNvPr>
          <p:cNvSpPr/>
          <p:nvPr/>
        </p:nvSpPr>
        <p:spPr>
          <a:xfrm>
            <a:off x="6144131" y="1730187"/>
            <a:ext cx="470338" cy="2909455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5988B9-80A0-4991-8C66-0EE2C866C53D}"/>
              </a:ext>
            </a:extLst>
          </p:cNvPr>
          <p:cNvSpPr txBox="1"/>
          <p:nvPr/>
        </p:nvSpPr>
        <p:spPr>
          <a:xfrm rot="16200000">
            <a:off x="5330227" y="2984860"/>
            <a:ext cx="2064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+mj-lt"/>
                <a:cs typeface="Times New Roman" panose="02020603050405020304" pitchFamily="18" charset="0"/>
              </a:rPr>
              <a:t>Current collector</a:t>
            </a:r>
            <a:endParaRPr lang="en-NL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F852FD-D41A-4885-9E43-45731A567227}"/>
              </a:ext>
            </a:extLst>
          </p:cNvPr>
          <p:cNvSpPr txBox="1"/>
          <p:nvPr/>
        </p:nvSpPr>
        <p:spPr>
          <a:xfrm>
            <a:off x="7065300" y="1860193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+mj-lt"/>
                <a:cs typeface="Times New Roman" panose="02020603050405020304" pitchFamily="18" charset="0"/>
              </a:rPr>
              <a:t>Anode</a:t>
            </a:r>
            <a:endParaRPr lang="en-NL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A25B0A-194A-47C1-AB39-37CA50C8D42A}"/>
              </a:ext>
            </a:extLst>
          </p:cNvPr>
          <p:cNvSpPr txBox="1"/>
          <p:nvPr/>
        </p:nvSpPr>
        <p:spPr>
          <a:xfrm>
            <a:off x="9365849" y="1860193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+mj-lt"/>
                <a:cs typeface="Times New Roman" panose="02020603050405020304" pitchFamily="18" charset="0"/>
              </a:rPr>
              <a:t>Cathode</a:t>
            </a:r>
            <a:endParaRPr lang="en-NL" sz="2000" b="1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FE114A7-5C6D-454C-8CB0-0D880FE8372B}"/>
              </a:ext>
            </a:extLst>
          </p:cNvPr>
          <p:cNvCxnSpPr/>
          <p:nvPr/>
        </p:nvCxnSpPr>
        <p:spPr>
          <a:xfrm>
            <a:off x="7982158" y="4309582"/>
            <a:ext cx="15504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CA21F97-3F43-4A48-8060-7E4B291F44A2}"/>
              </a:ext>
            </a:extLst>
          </p:cNvPr>
          <p:cNvSpPr txBox="1"/>
          <p:nvPr/>
        </p:nvSpPr>
        <p:spPr>
          <a:xfrm>
            <a:off x="7308618" y="4108001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+mj-lt"/>
                <a:cs typeface="Times New Roman" panose="02020603050405020304" pitchFamily="18" charset="0"/>
              </a:rPr>
              <a:t>Ions</a:t>
            </a:r>
            <a:endParaRPr lang="en-NL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77967B-1391-40C1-BD61-D483B7699445}"/>
              </a:ext>
            </a:extLst>
          </p:cNvPr>
          <p:cNvSpPr txBox="1"/>
          <p:nvPr/>
        </p:nvSpPr>
        <p:spPr>
          <a:xfrm>
            <a:off x="9499306" y="4109527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+mj-lt"/>
                <a:cs typeface="Times New Roman" panose="02020603050405020304" pitchFamily="18" charset="0"/>
              </a:rPr>
              <a:t>Ions</a:t>
            </a:r>
            <a:endParaRPr lang="en-NL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Arrow: Curved Right 31">
            <a:extLst>
              <a:ext uri="{FF2B5EF4-FFF2-40B4-BE49-F238E27FC236}">
                <a16:creationId xmlns:a16="http://schemas.microsoft.com/office/drawing/2014/main" id="{BDD06B9E-B101-45DB-BE7B-6A1755719CD9}"/>
              </a:ext>
            </a:extLst>
          </p:cNvPr>
          <p:cNvSpPr/>
          <p:nvPr/>
        </p:nvSpPr>
        <p:spPr>
          <a:xfrm flipV="1">
            <a:off x="6619549" y="2751027"/>
            <a:ext cx="470338" cy="1018348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3" name="Arrow: Curved Right 32">
            <a:extLst>
              <a:ext uri="{FF2B5EF4-FFF2-40B4-BE49-F238E27FC236}">
                <a16:creationId xmlns:a16="http://schemas.microsoft.com/office/drawing/2014/main" id="{26A44462-1F09-4606-A61D-3CD3848D673B}"/>
              </a:ext>
            </a:extLst>
          </p:cNvPr>
          <p:cNvSpPr/>
          <p:nvPr/>
        </p:nvSpPr>
        <p:spPr>
          <a:xfrm flipH="1">
            <a:off x="10448783" y="2750801"/>
            <a:ext cx="470338" cy="1018348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B4E91A-10BA-4C55-9C73-448D46E0E05D}"/>
              </a:ext>
            </a:extLst>
          </p:cNvPr>
          <p:cNvSpPr txBox="1"/>
          <p:nvPr/>
        </p:nvSpPr>
        <p:spPr>
          <a:xfrm>
            <a:off x="7079451" y="3548752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2000" b="1" baseline="30000" dirty="0">
                <a:latin typeface="+mj-lt"/>
                <a:cs typeface="Times New Roman" panose="02020603050405020304" pitchFamily="18" charset="0"/>
              </a:rPr>
              <a:t>(n-1)+</a:t>
            </a:r>
            <a:endParaRPr lang="en-NL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0F9C79-AF26-443E-992C-26E6FB9CF1C8}"/>
              </a:ext>
            </a:extLst>
          </p:cNvPr>
          <p:cNvSpPr txBox="1"/>
          <p:nvPr/>
        </p:nvSpPr>
        <p:spPr>
          <a:xfrm>
            <a:off x="7081277" y="2634291"/>
            <a:ext cx="574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2000" b="1" baseline="30000" dirty="0">
                <a:latin typeface="+mj-lt"/>
                <a:cs typeface="Times New Roman" panose="02020603050405020304" pitchFamily="18" charset="0"/>
              </a:rPr>
              <a:t>n+</a:t>
            </a:r>
            <a:endParaRPr lang="en-NL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11F8C3-440E-422B-BFF4-2CD2A8D5BFC1}"/>
              </a:ext>
            </a:extLst>
          </p:cNvPr>
          <p:cNvSpPr txBox="1"/>
          <p:nvPr/>
        </p:nvSpPr>
        <p:spPr>
          <a:xfrm>
            <a:off x="9584276" y="3550001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2000" b="1" baseline="30000" dirty="0">
                <a:latin typeface="+mj-lt"/>
                <a:cs typeface="Times New Roman" panose="02020603050405020304" pitchFamily="18" charset="0"/>
              </a:rPr>
              <a:t>(n-1)+</a:t>
            </a:r>
            <a:endParaRPr lang="en-NL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BAD95B-9E0A-4C8C-9065-A2DC8B4FA0AD}"/>
              </a:ext>
            </a:extLst>
          </p:cNvPr>
          <p:cNvSpPr txBox="1"/>
          <p:nvPr/>
        </p:nvSpPr>
        <p:spPr>
          <a:xfrm>
            <a:off x="9851978" y="2635601"/>
            <a:ext cx="574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2000" b="1" baseline="30000" dirty="0">
                <a:latin typeface="+mj-lt"/>
                <a:cs typeface="Times New Roman" panose="02020603050405020304" pitchFamily="18" charset="0"/>
              </a:rPr>
              <a:t>n+</a:t>
            </a:r>
            <a:endParaRPr lang="en-NL" sz="2000" b="1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557958-77E9-4CA3-86E6-9B8840916D9F}"/>
              </a:ext>
            </a:extLst>
          </p:cNvPr>
          <p:cNvGrpSpPr/>
          <p:nvPr/>
        </p:nvGrpSpPr>
        <p:grpSpPr>
          <a:xfrm>
            <a:off x="7550328" y="1256060"/>
            <a:ext cx="2419873" cy="3851582"/>
            <a:chOff x="7550328" y="1256060"/>
            <a:chExt cx="2419873" cy="385158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3A55484-8B80-457F-A8D1-AA812E0D97E2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H="1" flipV="1">
              <a:off x="7550328" y="4639642"/>
              <a:ext cx="0" cy="468000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CC4DD01-23DB-414B-9349-55570544C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50328" y="1256060"/>
              <a:ext cx="0" cy="468000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FFEE617-06F9-4B33-9684-ED96ECE4AF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70201" y="1256064"/>
              <a:ext cx="0" cy="468000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008EC22C-2AE3-4D1E-8C4F-55C915CE23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68373" y="4639642"/>
              <a:ext cx="0" cy="468000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2561EA-CFF5-492C-BEBB-9FC556295A40}"/>
              </a:ext>
            </a:extLst>
          </p:cNvPr>
          <p:cNvCxnSpPr>
            <a:cxnSpLocks/>
          </p:cNvCxnSpPr>
          <p:nvPr/>
        </p:nvCxnSpPr>
        <p:spPr>
          <a:xfrm flipH="1" flipV="1">
            <a:off x="6372225" y="781050"/>
            <a:ext cx="0" cy="9491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06C5C53-26F4-455B-9EF4-CF0AA0B513F5}"/>
              </a:ext>
            </a:extLst>
          </p:cNvPr>
          <p:cNvCxnSpPr>
            <a:cxnSpLocks/>
          </p:cNvCxnSpPr>
          <p:nvPr/>
        </p:nvCxnSpPr>
        <p:spPr>
          <a:xfrm flipH="1" flipV="1">
            <a:off x="11172825" y="779686"/>
            <a:ext cx="0" cy="9491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DA9F4C4-7AF6-4902-818E-225CFAA38084}"/>
              </a:ext>
            </a:extLst>
          </p:cNvPr>
          <p:cNvCxnSpPr>
            <a:cxnSpLocks/>
          </p:cNvCxnSpPr>
          <p:nvPr/>
        </p:nvCxnSpPr>
        <p:spPr>
          <a:xfrm>
            <a:off x="6362721" y="800272"/>
            <a:ext cx="479664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F871481C-071F-41AF-AFA5-39CF1B6B8E57}"/>
              </a:ext>
            </a:extLst>
          </p:cNvPr>
          <p:cNvSpPr/>
          <p:nvPr/>
        </p:nvSpPr>
        <p:spPr>
          <a:xfrm>
            <a:off x="8227829" y="614089"/>
            <a:ext cx="1021836" cy="391840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+mj-lt"/>
                <a:cs typeface="Times New Roman" panose="02020603050405020304" pitchFamily="18" charset="0"/>
              </a:rPr>
              <a:t>Load</a:t>
            </a:r>
            <a:endParaRPr lang="en-NL" sz="20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01463D7-A090-4C0C-9553-92980F231E22}"/>
              </a:ext>
            </a:extLst>
          </p:cNvPr>
          <p:cNvGrpSpPr/>
          <p:nvPr/>
        </p:nvGrpSpPr>
        <p:grpSpPr>
          <a:xfrm>
            <a:off x="6202345" y="1736537"/>
            <a:ext cx="385042" cy="400110"/>
            <a:chOff x="6435916" y="152756"/>
            <a:chExt cx="385042" cy="40011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0C6878B-8F8A-4DE7-8687-AD0CC6E06231}"/>
                </a:ext>
              </a:extLst>
            </p:cNvPr>
            <p:cNvSpPr/>
            <p:nvPr/>
          </p:nvSpPr>
          <p:spPr>
            <a:xfrm>
              <a:off x="6457950" y="219075"/>
              <a:ext cx="324000" cy="324000"/>
            </a:xfrm>
            <a:prstGeom prst="ellipse">
              <a:avLst/>
            </a:prstGeom>
            <a:solidFill>
              <a:srgbClr val="36B8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500" dirty="0">
                <a:latin typeface="+mj-lt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A30B49F-496F-458B-904C-CCAC82829BB0}"/>
                </a:ext>
              </a:extLst>
            </p:cNvPr>
            <p:cNvSpPr txBox="1"/>
            <p:nvPr/>
          </p:nvSpPr>
          <p:spPr>
            <a:xfrm>
              <a:off x="6435916" y="152756"/>
              <a:ext cx="3850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  <a:ea typeface="Arial" charset="0"/>
                  <a:cs typeface="Times New Roman" panose="02020603050405020304" pitchFamily="18" charset="0"/>
                </a:rPr>
                <a:t>e</a:t>
              </a:r>
              <a:r>
                <a:rPr lang="en-US" sz="2000" baseline="30000" dirty="0">
                  <a:latin typeface="+mj-lt"/>
                  <a:ea typeface="Arial" charset="0"/>
                  <a:cs typeface="Times New Roman" panose="02020603050405020304" pitchFamily="18" charset="0"/>
                </a:rPr>
                <a:t>-</a:t>
              </a:r>
              <a:endParaRPr lang="en-NL" sz="2000" dirty="0">
                <a:latin typeface="+mj-lt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E7D7933E-A58F-48ED-82EF-8DDDCE87702E}"/>
              </a:ext>
            </a:extLst>
          </p:cNvPr>
          <p:cNvSpPr/>
          <p:nvPr/>
        </p:nvSpPr>
        <p:spPr>
          <a:xfrm>
            <a:off x="10527546" y="5668796"/>
            <a:ext cx="169029" cy="179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+mj-lt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112AF2-A9F3-490A-8F75-973F3987883D}"/>
              </a:ext>
            </a:extLst>
          </p:cNvPr>
          <p:cNvGrpSpPr/>
          <p:nvPr/>
        </p:nvGrpSpPr>
        <p:grpSpPr>
          <a:xfrm>
            <a:off x="10990596" y="3026010"/>
            <a:ext cx="385042" cy="400110"/>
            <a:chOff x="6435916" y="152756"/>
            <a:chExt cx="385042" cy="40011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4433473-F06A-4D12-93F4-15F54CECF620}"/>
                </a:ext>
              </a:extLst>
            </p:cNvPr>
            <p:cNvSpPr/>
            <p:nvPr/>
          </p:nvSpPr>
          <p:spPr>
            <a:xfrm>
              <a:off x="6457950" y="219075"/>
              <a:ext cx="324000" cy="324000"/>
            </a:xfrm>
            <a:prstGeom prst="ellipse">
              <a:avLst/>
            </a:prstGeom>
            <a:solidFill>
              <a:srgbClr val="36B8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500" dirty="0">
                <a:latin typeface="+mj-lt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5D6147C-A042-43DD-AAF9-4AC919BFA2A3}"/>
                </a:ext>
              </a:extLst>
            </p:cNvPr>
            <p:cNvSpPr txBox="1"/>
            <p:nvPr/>
          </p:nvSpPr>
          <p:spPr>
            <a:xfrm>
              <a:off x="6435916" y="152756"/>
              <a:ext cx="3850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  <a:ea typeface="Arial" charset="0"/>
                  <a:cs typeface="Times New Roman" panose="02020603050405020304" pitchFamily="18" charset="0"/>
                </a:rPr>
                <a:t>e</a:t>
              </a:r>
              <a:r>
                <a:rPr lang="en-US" sz="2000" baseline="30000" dirty="0">
                  <a:latin typeface="+mj-lt"/>
                  <a:ea typeface="Arial" charset="0"/>
                  <a:cs typeface="Times New Roman" panose="02020603050405020304" pitchFamily="18" charset="0"/>
                </a:rPr>
                <a:t>-</a:t>
              </a:r>
              <a:endParaRPr lang="en-NL" sz="2000" dirty="0">
                <a:latin typeface="+mj-lt"/>
                <a:ea typeface="Arial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4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6" grpId="0"/>
      <p:bldP spid="27" grpId="0"/>
      <p:bldP spid="32" grpId="0" animBg="1"/>
      <p:bldP spid="32" grpId="1" animBg="1"/>
      <p:bldP spid="33" grpId="0" animBg="1"/>
      <p:bldP spid="33" grpId="1" animBg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 animBg="1"/>
      <p:bldP spid="3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D2EE-E4EE-4D2A-82C0-BDBAA2DA4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Pore network model</a:t>
            </a:r>
            <a:endParaRPr lang="en-NL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0BD299-65F9-481E-A360-2E02B591A8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>
                <a:latin typeface="+mj-lt"/>
              </a:rPr>
              <a:pPr/>
              <a:t>12</a:t>
            </a:fld>
            <a:endParaRPr lang="en-US" dirty="0"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54FF1-1C5B-4EAB-83DD-704A212019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>
              <a:latin typeface="+mj-lt"/>
            </a:endParaRPr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J. </a:t>
            </a:r>
            <a:r>
              <a:rPr lang="en-US" i="1" dirty="0" err="1"/>
              <a:t>Electrochem</a:t>
            </a:r>
            <a:r>
              <a:rPr lang="en-US" i="1" dirty="0"/>
              <a:t>. Soc </a:t>
            </a:r>
            <a:r>
              <a:rPr lang="en-US" dirty="0"/>
              <a:t>(2022)</a:t>
            </a:r>
            <a:endParaRPr lang="en-GB" dirty="0">
              <a:latin typeface="+mj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423B66-EB47-4752-8DD8-FB24760BD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200" y="1316931"/>
            <a:ext cx="3365256" cy="4352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+mj-lt"/>
              </a:rPr>
              <a:t>Iterative algorithm: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+mj-lt"/>
              </a:rPr>
              <a:t>Fluid transport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+mj-lt"/>
              </a:rPr>
              <a:t>Species transport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+mj-lt"/>
              </a:rPr>
              <a:t>Charge transport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EA85E3A-C061-4D3E-8ABF-266297F75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89" y="4209133"/>
            <a:ext cx="3846539" cy="1233045"/>
          </a:xfrm>
          <a:prstGeom prst="rect">
            <a:avLst/>
          </a:prstGeom>
        </p:spPr>
      </p:pic>
      <p:sp>
        <p:nvSpPr>
          <p:cNvPr id="9" name="Jobb oldali kapcsos zárójel 149">
            <a:extLst>
              <a:ext uri="{FF2B5EF4-FFF2-40B4-BE49-F238E27FC236}">
                <a16:creationId xmlns:a16="http://schemas.microsoft.com/office/drawing/2014/main" id="{0AC80C37-2C9F-4853-8DFA-3424766C66AD}"/>
              </a:ext>
            </a:extLst>
          </p:cNvPr>
          <p:cNvSpPr/>
          <p:nvPr/>
        </p:nvSpPr>
        <p:spPr>
          <a:xfrm>
            <a:off x="3798344" y="2585213"/>
            <a:ext cx="361372" cy="1072388"/>
          </a:xfrm>
          <a:prstGeom prst="rightBrace">
            <a:avLst>
              <a:gd name="adj1" fmla="val 8333"/>
              <a:gd name="adj2" fmla="val 2595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D57BFE-98CA-42A1-901A-ACA8097A92B6}"/>
              </a:ext>
            </a:extLst>
          </p:cNvPr>
          <p:cNvSpPr txBox="1"/>
          <p:nvPr/>
        </p:nvSpPr>
        <p:spPr>
          <a:xfrm>
            <a:off x="4274457" y="2644831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  <a:ea typeface="Arial" charset="0"/>
                <a:cs typeface="Arial" charset="0"/>
              </a:rPr>
              <a:t>Coupled</a:t>
            </a:r>
            <a:endParaRPr lang="en-NL" sz="2000" b="1" dirty="0">
              <a:latin typeface="+mj-lt"/>
              <a:ea typeface="Arial" charset="0"/>
              <a:cs typeface="Arial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9E6C30-3477-4351-81DD-D3DA6FF1DDE6}"/>
              </a:ext>
            </a:extLst>
          </p:cNvPr>
          <p:cNvGrpSpPr/>
          <p:nvPr/>
        </p:nvGrpSpPr>
        <p:grpSpPr>
          <a:xfrm>
            <a:off x="4451282" y="3055131"/>
            <a:ext cx="798414" cy="757929"/>
            <a:chOff x="5108110" y="3467595"/>
            <a:chExt cx="798414" cy="757929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F0ADDE5D-D62E-48E2-A013-956B021AD5AE}"/>
                </a:ext>
              </a:extLst>
            </p:cNvPr>
            <p:cNvSpPr/>
            <p:nvPr/>
          </p:nvSpPr>
          <p:spPr>
            <a:xfrm rot="10800000" flipH="1" flipV="1">
              <a:off x="5140958" y="3467595"/>
              <a:ext cx="765566" cy="757929"/>
            </a:xfrm>
            <a:prstGeom prst="arc">
              <a:avLst>
                <a:gd name="adj1" fmla="val 16200000"/>
                <a:gd name="adj2" fmla="val 5329105"/>
              </a:avLst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AB0CC3D0-DD39-496B-889E-A55E76BEECF8}"/>
                </a:ext>
              </a:extLst>
            </p:cNvPr>
            <p:cNvSpPr/>
            <p:nvPr/>
          </p:nvSpPr>
          <p:spPr>
            <a:xfrm rot="10800000">
              <a:off x="5108110" y="3467595"/>
              <a:ext cx="765566" cy="757929"/>
            </a:xfrm>
            <a:prstGeom prst="arc">
              <a:avLst>
                <a:gd name="adj1" fmla="val 16200000"/>
                <a:gd name="adj2" fmla="val 5329105"/>
              </a:avLst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3268F80F-9789-47D8-9955-B5D520E2B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68" r="15089"/>
          <a:stretch/>
        </p:blipFill>
        <p:spPr>
          <a:xfrm rot="16200000">
            <a:off x="6488341" y="1616289"/>
            <a:ext cx="4477990" cy="349330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6AD525B5-6E78-4825-B5F2-929D12604EAF}"/>
              </a:ext>
            </a:extLst>
          </p:cNvPr>
          <p:cNvGrpSpPr/>
          <p:nvPr/>
        </p:nvGrpSpPr>
        <p:grpSpPr>
          <a:xfrm>
            <a:off x="7918193" y="775935"/>
            <a:ext cx="1614390" cy="5186002"/>
            <a:chOff x="7918193" y="775935"/>
            <a:chExt cx="1614390" cy="518600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93FBC93-B41B-499F-A67C-4D47BEE8F3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8193" y="5601937"/>
              <a:ext cx="1" cy="36000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5F77E62-FE98-4316-8992-25D00A46D6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32582" y="5601937"/>
              <a:ext cx="1" cy="36000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9C10F1F-2475-43B4-AB40-0117ADFF01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8193" y="775935"/>
              <a:ext cx="1" cy="36000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7B23423-B4EC-4A6C-8256-FF31600975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32582" y="775935"/>
              <a:ext cx="1" cy="36000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4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C0C8F-5025-4FAA-99BB-968B77D4D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validation 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D1C1B9-3188-4688-9E35-3754C3072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008F02-CC25-4324-A30C-69673C1F28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J. </a:t>
            </a:r>
            <a:r>
              <a:rPr lang="en-US" i="1" dirty="0" err="1"/>
              <a:t>Electrochem</a:t>
            </a:r>
            <a:r>
              <a:rPr lang="en-US" i="1" dirty="0"/>
              <a:t>. Soc </a:t>
            </a:r>
            <a:r>
              <a:rPr lang="en-US" dirty="0"/>
              <a:t>(2022)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3B157-0FDF-43EB-B54A-C1331946D4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200" y="1316931"/>
            <a:ext cx="5907719" cy="477748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Symmetric battery design, validated for: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en-US" sz="2400" dirty="0"/>
              <a:t>2 Electrodes 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en-US" sz="2400" dirty="0"/>
              <a:t>3 Velocities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en-US" sz="2400" dirty="0"/>
              <a:t>2 Chemistries</a:t>
            </a:r>
          </a:p>
        </p:txBody>
      </p:sp>
      <p:sp>
        <p:nvSpPr>
          <p:cNvPr id="40" name="Slide Number Placeholder 2">
            <a:extLst>
              <a:ext uri="{FF2B5EF4-FFF2-40B4-BE49-F238E27FC236}">
                <a16:creationId xmlns:a16="http://schemas.microsoft.com/office/drawing/2014/main" id="{BB69BDE0-810C-4004-8C25-CAB02EFBEEEF}"/>
              </a:ext>
            </a:extLst>
          </p:cNvPr>
          <p:cNvSpPr txBox="1">
            <a:spLocks/>
          </p:cNvSpPr>
          <p:nvPr/>
        </p:nvSpPr>
        <p:spPr>
          <a:xfrm>
            <a:off x="11499272" y="146089"/>
            <a:ext cx="692728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ctr" defTabSz="121917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CEC10D-CD46-426F-915E-6C78530279CB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591AAC1-8E2D-4FC6-93FB-A48FF5DEA734}"/>
              </a:ext>
            </a:extLst>
          </p:cNvPr>
          <p:cNvGrpSpPr/>
          <p:nvPr/>
        </p:nvGrpSpPr>
        <p:grpSpPr>
          <a:xfrm>
            <a:off x="3908028" y="1809669"/>
            <a:ext cx="1856340" cy="1411352"/>
            <a:chOff x="0" y="2651001"/>
            <a:chExt cx="6858002" cy="4892799"/>
          </a:xfrm>
        </p:grpSpPr>
        <p:pic>
          <p:nvPicPr>
            <p:cNvPr id="102" name="Picture 101" descr="A close-up of a rock&#10;&#10;Description automatically generated with low confidence">
              <a:extLst>
                <a:ext uri="{FF2B5EF4-FFF2-40B4-BE49-F238E27FC236}">
                  <a16:creationId xmlns:a16="http://schemas.microsoft.com/office/drawing/2014/main" id="{8A9879F2-A099-4237-BB03-5FF0C0A6C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79" r="47158"/>
            <a:stretch/>
          </p:blipFill>
          <p:spPr>
            <a:xfrm>
              <a:off x="0" y="2651001"/>
              <a:ext cx="3623881" cy="4892799"/>
            </a:xfrm>
            <a:prstGeom prst="rect">
              <a:avLst/>
            </a:prstGeom>
          </p:spPr>
        </p:pic>
        <p:pic>
          <p:nvPicPr>
            <p:cNvPr id="103" name="Picture 102" descr="A picture containing bedclothes&#10;&#10;Description automatically generated">
              <a:extLst>
                <a:ext uri="{FF2B5EF4-FFF2-40B4-BE49-F238E27FC236}">
                  <a16:creationId xmlns:a16="http://schemas.microsoft.com/office/drawing/2014/main" id="{A2B6242B-F036-4659-A436-E48CEFC56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7679"/>
            <a:stretch/>
          </p:blipFill>
          <p:spPr>
            <a:xfrm>
              <a:off x="3429001" y="2651001"/>
              <a:ext cx="3429001" cy="4892799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8F0A517-F501-4ACA-BECB-6219305A0DAE}"/>
              </a:ext>
            </a:extLst>
          </p:cNvPr>
          <p:cNvGrpSpPr/>
          <p:nvPr/>
        </p:nvGrpSpPr>
        <p:grpSpPr>
          <a:xfrm>
            <a:off x="2419082" y="1764244"/>
            <a:ext cx="1961841" cy="1502203"/>
            <a:chOff x="0" y="2292555"/>
            <a:chExt cx="6858000" cy="5251245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1B31FD9B-75DB-4616-9E3C-A0FF99828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1649" r="47311"/>
            <a:stretch/>
          </p:blipFill>
          <p:spPr>
            <a:xfrm>
              <a:off x="0" y="2292555"/>
              <a:ext cx="3613398" cy="5251245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F0A43263-187F-4D0E-BEF7-DF7692FAF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1649"/>
            <a:stretch/>
          </p:blipFill>
          <p:spPr>
            <a:xfrm>
              <a:off x="3429000" y="2292555"/>
              <a:ext cx="3429000" cy="525124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62B829E-7DAD-43F3-82C7-5E972A61854B}"/>
              </a:ext>
            </a:extLst>
          </p:cNvPr>
          <p:cNvSpPr txBox="1"/>
          <p:nvPr/>
        </p:nvSpPr>
        <p:spPr>
          <a:xfrm>
            <a:off x="2565086" y="3423129"/>
            <a:ext cx="3239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20,</a:t>
            </a:r>
            <a:r>
              <a:rPr lang="en-U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rgbClr val="DD0909"/>
                </a:solidFill>
                <a:latin typeface="Arial" charset="0"/>
                <a:ea typeface="Arial" charset="0"/>
                <a:cs typeface="Arial" charset="0"/>
              </a:rPr>
              <a:t>5.0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and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1.5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cm s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-1</a:t>
            </a:r>
            <a:endParaRPr lang="en-NL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2853FCF2-7DDE-4A6B-9A57-DE7BBE1FFF5D}"/>
              </a:ext>
            </a:extLst>
          </p:cNvPr>
          <p:cNvGrpSpPr/>
          <p:nvPr/>
        </p:nvGrpSpPr>
        <p:grpSpPr>
          <a:xfrm>
            <a:off x="4319995" y="4560424"/>
            <a:ext cx="1110644" cy="528457"/>
            <a:chOff x="5757360" y="1034935"/>
            <a:chExt cx="1543312" cy="734325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5EAEDB98-22DA-47D2-92AE-A36B49F7A895}"/>
                </a:ext>
              </a:extLst>
            </p:cNvPr>
            <p:cNvGrpSpPr/>
            <p:nvPr/>
          </p:nvGrpSpPr>
          <p:grpSpPr>
            <a:xfrm>
              <a:off x="6570612" y="1039200"/>
              <a:ext cx="730060" cy="730060"/>
              <a:chOff x="6610348" y="1005931"/>
              <a:chExt cx="628698" cy="533371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4053CF82-4EB0-48B5-8BE2-B168E0D9C5C8}"/>
                  </a:ext>
                </a:extLst>
              </p:cNvPr>
              <p:cNvSpPr/>
              <p:nvPr/>
            </p:nvSpPr>
            <p:spPr>
              <a:xfrm>
                <a:off x="6610348" y="1005931"/>
                <a:ext cx="628698" cy="533371"/>
              </a:xfrm>
              <a:prstGeom prst="ellipse">
                <a:avLst/>
              </a:prstGeom>
              <a:solidFill>
                <a:srgbClr val="FF9900">
                  <a:alpha val="70000"/>
                </a:srgbClr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1D67AD0E-5B1D-421A-A2B7-CEA91E6A259E}"/>
                  </a:ext>
                </a:extLst>
              </p:cNvPr>
              <p:cNvSpPr txBox="1"/>
              <p:nvPr/>
            </p:nvSpPr>
            <p:spPr>
              <a:xfrm>
                <a:off x="6652678" y="1153296"/>
                <a:ext cx="547074" cy="2655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/>
                  <a:t>Fe</a:t>
                </a:r>
                <a:r>
                  <a:rPr lang="en-US" sz="1100" baseline="30000" dirty="0"/>
                  <a:t>3+</a:t>
                </a:r>
                <a:endParaRPr lang="en-NL" sz="1100" dirty="0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D7714855-5546-4454-AD2E-7FDCC1CBDA15}"/>
                </a:ext>
              </a:extLst>
            </p:cNvPr>
            <p:cNvGrpSpPr/>
            <p:nvPr/>
          </p:nvGrpSpPr>
          <p:grpSpPr>
            <a:xfrm>
              <a:off x="5757360" y="1034935"/>
              <a:ext cx="730060" cy="730060"/>
              <a:chOff x="6610348" y="1005931"/>
              <a:chExt cx="628698" cy="533371"/>
            </a:xfrm>
            <a:solidFill>
              <a:srgbClr val="52E509"/>
            </a:solidFill>
          </p:grpSpPr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DFCE073A-D9A9-4322-99D4-E80FFBC987B6}"/>
                  </a:ext>
                </a:extLst>
              </p:cNvPr>
              <p:cNvSpPr/>
              <p:nvPr/>
            </p:nvSpPr>
            <p:spPr>
              <a:xfrm>
                <a:off x="6610348" y="1005931"/>
                <a:ext cx="628698" cy="533371"/>
              </a:xfrm>
              <a:prstGeom prst="ellipse">
                <a:avLst/>
              </a:prstGeom>
              <a:solidFill>
                <a:srgbClr val="36B800">
                  <a:alpha val="70000"/>
                </a:srgbClr>
              </a:solidFill>
              <a:ln w="38100">
                <a:solidFill>
                  <a:srgbClr val="36B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3B642745-DA9C-4442-A752-4DC52AF6FF7E}"/>
                  </a:ext>
                </a:extLst>
              </p:cNvPr>
              <p:cNvSpPr txBox="1"/>
              <p:nvPr/>
            </p:nvSpPr>
            <p:spPr>
              <a:xfrm>
                <a:off x="6648718" y="1146189"/>
                <a:ext cx="547074" cy="2655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/>
                  <a:t>Fe</a:t>
                </a:r>
                <a:r>
                  <a:rPr lang="en-US" sz="1100" baseline="30000" dirty="0"/>
                  <a:t>2+</a:t>
                </a:r>
                <a:endParaRPr lang="en-NL" sz="1100" dirty="0"/>
              </a:p>
            </p:txBody>
          </p:sp>
        </p:grp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84863143-27C5-41F2-B6C6-EFF60C506461}"/>
              </a:ext>
            </a:extLst>
          </p:cNvPr>
          <p:cNvGrpSpPr/>
          <p:nvPr/>
        </p:nvGrpSpPr>
        <p:grpSpPr>
          <a:xfrm>
            <a:off x="2944549" y="4560041"/>
            <a:ext cx="1116631" cy="526153"/>
            <a:chOff x="5586651" y="846395"/>
            <a:chExt cx="1549375" cy="730060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488BB0B2-51A9-42B2-BD91-846829724D52}"/>
                </a:ext>
              </a:extLst>
            </p:cNvPr>
            <p:cNvGrpSpPr/>
            <p:nvPr/>
          </p:nvGrpSpPr>
          <p:grpSpPr>
            <a:xfrm>
              <a:off x="5586651" y="846395"/>
              <a:ext cx="736013" cy="730060"/>
              <a:chOff x="8094642" y="628051"/>
              <a:chExt cx="736013" cy="730060"/>
            </a:xfrm>
          </p:grpSpPr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B3DBDEAC-D59D-466E-A756-ECD4BB855DFE}"/>
                  </a:ext>
                </a:extLst>
              </p:cNvPr>
              <p:cNvSpPr/>
              <p:nvPr/>
            </p:nvSpPr>
            <p:spPr>
              <a:xfrm>
                <a:off x="8097111" y="628051"/>
                <a:ext cx="730059" cy="730060"/>
              </a:xfrm>
              <a:prstGeom prst="ellipse">
                <a:avLst/>
              </a:prstGeom>
              <a:solidFill>
                <a:srgbClr val="C00000">
                  <a:alpha val="70000"/>
                </a:srgbClr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61" name="Picture 16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23CC6427-99C1-4888-BCB6-61F833E5B162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4642" y="720358"/>
                <a:ext cx="736013" cy="537290"/>
              </a:xfrm>
              <a:prstGeom prst="rect">
                <a:avLst/>
              </a:prstGeom>
            </p:spPr>
          </p:pic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F8439095-C3F3-4070-A278-828560F65C56}"/>
                </a:ext>
              </a:extLst>
            </p:cNvPr>
            <p:cNvGrpSpPr/>
            <p:nvPr/>
          </p:nvGrpSpPr>
          <p:grpSpPr>
            <a:xfrm>
              <a:off x="6400928" y="846395"/>
              <a:ext cx="735098" cy="730060"/>
              <a:chOff x="6910204" y="1245179"/>
              <a:chExt cx="735098" cy="730060"/>
            </a:xfrm>
          </p:grpSpPr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5B7E3679-A101-4558-B055-337C11A3CCDE}"/>
                  </a:ext>
                </a:extLst>
              </p:cNvPr>
              <p:cNvSpPr/>
              <p:nvPr/>
            </p:nvSpPr>
            <p:spPr>
              <a:xfrm>
                <a:off x="6910204" y="1245179"/>
                <a:ext cx="730060" cy="730060"/>
              </a:xfrm>
              <a:prstGeom prst="ellipse">
                <a:avLst/>
              </a:prstGeom>
              <a:solidFill>
                <a:srgbClr val="FF9900">
                  <a:alpha val="69804"/>
                </a:srgbClr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59" name="Picture 158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61BE5FCE-00E2-4229-9F2D-B44D7EF2BF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0308" y="1358353"/>
                <a:ext cx="734994" cy="585742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E60E31-42F8-4B70-9A7A-4A729E042867}"/>
              </a:ext>
            </a:extLst>
          </p:cNvPr>
          <p:cNvGrpSpPr/>
          <p:nvPr/>
        </p:nvGrpSpPr>
        <p:grpSpPr>
          <a:xfrm>
            <a:off x="6937048" y="2470341"/>
            <a:ext cx="3220164" cy="2334864"/>
            <a:chOff x="6937048" y="2470341"/>
            <a:chExt cx="3220164" cy="2334864"/>
          </a:xfrm>
        </p:grpSpPr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B76F8180-F4AF-4092-88D8-FC6908E56939}"/>
                </a:ext>
              </a:extLst>
            </p:cNvPr>
            <p:cNvSpPr/>
            <p:nvPr/>
          </p:nvSpPr>
          <p:spPr>
            <a:xfrm>
              <a:off x="6937048" y="2470341"/>
              <a:ext cx="1419652" cy="2334864"/>
            </a:xfrm>
            <a:prstGeom prst="rect">
              <a:avLst/>
            </a:prstGeom>
            <a:solidFill>
              <a:srgbClr val="C81919">
                <a:alpha val="50000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600" b="1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1CFE8402-F6CF-4AA4-8DA8-8957A7315015}"/>
                </a:ext>
              </a:extLst>
            </p:cNvPr>
            <p:cNvSpPr/>
            <p:nvPr/>
          </p:nvSpPr>
          <p:spPr>
            <a:xfrm>
              <a:off x="8737560" y="2470341"/>
              <a:ext cx="1419652" cy="2334864"/>
            </a:xfrm>
            <a:prstGeom prst="rect">
              <a:avLst/>
            </a:prstGeom>
            <a:solidFill>
              <a:srgbClr val="0066CC">
                <a:alpha val="50000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600" b="1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9645FB85-AC43-49BE-9FA7-5FD79EA61201}"/>
                </a:ext>
              </a:extLst>
            </p:cNvPr>
            <p:cNvSpPr txBox="1"/>
            <p:nvPr/>
          </p:nvSpPr>
          <p:spPr>
            <a:xfrm>
              <a:off x="7271647" y="2574672"/>
              <a:ext cx="7612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Anode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A366DC5F-1FD0-4F5E-BAD2-214226D03947}"/>
                </a:ext>
              </a:extLst>
            </p:cNvPr>
            <p:cNvSpPr txBox="1"/>
            <p:nvPr/>
          </p:nvSpPr>
          <p:spPr>
            <a:xfrm>
              <a:off x="8983343" y="2574672"/>
              <a:ext cx="9306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Cathode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20A74448-54FB-4D9D-9651-08CF9836FA4D}"/>
              </a:ext>
            </a:extLst>
          </p:cNvPr>
          <p:cNvGrpSpPr/>
          <p:nvPr/>
        </p:nvGrpSpPr>
        <p:grpSpPr>
          <a:xfrm>
            <a:off x="8345556" y="2470341"/>
            <a:ext cx="401788" cy="2334864"/>
            <a:chOff x="3053970" y="2445477"/>
            <a:chExt cx="401788" cy="2334864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C99C91D0-86E5-4B9A-9F3D-FCF8FFFDF7B0}"/>
                </a:ext>
              </a:extLst>
            </p:cNvPr>
            <p:cNvSpPr/>
            <p:nvPr/>
          </p:nvSpPr>
          <p:spPr>
            <a:xfrm>
              <a:off x="3053970" y="2445477"/>
              <a:ext cx="401788" cy="233486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600" b="1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7E48AEFD-EDEB-421C-8C4E-A0797F0AC5CB}"/>
                </a:ext>
              </a:extLst>
            </p:cNvPr>
            <p:cNvSpPr txBox="1"/>
            <p:nvPr/>
          </p:nvSpPr>
          <p:spPr>
            <a:xfrm rot="16200000">
              <a:off x="2656682" y="3455957"/>
              <a:ext cx="1165703" cy="313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Membrane</a:t>
              </a:r>
              <a:endParaRPr lang="en-NL" sz="16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652133-A9F6-4C33-957E-9DBC666FB0A5}"/>
              </a:ext>
            </a:extLst>
          </p:cNvPr>
          <p:cNvGrpSpPr/>
          <p:nvPr/>
        </p:nvGrpSpPr>
        <p:grpSpPr>
          <a:xfrm>
            <a:off x="6954326" y="3195894"/>
            <a:ext cx="3199107" cy="1522443"/>
            <a:chOff x="6954326" y="3195894"/>
            <a:chExt cx="3199107" cy="1522443"/>
          </a:xfrm>
        </p:grpSpPr>
        <p:sp>
          <p:nvSpPr>
            <p:cNvPr id="174" name="Arrow: Curved Right 173">
              <a:extLst>
                <a:ext uri="{FF2B5EF4-FFF2-40B4-BE49-F238E27FC236}">
                  <a16:creationId xmlns:a16="http://schemas.microsoft.com/office/drawing/2014/main" id="{6D788BDC-E011-49F2-9A97-30214231A580}"/>
                </a:ext>
              </a:extLst>
            </p:cNvPr>
            <p:cNvSpPr/>
            <p:nvPr/>
          </p:nvSpPr>
          <p:spPr>
            <a:xfrm flipV="1">
              <a:off x="6954326" y="3289575"/>
              <a:ext cx="349956" cy="817233"/>
            </a:xfrm>
            <a:prstGeom prst="curvedRightArrow">
              <a:avLst>
                <a:gd name="adj1" fmla="val 2636"/>
                <a:gd name="adj2" fmla="val 33101"/>
                <a:gd name="adj3" fmla="val 19871"/>
              </a:avLst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8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5" name="Arrow: Curved Right 174">
              <a:extLst>
                <a:ext uri="{FF2B5EF4-FFF2-40B4-BE49-F238E27FC236}">
                  <a16:creationId xmlns:a16="http://schemas.microsoft.com/office/drawing/2014/main" id="{CA89F640-72E2-4AD3-BCC5-1B32466072B1}"/>
                </a:ext>
              </a:extLst>
            </p:cNvPr>
            <p:cNvSpPr/>
            <p:nvPr/>
          </p:nvSpPr>
          <p:spPr>
            <a:xfrm flipH="1">
              <a:off x="9803477" y="3289393"/>
              <a:ext cx="349956" cy="817233"/>
            </a:xfrm>
            <a:prstGeom prst="curvedRightArrow">
              <a:avLst>
                <a:gd name="adj1" fmla="val 2636"/>
                <a:gd name="adj2" fmla="val 33101"/>
                <a:gd name="adj3" fmla="val 19871"/>
              </a:avLst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8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D9B73CCE-36AF-438B-8FC4-DB3319138959}"/>
                </a:ext>
              </a:extLst>
            </p:cNvPr>
            <p:cNvSpPr txBox="1"/>
            <p:nvPr/>
          </p:nvSpPr>
          <p:spPr>
            <a:xfrm>
              <a:off x="7282605" y="3929757"/>
              <a:ext cx="6542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A</a:t>
              </a:r>
              <a:r>
                <a:rPr lang="en-US" sz="1600" b="1" baseline="30000" dirty="0">
                  <a:latin typeface="+mj-lt"/>
                  <a:cs typeface="Times New Roman" panose="02020603050405020304" pitchFamily="18" charset="0"/>
                </a:rPr>
                <a:t>(n-1)+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EB8A78B3-BCD5-40EA-B73C-9F75F9CD3E94}"/>
                </a:ext>
              </a:extLst>
            </p:cNvPr>
            <p:cNvSpPr txBox="1"/>
            <p:nvPr/>
          </p:nvSpPr>
          <p:spPr>
            <a:xfrm>
              <a:off x="7281718" y="3195894"/>
              <a:ext cx="4595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A</a:t>
              </a:r>
              <a:r>
                <a:rPr lang="en-US" sz="1600" b="1" baseline="30000" dirty="0">
                  <a:latin typeface="+mj-lt"/>
                  <a:cs typeface="Times New Roman" panose="02020603050405020304" pitchFamily="18" charset="0"/>
                </a:rPr>
                <a:t>n+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ACF04B5B-BE62-4C01-B0A5-4F6E86A96F05}"/>
                </a:ext>
              </a:extLst>
            </p:cNvPr>
            <p:cNvSpPr txBox="1"/>
            <p:nvPr/>
          </p:nvSpPr>
          <p:spPr>
            <a:xfrm>
              <a:off x="9146327" y="3930759"/>
              <a:ext cx="6542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A</a:t>
              </a:r>
              <a:r>
                <a:rPr lang="en-US" sz="1600" b="1" baseline="30000" dirty="0">
                  <a:latin typeface="+mj-lt"/>
                  <a:cs typeface="Times New Roman" panose="02020603050405020304" pitchFamily="18" charset="0"/>
                </a:rPr>
                <a:t>(n-1)+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E7BDA43B-ED04-42AF-A964-F4679BA74467}"/>
                </a:ext>
              </a:extLst>
            </p:cNvPr>
            <p:cNvSpPr txBox="1"/>
            <p:nvPr/>
          </p:nvSpPr>
          <p:spPr>
            <a:xfrm>
              <a:off x="9343267" y="3196944"/>
              <a:ext cx="4595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A</a:t>
              </a:r>
              <a:r>
                <a:rPr lang="en-US" sz="1600" b="1" baseline="30000" dirty="0">
                  <a:latin typeface="+mj-lt"/>
                  <a:cs typeface="Times New Roman" panose="02020603050405020304" pitchFamily="18" charset="0"/>
                </a:rPr>
                <a:t>n+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8CF0E3D5-FB9A-4176-91DB-757D76ED1C50}"/>
                </a:ext>
              </a:extLst>
            </p:cNvPr>
            <p:cNvCxnSpPr/>
            <p:nvPr/>
          </p:nvCxnSpPr>
          <p:spPr>
            <a:xfrm>
              <a:off x="7968178" y="4540330"/>
              <a:ext cx="115359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C1BA1571-A8D7-4F08-8DF1-3F5F2729957D}"/>
                </a:ext>
              </a:extLst>
            </p:cNvPr>
            <p:cNvSpPr txBox="1"/>
            <p:nvPr/>
          </p:nvSpPr>
          <p:spPr>
            <a:xfrm>
              <a:off x="7450884" y="4378559"/>
              <a:ext cx="5620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Ions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BFCD44C7-5216-430E-B7F3-0920899AFC30}"/>
                </a:ext>
              </a:extLst>
            </p:cNvPr>
            <p:cNvSpPr txBox="1"/>
            <p:nvPr/>
          </p:nvSpPr>
          <p:spPr>
            <a:xfrm>
              <a:off x="9080872" y="4379783"/>
              <a:ext cx="5620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Ions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061283C-06D2-44AB-862E-8FDCACC63E15}"/>
              </a:ext>
            </a:extLst>
          </p:cNvPr>
          <p:cNvCxnSpPr>
            <a:cxnSpLocks/>
          </p:cNvCxnSpPr>
          <p:nvPr/>
        </p:nvCxnSpPr>
        <p:spPr>
          <a:xfrm flipH="1" flipV="1">
            <a:off x="6770304" y="1887478"/>
            <a:ext cx="0" cy="577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096B8CC-0045-4243-A795-44DDDDABE13D}"/>
              </a:ext>
            </a:extLst>
          </p:cNvPr>
          <p:cNvCxnSpPr>
            <a:cxnSpLocks/>
          </p:cNvCxnSpPr>
          <p:nvPr/>
        </p:nvCxnSpPr>
        <p:spPr>
          <a:xfrm flipH="1" flipV="1">
            <a:off x="10342202" y="1886383"/>
            <a:ext cx="0" cy="577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734DBB6-F59E-4ACD-8B65-58CD7FAFF686}"/>
              </a:ext>
            </a:extLst>
          </p:cNvPr>
          <p:cNvCxnSpPr>
            <a:cxnSpLocks/>
          </p:cNvCxnSpPr>
          <p:nvPr/>
        </p:nvCxnSpPr>
        <p:spPr>
          <a:xfrm>
            <a:off x="6763232" y="1902904"/>
            <a:ext cx="35689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A7A9FAA7-51C5-4BAC-8A9B-38C011AAD80A}"/>
              </a:ext>
            </a:extLst>
          </p:cNvPr>
          <p:cNvSpPr/>
          <p:nvPr/>
        </p:nvSpPr>
        <p:spPr>
          <a:xfrm>
            <a:off x="8150970" y="1753490"/>
            <a:ext cx="760300" cy="314455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+mj-lt"/>
                <a:cs typeface="Times New Roman" panose="02020603050405020304" pitchFamily="18" charset="0"/>
              </a:rPr>
              <a:t>Load</a:t>
            </a:r>
            <a:endParaRPr lang="en-NL" sz="16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9284695-846F-421A-86BA-00A3D53DD09B}"/>
              </a:ext>
            </a:extLst>
          </p:cNvPr>
          <p:cNvGrpSpPr/>
          <p:nvPr/>
        </p:nvGrpSpPr>
        <p:grpSpPr>
          <a:xfrm>
            <a:off x="6600590" y="2470341"/>
            <a:ext cx="3906579" cy="2334864"/>
            <a:chOff x="1309004" y="2445477"/>
            <a:chExt cx="3906579" cy="2334864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60695CF9-89B1-4395-A00B-131190042971}"/>
                </a:ext>
              </a:extLst>
            </p:cNvPr>
            <p:cNvGrpSpPr/>
            <p:nvPr/>
          </p:nvGrpSpPr>
          <p:grpSpPr>
            <a:xfrm>
              <a:off x="1309004" y="2445477"/>
              <a:ext cx="3906579" cy="2334864"/>
              <a:chOff x="1309004" y="2445477"/>
              <a:chExt cx="3906579" cy="2334864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43C58D1-18CD-4C7F-B7AE-0B87E32DEDA2}"/>
                  </a:ext>
                </a:extLst>
              </p:cNvPr>
              <p:cNvSpPr/>
              <p:nvPr/>
            </p:nvSpPr>
            <p:spPr>
              <a:xfrm>
                <a:off x="4865627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79AFB607-4EAC-4650-98C6-AC811A1067AB}"/>
                  </a:ext>
                </a:extLst>
              </p:cNvPr>
              <p:cNvSpPr/>
              <p:nvPr/>
            </p:nvSpPr>
            <p:spPr>
              <a:xfrm>
                <a:off x="1309004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B44CF2BD-E5AA-4646-8D0B-BCFB8E98DED9}"/>
                  </a:ext>
                </a:extLst>
              </p:cNvPr>
              <p:cNvSpPr txBox="1"/>
              <p:nvPr/>
            </p:nvSpPr>
            <p:spPr>
              <a:xfrm rot="16200000">
                <a:off x="626704" y="3455963"/>
                <a:ext cx="1689886" cy="313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Current collector</a:t>
                </a:r>
                <a:endParaRPr lang="en-NL" sz="1600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1E72A29-3CE9-479B-995D-15398F70150F}"/>
                </a:ext>
              </a:extLst>
            </p:cNvPr>
            <p:cNvGrpSpPr/>
            <p:nvPr/>
          </p:nvGrpSpPr>
          <p:grpSpPr>
            <a:xfrm>
              <a:off x="1326792" y="2483383"/>
              <a:ext cx="318353" cy="338554"/>
              <a:chOff x="6422249" y="203460"/>
              <a:chExt cx="427863" cy="421869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BB97DF6C-45F3-4DA5-90E0-9C9D3AD382E7}"/>
                  </a:ext>
                </a:extLst>
              </p:cNvPr>
              <p:cNvSpPr/>
              <p:nvPr/>
            </p:nvSpPr>
            <p:spPr>
              <a:xfrm>
                <a:off x="6475787" y="270711"/>
                <a:ext cx="324000" cy="324000"/>
              </a:xfrm>
              <a:prstGeom prst="ellipse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300" dirty="0">
                  <a:latin typeface="+mj-lt"/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19AD2669-2809-4F92-BAF3-A66ABC16AC28}"/>
                  </a:ext>
                </a:extLst>
              </p:cNvPr>
              <p:cNvSpPr txBox="1"/>
              <p:nvPr/>
            </p:nvSpPr>
            <p:spPr>
              <a:xfrm>
                <a:off x="6422249" y="203460"/>
                <a:ext cx="427863" cy="42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+mj-lt"/>
                    <a:ea typeface="Arial" charset="0"/>
                    <a:cs typeface="Times New Roman" panose="02020603050405020304" pitchFamily="18" charset="0"/>
                  </a:rPr>
                  <a:t>e</a:t>
                </a:r>
                <a:r>
                  <a:rPr lang="en-US" sz="1600" baseline="30000" dirty="0">
                    <a:latin typeface="+mj-lt"/>
                    <a:ea typeface="Arial" charset="0"/>
                    <a:cs typeface="Times New Roman" panose="02020603050405020304" pitchFamily="18" charset="0"/>
                  </a:rPr>
                  <a:t>-</a:t>
                </a:r>
                <a:endParaRPr lang="en-NL" sz="1600" dirty="0">
                  <a:latin typeface="+mj-lt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D690593-9FB3-4574-984A-14FF8A3DA145}"/>
              </a:ext>
            </a:extLst>
          </p:cNvPr>
          <p:cNvGrpSpPr/>
          <p:nvPr/>
        </p:nvGrpSpPr>
        <p:grpSpPr>
          <a:xfrm>
            <a:off x="10778096" y="2948849"/>
            <a:ext cx="846813" cy="1370884"/>
            <a:chOff x="448042" y="4133850"/>
            <a:chExt cx="904875" cy="1228725"/>
          </a:xfrm>
        </p:grpSpPr>
        <p:sp>
          <p:nvSpPr>
            <p:cNvPr id="93" name="Cylinder 92">
              <a:extLst>
                <a:ext uri="{FF2B5EF4-FFF2-40B4-BE49-F238E27FC236}">
                  <a16:creationId xmlns:a16="http://schemas.microsoft.com/office/drawing/2014/main" id="{589AD3B3-030D-41C3-BE38-FF7DBC411333}"/>
                </a:ext>
              </a:extLst>
            </p:cNvPr>
            <p:cNvSpPr/>
            <p:nvPr/>
          </p:nvSpPr>
          <p:spPr>
            <a:xfrm>
              <a:off x="448042" y="4133850"/>
              <a:ext cx="904875" cy="1228725"/>
            </a:xfrm>
            <a:prstGeom prst="can">
              <a:avLst/>
            </a:prstGeom>
            <a:solidFill>
              <a:srgbClr val="7030A0">
                <a:alpha val="50000"/>
              </a:srgbClr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94" name="Cylinder 93">
              <a:extLst>
                <a:ext uri="{FF2B5EF4-FFF2-40B4-BE49-F238E27FC236}">
                  <a16:creationId xmlns:a16="http://schemas.microsoft.com/office/drawing/2014/main" id="{4C6DD4F3-A255-448D-9B69-98A05EA1CF09}"/>
                </a:ext>
              </a:extLst>
            </p:cNvPr>
            <p:cNvSpPr/>
            <p:nvPr/>
          </p:nvSpPr>
          <p:spPr>
            <a:xfrm>
              <a:off x="484110" y="4555336"/>
              <a:ext cx="836587" cy="771525"/>
            </a:xfrm>
            <a:prstGeom prst="can">
              <a:avLst/>
            </a:prstGeom>
            <a:solidFill>
              <a:srgbClr val="7030A0">
                <a:alpha val="80000"/>
              </a:srgbClr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D614DF4-A25F-44DB-8CB7-D7C715A4881D}"/>
              </a:ext>
            </a:extLst>
          </p:cNvPr>
          <p:cNvGrpSpPr/>
          <p:nvPr/>
        </p:nvGrpSpPr>
        <p:grpSpPr>
          <a:xfrm>
            <a:off x="7646873" y="2470342"/>
            <a:ext cx="3554630" cy="2334866"/>
            <a:chOff x="2355287" y="2445478"/>
            <a:chExt cx="3554630" cy="2334866"/>
          </a:xfrm>
        </p:grpSpPr>
        <p:cxnSp>
          <p:nvCxnSpPr>
            <p:cNvPr id="83" name="Connector: Elbow 82">
              <a:extLst>
                <a:ext uri="{FF2B5EF4-FFF2-40B4-BE49-F238E27FC236}">
                  <a16:creationId xmlns:a16="http://schemas.microsoft.com/office/drawing/2014/main" id="{6E918ABC-86FD-46C2-8181-5BF99B34D28B}"/>
                </a:ext>
              </a:extLst>
            </p:cNvPr>
            <p:cNvCxnSpPr>
              <a:cxnSpLocks/>
              <a:stCxn id="170" idx="0"/>
              <a:endCxn id="93" idx="1"/>
            </p:cNvCxnSpPr>
            <p:nvPr/>
          </p:nvCxnSpPr>
          <p:spPr>
            <a:xfrm rot="16200000" flipH="1">
              <a:off x="3893348" y="907417"/>
              <a:ext cx="478508" cy="3554629"/>
            </a:xfrm>
            <a:prstGeom prst="bentConnector3">
              <a:avLst>
                <a:gd name="adj1" fmla="val -59015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or: Elbow 83">
              <a:extLst>
                <a:ext uri="{FF2B5EF4-FFF2-40B4-BE49-F238E27FC236}">
                  <a16:creationId xmlns:a16="http://schemas.microsoft.com/office/drawing/2014/main" id="{8387521E-2C3F-4CA8-8044-3A8F0F3F5F27}"/>
                </a:ext>
              </a:extLst>
            </p:cNvPr>
            <p:cNvCxnSpPr>
              <a:cxnSpLocks/>
              <a:stCxn id="93" idx="3"/>
              <a:endCxn id="170" idx="2"/>
            </p:cNvCxnSpPr>
            <p:nvPr/>
          </p:nvCxnSpPr>
          <p:spPr>
            <a:xfrm rot="5400000">
              <a:off x="3889867" y="2760291"/>
              <a:ext cx="485472" cy="3554629"/>
            </a:xfrm>
            <a:prstGeom prst="bentConnector3">
              <a:avLst>
                <a:gd name="adj1" fmla="val 175895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or: Elbow 84">
              <a:extLst>
                <a:ext uri="{FF2B5EF4-FFF2-40B4-BE49-F238E27FC236}">
                  <a16:creationId xmlns:a16="http://schemas.microsoft.com/office/drawing/2014/main" id="{644D685A-97F7-42A6-A3F8-DF934F7DE9B2}"/>
                </a:ext>
              </a:extLst>
            </p:cNvPr>
            <p:cNvCxnSpPr>
              <a:cxnSpLocks/>
              <a:stCxn id="171" idx="0"/>
              <a:endCxn id="93" idx="1"/>
            </p:cNvCxnSpPr>
            <p:nvPr/>
          </p:nvCxnSpPr>
          <p:spPr>
            <a:xfrm rot="16200000" flipH="1">
              <a:off x="4793604" y="1807674"/>
              <a:ext cx="478508" cy="1754116"/>
            </a:xfrm>
            <a:prstGeom prst="bentConnector3">
              <a:avLst>
                <a:gd name="adj1" fmla="val -30362"/>
              </a:avLst>
            </a:prstGeom>
            <a:ln w="38100">
              <a:solidFill>
                <a:srgbClr val="408CD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or: Elbow 85">
              <a:extLst>
                <a:ext uri="{FF2B5EF4-FFF2-40B4-BE49-F238E27FC236}">
                  <a16:creationId xmlns:a16="http://schemas.microsoft.com/office/drawing/2014/main" id="{FCFB2715-FEDA-4950-8579-CF7DB05E7A15}"/>
                </a:ext>
              </a:extLst>
            </p:cNvPr>
            <p:cNvCxnSpPr>
              <a:cxnSpLocks/>
              <a:stCxn id="93" idx="3"/>
              <a:endCxn id="171" idx="2"/>
            </p:cNvCxnSpPr>
            <p:nvPr/>
          </p:nvCxnSpPr>
          <p:spPr>
            <a:xfrm rot="5400000">
              <a:off x="4790122" y="3660550"/>
              <a:ext cx="485472" cy="1754116"/>
            </a:xfrm>
            <a:prstGeom prst="bentConnector3">
              <a:avLst>
                <a:gd name="adj1" fmla="val 151520"/>
              </a:avLst>
            </a:prstGeom>
            <a:ln w="38100">
              <a:solidFill>
                <a:srgbClr val="408CD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4E15916F-3E60-45C0-982D-25E16D06803C}"/>
              </a:ext>
            </a:extLst>
          </p:cNvPr>
          <p:cNvSpPr txBox="1"/>
          <p:nvPr/>
        </p:nvSpPr>
        <p:spPr>
          <a:xfrm>
            <a:off x="10055452" y="5307605"/>
            <a:ext cx="584381" cy="335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Pump</a:t>
            </a:r>
            <a:endParaRPr kumimoji="0" lang="en-NL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322747ED-F176-46FA-92E7-5B0CC187F21C}"/>
              </a:ext>
            </a:extLst>
          </p:cNvPr>
          <p:cNvSpPr/>
          <p:nvPr/>
        </p:nvSpPr>
        <p:spPr>
          <a:xfrm>
            <a:off x="10191535" y="4966749"/>
            <a:ext cx="306206" cy="345205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+mj-lt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EC8DE1CA-25DA-41A5-8179-88838C3914DB}"/>
              </a:ext>
            </a:extLst>
          </p:cNvPr>
          <p:cNvSpPr/>
          <p:nvPr/>
        </p:nvSpPr>
        <p:spPr>
          <a:xfrm>
            <a:off x="10191851" y="4934611"/>
            <a:ext cx="300708" cy="2880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+mj-lt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590B4B4-36C0-4BCB-B5F7-FE6226B4473D}"/>
              </a:ext>
            </a:extLst>
          </p:cNvPr>
          <p:cNvSpPr/>
          <p:nvPr/>
        </p:nvSpPr>
        <p:spPr>
          <a:xfrm>
            <a:off x="10211654" y="3581706"/>
            <a:ext cx="241073" cy="260013"/>
          </a:xfrm>
          <a:prstGeom prst="ellipse">
            <a:avLst/>
          </a:prstGeom>
          <a:solidFill>
            <a:srgbClr val="36B8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300" dirty="0">
              <a:latin typeface="+mj-lt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1E63A6F-517E-4E42-857C-25FC58A035C9}"/>
              </a:ext>
            </a:extLst>
          </p:cNvPr>
          <p:cNvSpPr txBox="1"/>
          <p:nvPr/>
        </p:nvSpPr>
        <p:spPr>
          <a:xfrm>
            <a:off x="10173013" y="3528732"/>
            <a:ext cx="318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  <a:ea typeface="Arial" charset="0"/>
                <a:cs typeface="Times New Roman" panose="02020603050405020304" pitchFamily="18" charset="0"/>
              </a:rPr>
              <a:t>e</a:t>
            </a:r>
            <a:r>
              <a:rPr lang="en-US" sz="1600" baseline="30000" dirty="0">
                <a:latin typeface="+mj-lt"/>
                <a:ea typeface="Arial" charset="0"/>
                <a:cs typeface="Times New Roman" panose="02020603050405020304" pitchFamily="18" charset="0"/>
              </a:rPr>
              <a:t>-</a:t>
            </a:r>
            <a:endParaRPr lang="en-NL" sz="1600" dirty="0">
              <a:latin typeface="+mj-lt"/>
              <a:ea typeface="Arial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77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0D0C2ED9-D210-455A-8B78-78B0EE9AA7F7}"/>
              </a:ext>
            </a:extLst>
          </p:cNvPr>
          <p:cNvSpPr txBox="1"/>
          <p:nvPr/>
        </p:nvSpPr>
        <p:spPr>
          <a:xfrm>
            <a:off x="8172445" y="2481657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Cloth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91D1FB2-A14A-4DF2-9D3D-60E580A2645C}"/>
              </a:ext>
            </a:extLst>
          </p:cNvPr>
          <p:cNvSpPr txBox="1">
            <a:spLocks/>
          </p:cNvSpPr>
          <p:nvPr/>
        </p:nvSpPr>
        <p:spPr>
          <a:xfrm>
            <a:off x="754638" y="1190805"/>
            <a:ext cx="10515600" cy="435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750" indent="-53975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71563" indent="-531813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11313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1562" indent="0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Active species:</a:t>
            </a:r>
            <a:r>
              <a:rPr lang="en-US" sz="1800" dirty="0"/>
              <a:t>	0.1 M TEMPO</a:t>
            </a:r>
            <a:r>
              <a:rPr lang="en-US" sz="1800" baseline="30000" dirty="0"/>
              <a:t>.</a:t>
            </a:r>
            <a:r>
              <a:rPr lang="en-US" sz="1800" dirty="0"/>
              <a:t> / TEMPO</a:t>
            </a:r>
            <a:r>
              <a:rPr lang="en-US" sz="1800" baseline="30000" dirty="0"/>
              <a:t>+		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Salt:</a:t>
            </a:r>
            <a:r>
              <a:rPr lang="en-US" sz="1800" dirty="0"/>
              <a:t>			1 M TBAPF</a:t>
            </a:r>
            <a:r>
              <a:rPr lang="en-US" sz="1800" baseline="-25000" dirty="0"/>
              <a:t>6 </a:t>
            </a:r>
            <a:r>
              <a:rPr lang="en-US" sz="1800" baseline="30000" dirty="0"/>
              <a:t> </a:t>
            </a:r>
            <a:r>
              <a:rPr lang="en-US" sz="1800" dirty="0"/>
              <a:t> 				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Solvent:	</a:t>
            </a:r>
            <a:r>
              <a:rPr lang="en-US" sz="1800" dirty="0"/>
              <a:t>	Acetonitrile			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b="1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Electrode: 		</a:t>
            </a:r>
            <a:r>
              <a:rPr lang="en-US" sz="2000" dirty="0"/>
              <a:t>Paper						      	 	</a:t>
            </a:r>
            <a:r>
              <a:rPr lang="en-US" sz="1800" dirty="0"/>
              <a:t>				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			</a:t>
            </a:r>
            <a:endParaRPr lang="en-US" sz="1800" b="1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800" b="1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dirty="0"/>
              <a:t>			</a:t>
            </a:r>
            <a:endParaRPr lang="en-NL" sz="180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NL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C0C8F-5025-4FAA-99BB-968B77D4D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validation – non-aqueous electrolyte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D1C1B9-3188-4688-9E35-3754C3072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008F02-CC25-4324-A30C-69673C1F28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J. </a:t>
            </a:r>
            <a:r>
              <a:rPr lang="en-US" i="1" dirty="0" err="1"/>
              <a:t>Electrochem</a:t>
            </a:r>
            <a:r>
              <a:rPr lang="en-US" i="1" dirty="0"/>
              <a:t>. Soc </a:t>
            </a:r>
            <a:r>
              <a:rPr lang="en-US" dirty="0"/>
              <a:t>(2022)</a:t>
            </a:r>
          </a:p>
          <a:p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53A3CC-A1DF-4480-B1C7-A5916A336F9D}"/>
              </a:ext>
            </a:extLst>
          </p:cNvPr>
          <p:cNvGrpSpPr/>
          <p:nvPr/>
        </p:nvGrpSpPr>
        <p:grpSpPr>
          <a:xfrm>
            <a:off x="5756335" y="1034935"/>
            <a:ext cx="1549375" cy="730060"/>
            <a:chOff x="5586651" y="846395"/>
            <a:chExt cx="1549375" cy="7300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BCFB228-300F-4C93-8F05-99D975E0D5ED}"/>
                </a:ext>
              </a:extLst>
            </p:cNvPr>
            <p:cNvGrpSpPr/>
            <p:nvPr/>
          </p:nvGrpSpPr>
          <p:grpSpPr>
            <a:xfrm>
              <a:off x="5586651" y="846395"/>
              <a:ext cx="736013" cy="730060"/>
              <a:chOff x="8094642" y="628051"/>
              <a:chExt cx="736013" cy="73006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7A711F1-14B5-4CFA-A8B9-1A2454C7F9CD}"/>
                  </a:ext>
                </a:extLst>
              </p:cNvPr>
              <p:cNvSpPr/>
              <p:nvPr/>
            </p:nvSpPr>
            <p:spPr>
              <a:xfrm>
                <a:off x="8097111" y="628051"/>
                <a:ext cx="730059" cy="730060"/>
              </a:xfrm>
              <a:prstGeom prst="ellipse">
                <a:avLst/>
              </a:prstGeom>
              <a:solidFill>
                <a:srgbClr val="C00000">
                  <a:alpha val="70000"/>
                </a:srgbClr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5E654C7C-F17A-4CB0-91F7-AE0C777CB758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4642" y="720358"/>
                <a:ext cx="736013" cy="537290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8798F20-E8FA-45CD-B702-62C88E836885}"/>
                </a:ext>
              </a:extLst>
            </p:cNvPr>
            <p:cNvGrpSpPr/>
            <p:nvPr/>
          </p:nvGrpSpPr>
          <p:grpSpPr>
            <a:xfrm>
              <a:off x="6400928" y="846395"/>
              <a:ext cx="735098" cy="730060"/>
              <a:chOff x="6910204" y="1245179"/>
              <a:chExt cx="735098" cy="73006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619206E-CDD7-4F92-B07B-AAD5C0081DC9}"/>
                  </a:ext>
                </a:extLst>
              </p:cNvPr>
              <p:cNvSpPr/>
              <p:nvPr/>
            </p:nvSpPr>
            <p:spPr>
              <a:xfrm>
                <a:off x="6910204" y="1245179"/>
                <a:ext cx="730060" cy="730060"/>
              </a:xfrm>
              <a:prstGeom prst="ellipse">
                <a:avLst/>
              </a:prstGeom>
              <a:solidFill>
                <a:srgbClr val="FF9900">
                  <a:alpha val="69804"/>
                </a:srgbClr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2" name="Picture 31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EF02D3C8-0EFA-427E-B2B7-729614F18D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0308" y="1358353"/>
                <a:ext cx="734994" cy="585742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1A0E38-38D8-4B2F-8213-F991DC031654}"/>
              </a:ext>
            </a:extLst>
          </p:cNvPr>
          <p:cNvGrpSpPr/>
          <p:nvPr/>
        </p:nvGrpSpPr>
        <p:grpSpPr>
          <a:xfrm>
            <a:off x="9682694" y="1918855"/>
            <a:ext cx="1972248" cy="1499475"/>
            <a:chOff x="0" y="2651001"/>
            <a:chExt cx="6858002" cy="4892799"/>
          </a:xfrm>
        </p:grpSpPr>
        <p:pic>
          <p:nvPicPr>
            <p:cNvPr id="22" name="Picture 21" descr="A close-up of a rock&#10;&#10;Description automatically generated with low confidence">
              <a:extLst>
                <a:ext uri="{FF2B5EF4-FFF2-40B4-BE49-F238E27FC236}">
                  <a16:creationId xmlns:a16="http://schemas.microsoft.com/office/drawing/2014/main" id="{BC992DB5-5544-47B4-8C4C-FE2BA77D2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79" r="47158"/>
            <a:stretch/>
          </p:blipFill>
          <p:spPr>
            <a:xfrm>
              <a:off x="0" y="2651001"/>
              <a:ext cx="3623881" cy="4892799"/>
            </a:xfrm>
            <a:prstGeom prst="rect">
              <a:avLst/>
            </a:prstGeom>
          </p:spPr>
        </p:pic>
        <p:pic>
          <p:nvPicPr>
            <p:cNvPr id="23" name="Picture 22" descr="A picture containing bedclothes&#10;&#10;Description automatically generated">
              <a:extLst>
                <a:ext uri="{FF2B5EF4-FFF2-40B4-BE49-F238E27FC236}">
                  <a16:creationId xmlns:a16="http://schemas.microsoft.com/office/drawing/2014/main" id="{28B6695C-F4DE-4D07-95CF-03B2B365A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7679"/>
            <a:stretch/>
          </p:blipFill>
          <p:spPr>
            <a:xfrm>
              <a:off x="3429001" y="2651001"/>
              <a:ext cx="3429001" cy="489279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86C54B-813F-4547-AB23-31885D5BD3A9}"/>
              </a:ext>
            </a:extLst>
          </p:cNvPr>
          <p:cNvGrpSpPr/>
          <p:nvPr/>
        </p:nvGrpSpPr>
        <p:grpSpPr>
          <a:xfrm>
            <a:off x="4361734" y="1918855"/>
            <a:ext cx="2084336" cy="1595999"/>
            <a:chOff x="0" y="2292555"/>
            <a:chExt cx="6858000" cy="525124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9D05F2A-43D5-4A36-BC26-6A8BF2124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1649" r="47311"/>
            <a:stretch/>
          </p:blipFill>
          <p:spPr>
            <a:xfrm>
              <a:off x="0" y="2292555"/>
              <a:ext cx="3613398" cy="525124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D6778D4-12BB-4144-A643-CEB207C2E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1649"/>
            <a:stretch/>
          </p:blipFill>
          <p:spPr>
            <a:xfrm>
              <a:off x="3429000" y="2292555"/>
              <a:ext cx="3429000" cy="5251245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14C18A0-C551-4032-9C07-F35DEC8F7F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4000" y="2954152"/>
            <a:ext cx="4468064" cy="342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714FDD-A053-4C2A-A331-07388B1BE3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0000" y="2954152"/>
            <a:ext cx="4468064" cy="3420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9866CD2-A19D-4B65-85B7-E1E22F166625}"/>
              </a:ext>
            </a:extLst>
          </p:cNvPr>
          <p:cNvSpPr/>
          <p:nvPr/>
        </p:nvSpPr>
        <p:spPr>
          <a:xfrm>
            <a:off x="4706199" y="5319664"/>
            <a:ext cx="1123854" cy="377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77F0FA4-A08F-42E8-85C1-4A8B924AF442}"/>
              </a:ext>
            </a:extLst>
          </p:cNvPr>
          <p:cNvSpPr/>
          <p:nvPr/>
        </p:nvSpPr>
        <p:spPr>
          <a:xfrm>
            <a:off x="10081836" y="5283893"/>
            <a:ext cx="1123854" cy="377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15E67B9-6879-4FCD-8E9F-4B081AF67E8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5939" t="53771" r="17207" b="34848"/>
          <a:stretch/>
        </p:blipFill>
        <p:spPr>
          <a:xfrm>
            <a:off x="4712829" y="5251275"/>
            <a:ext cx="1199854" cy="3892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8E9399-7A98-47C8-867A-C0DA77A444FE}"/>
              </a:ext>
            </a:extLst>
          </p:cNvPr>
          <p:cNvSpPr/>
          <p:nvPr/>
        </p:nvSpPr>
        <p:spPr>
          <a:xfrm>
            <a:off x="4706199" y="4751109"/>
            <a:ext cx="1123854" cy="377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149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65E2110E-5E66-497B-9744-C664A70E7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2955600"/>
            <a:ext cx="4468064" cy="3420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1B77E9F-256E-406E-A2B2-1C70A85BCC7C}"/>
              </a:ext>
            </a:extLst>
          </p:cNvPr>
          <p:cNvGrpSpPr/>
          <p:nvPr/>
        </p:nvGrpSpPr>
        <p:grpSpPr>
          <a:xfrm>
            <a:off x="5757360" y="1034935"/>
            <a:ext cx="1543312" cy="734325"/>
            <a:chOff x="5757360" y="1034935"/>
            <a:chExt cx="1543312" cy="7343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1C35DB4-E71C-40A1-A5BB-C585338313A5}"/>
                </a:ext>
              </a:extLst>
            </p:cNvPr>
            <p:cNvGrpSpPr/>
            <p:nvPr/>
          </p:nvGrpSpPr>
          <p:grpSpPr>
            <a:xfrm>
              <a:off x="6570612" y="1039200"/>
              <a:ext cx="730060" cy="730060"/>
              <a:chOff x="6610348" y="1005931"/>
              <a:chExt cx="628698" cy="533371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15CBA6A-66BE-4865-980C-18435FC100CB}"/>
                  </a:ext>
                </a:extLst>
              </p:cNvPr>
              <p:cNvSpPr/>
              <p:nvPr/>
            </p:nvSpPr>
            <p:spPr>
              <a:xfrm>
                <a:off x="6610348" y="1005931"/>
                <a:ext cx="628698" cy="533371"/>
              </a:xfrm>
              <a:prstGeom prst="ellipse">
                <a:avLst/>
              </a:prstGeom>
              <a:solidFill>
                <a:srgbClr val="FF9900">
                  <a:alpha val="70000"/>
                </a:srgbClr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092541E-02AA-47F7-9110-1263A1685A49}"/>
                  </a:ext>
                </a:extLst>
              </p:cNvPr>
              <p:cNvSpPr txBox="1"/>
              <p:nvPr/>
            </p:nvSpPr>
            <p:spPr>
              <a:xfrm>
                <a:off x="6676907" y="1153296"/>
                <a:ext cx="498616" cy="247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Fe</a:t>
                </a:r>
                <a:r>
                  <a:rPr lang="en-US" sz="1600" baseline="30000" dirty="0"/>
                  <a:t>3+</a:t>
                </a:r>
                <a:endParaRPr lang="en-NL" sz="1600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E8D386-7EC5-4318-835E-00C9FBE8C671}"/>
                </a:ext>
              </a:extLst>
            </p:cNvPr>
            <p:cNvGrpSpPr/>
            <p:nvPr/>
          </p:nvGrpSpPr>
          <p:grpSpPr>
            <a:xfrm>
              <a:off x="5757360" y="1034935"/>
              <a:ext cx="730060" cy="730060"/>
              <a:chOff x="6610348" y="1005931"/>
              <a:chExt cx="628698" cy="533371"/>
            </a:xfrm>
            <a:solidFill>
              <a:srgbClr val="52E509"/>
            </a:solidFill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44AA396-133A-46CC-8540-F152A4BF3ACA}"/>
                  </a:ext>
                </a:extLst>
              </p:cNvPr>
              <p:cNvSpPr/>
              <p:nvPr/>
            </p:nvSpPr>
            <p:spPr>
              <a:xfrm>
                <a:off x="6610348" y="1005931"/>
                <a:ext cx="628698" cy="533371"/>
              </a:xfrm>
              <a:prstGeom prst="ellipse">
                <a:avLst/>
              </a:prstGeom>
              <a:solidFill>
                <a:srgbClr val="36B800">
                  <a:alpha val="70000"/>
                </a:srgbClr>
              </a:solidFill>
              <a:ln w="38100">
                <a:solidFill>
                  <a:srgbClr val="36B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422CBF5-C591-49DE-90D2-9B04BB0448C1}"/>
                  </a:ext>
                </a:extLst>
              </p:cNvPr>
              <p:cNvSpPr txBox="1"/>
              <p:nvPr/>
            </p:nvSpPr>
            <p:spPr>
              <a:xfrm>
                <a:off x="6672948" y="1146189"/>
                <a:ext cx="498616" cy="247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Fe</a:t>
                </a:r>
                <a:r>
                  <a:rPr lang="en-US" sz="1600" baseline="30000" dirty="0"/>
                  <a:t>2+</a:t>
                </a:r>
                <a:endParaRPr lang="en-NL" sz="1600" dirty="0"/>
              </a:p>
            </p:txBody>
          </p:sp>
        </p:grpSp>
      </p:grp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91D1FB2-A14A-4DF2-9D3D-60E580A2645C}"/>
              </a:ext>
            </a:extLst>
          </p:cNvPr>
          <p:cNvSpPr txBox="1">
            <a:spLocks/>
          </p:cNvSpPr>
          <p:nvPr/>
        </p:nvSpPr>
        <p:spPr>
          <a:xfrm>
            <a:off x="754638" y="1190805"/>
            <a:ext cx="10515600" cy="435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750" indent="-53975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71563" indent="-531813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11313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1562" indent="0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Active species:</a:t>
            </a:r>
            <a:r>
              <a:rPr lang="en-US" sz="1800" dirty="0"/>
              <a:t>	0.1 M Fe</a:t>
            </a:r>
            <a:r>
              <a:rPr lang="en-US" sz="1800" baseline="30000" dirty="0"/>
              <a:t>2+</a:t>
            </a:r>
            <a:r>
              <a:rPr lang="en-US" sz="1800" dirty="0"/>
              <a:t> / Fe</a:t>
            </a:r>
            <a:r>
              <a:rPr lang="en-US" sz="1800" baseline="30000" dirty="0"/>
              <a:t>3+ 		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Salt:</a:t>
            </a:r>
            <a:r>
              <a:rPr lang="en-US" sz="1800" dirty="0"/>
              <a:t>			1 M NaCl 				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Solvent:	</a:t>
            </a:r>
            <a:r>
              <a:rPr lang="en-US" sz="1800" dirty="0"/>
              <a:t>	Water			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b="1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Electrode: 		</a:t>
            </a:r>
            <a:r>
              <a:rPr lang="en-US" sz="2000" dirty="0"/>
              <a:t>Paper						      	 	</a:t>
            </a:r>
            <a:r>
              <a:rPr lang="en-US" sz="1800" dirty="0"/>
              <a:t>				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			</a:t>
            </a:r>
            <a:endParaRPr lang="en-US" sz="1800" b="1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800" b="1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dirty="0"/>
              <a:t>			</a:t>
            </a:r>
            <a:endParaRPr lang="en-NL" sz="180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NL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C0C8F-5025-4FAA-99BB-968B77D4D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validation – aqueous electrolyte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D1C1B9-3188-4688-9E35-3754C3072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008F02-CC25-4324-A30C-69673C1F28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J. </a:t>
            </a:r>
            <a:r>
              <a:rPr lang="en-US" i="1" dirty="0" err="1"/>
              <a:t>Electrochem</a:t>
            </a:r>
            <a:r>
              <a:rPr lang="en-US" i="1" dirty="0"/>
              <a:t>. Soc </a:t>
            </a:r>
            <a:r>
              <a:rPr lang="en-US" dirty="0"/>
              <a:t>(2022)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86C54B-813F-4547-AB23-31885D5BD3A9}"/>
              </a:ext>
            </a:extLst>
          </p:cNvPr>
          <p:cNvGrpSpPr/>
          <p:nvPr/>
        </p:nvGrpSpPr>
        <p:grpSpPr>
          <a:xfrm>
            <a:off x="4361734" y="1918855"/>
            <a:ext cx="2084336" cy="1595999"/>
            <a:chOff x="0" y="2292555"/>
            <a:chExt cx="6858000" cy="525124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9D05F2A-43D5-4A36-BC26-6A8BF2124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1649" r="47311"/>
            <a:stretch/>
          </p:blipFill>
          <p:spPr>
            <a:xfrm>
              <a:off x="0" y="2292555"/>
              <a:ext cx="3613398" cy="525124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D6778D4-12BB-4144-A643-CEB207C2E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1649"/>
            <a:stretch/>
          </p:blipFill>
          <p:spPr>
            <a:xfrm>
              <a:off x="3429000" y="2292555"/>
              <a:ext cx="3429000" cy="5251245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44A6092-2622-4F0C-978E-6B0A2EDB7E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841" t="23888" r="61591" b="53016"/>
          <a:stretch/>
        </p:blipFill>
        <p:spPr>
          <a:xfrm>
            <a:off x="5021791" y="4158760"/>
            <a:ext cx="829618" cy="78990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CEB9D7A-214B-4BC7-A46B-52A30F4CB320}"/>
              </a:ext>
            </a:extLst>
          </p:cNvPr>
          <p:cNvGrpSpPr/>
          <p:nvPr/>
        </p:nvGrpSpPr>
        <p:grpSpPr>
          <a:xfrm>
            <a:off x="7015010" y="3248439"/>
            <a:ext cx="4637246" cy="2292482"/>
            <a:chOff x="6324142" y="3105970"/>
            <a:chExt cx="4637246" cy="2292482"/>
          </a:xfrm>
        </p:grpSpPr>
        <p:pic>
          <p:nvPicPr>
            <p:cNvPr id="42" name="Picture 41" descr="A close up of a logo&#10;&#10;Description automatically generated">
              <a:extLst>
                <a:ext uri="{FF2B5EF4-FFF2-40B4-BE49-F238E27FC236}">
                  <a16:creationId xmlns:a16="http://schemas.microsoft.com/office/drawing/2014/main" id="{1686FB25-2B19-4C90-848F-7FF505220D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67" t="3647" r="739" b="18611"/>
            <a:stretch/>
          </p:blipFill>
          <p:spPr>
            <a:xfrm>
              <a:off x="6648099" y="3843600"/>
              <a:ext cx="1757363" cy="155485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ED8982DF-7E49-4DE5-9957-3C4AE4C70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" t="1795" r="52861" b="20902"/>
            <a:stretch/>
          </p:blipFill>
          <p:spPr>
            <a:xfrm>
              <a:off x="8900402" y="3843541"/>
              <a:ext cx="1751203" cy="155485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8DB6743-03F1-4CEA-BFE0-14CCD0151051}"/>
                </a:ext>
              </a:extLst>
            </p:cNvPr>
            <p:cNvSpPr txBox="1"/>
            <p:nvPr/>
          </p:nvSpPr>
          <p:spPr>
            <a:xfrm>
              <a:off x="6324142" y="3105970"/>
              <a:ext cx="46372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Pore network model:	    Experiment:</a:t>
              </a:r>
              <a:endParaRPr lang="en-NL" sz="2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8CC55F-F994-4388-A516-590EEF730878}"/>
              </a:ext>
            </a:extLst>
          </p:cNvPr>
          <p:cNvGrpSpPr/>
          <p:nvPr/>
        </p:nvGrpSpPr>
        <p:grpSpPr>
          <a:xfrm>
            <a:off x="3341893" y="3361775"/>
            <a:ext cx="3619500" cy="796985"/>
            <a:chOff x="2409826" y="2963054"/>
            <a:chExt cx="3619500" cy="79698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0787A7B-E83B-410B-9D0A-851432DE2206}"/>
                </a:ext>
              </a:extLst>
            </p:cNvPr>
            <p:cNvSpPr/>
            <p:nvPr/>
          </p:nvSpPr>
          <p:spPr>
            <a:xfrm>
              <a:off x="2409826" y="2963054"/>
              <a:ext cx="1809750" cy="796985"/>
            </a:xfrm>
            <a:prstGeom prst="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95979D3-668D-4161-A10F-FA983DE612FC}"/>
                </a:ext>
              </a:extLst>
            </p:cNvPr>
            <p:cNvCxnSpPr>
              <a:cxnSpLocks/>
              <a:stCxn id="45" idx="3"/>
            </p:cNvCxnSpPr>
            <p:nvPr/>
          </p:nvCxnSpPr>
          <p:spPr>
            <a:xfrm>
              <a:off x="4219576" y="3361547"/>
              <a:ext cx="1809750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EE282CF-DBB4-412E-970C-D373EA156F77}"/>
              </a:ext>
            </a:extLst>
          </p:cNvPr>
          <p:cNvSpPr/>
          <p:nvPr/>
        </p:nvSpPr>
        <p:spPr>
          <a:xfrm>
            <a:off x="4706199" y="5319664"/>
            <a:ext cx="1123854" cy="347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C714FDD-A053-4C2A-A331-07388B1BE3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939" t="53771" r="17207" b="34848"/>
          <a:stretch/>
        </p:blipFill>
        <p:spPr>
          <a:xfrm>
            <a:off x="4712829" y="5251275"/>
            <a:ext cx="1199854" cy="3892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075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FA54F41-141F-4E3B-89D2-72EBD08977FF}"/>
              </a:ext>
            </a:extLst>
          </p:cNvPr>
          <p:cNvGrpSpPr/>
          <p:nvPr/>
        </p:nvGrpSpPr>
        <p:grpSpPr>
          <a:xfrm>
            <a:off x="7524000" y="2953968"/>
            <a:ext cx="4459915" cy="3420000"/>
            <a:chOff x="6232143" y="2953968"/>
            <a:chExt cx="4459915" cy="34200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BBF20E9-E58F-4C66-B914-04139559B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2143" y="2953968"/>
              <a:ext cx="4459915" cy="34200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B327415-D033-4919-A49F-35BDE0332685}"/>
                </a:ext>
              </a:extLst>
            </p:cNvPr>
            <p:cNvSpPr/>
            <p:nvPr/>
          </p:nvSpPr>
          <p:spPr>
            <a:xfrm>
              <a:off x="7620000" y="5319664"/>
              <a:ext cx="2338278" cy="3475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A788D35-FB7D-4B09-A303-3DA5F71D2D7C}"/>
                </a:ext>
              </a:extLst>
            </p:cNvPr>
            <p:cNvSpPr/>
            <p:nvPr/>
          </p:nvSpPr>
          <p:spPr>
            <a:xfrm>
              <a:off x="8830152" y="4400346"/>
              <a:ext cx="852542" cy="8124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65E2110E-5E66-497B-9744-C664A70E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000" y="2955600"/>
            <a:ext cx="4468064" cy="3420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1B77E9F-256E-406E-A2B2-1C70A85BCC7C}"/>
              </a:ext>
            </a:extLst>
          </p:cNvPr>
          <p:cNvGrpSpPr/>
          <p:nvPr/>
        </p:nvGrpSpPr>
        <p:grpSpPr>
          <a:xfrm>
            <a:off x="5757360" y="1034935"/>
            <a:ext cx="1543312" cy="734325"/>
            <a:chOff x="5757360" y="1034935"/>
            <a:chExt cx="1543312" cy="7343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1C35DB4-E71C-40A1-A5BB-C585338313A5}"/>
                </a:ext>
              </a:extLst>
            </p:cNvPr>
            <p:cNvGrpSpPr/>
            <p:nvPr/>
          </p:nvGrpSpPr>
          <p:grpSpPr>
            <a:xfrm>
              <a:off x="6570612" y="1039200"/>
              <a:ext cx="730060" cy="730060"/>
              <a:chOff x="6610348" y="1005931"/>
              <a:chExt cx="628698" cy="533371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15CBA6A-66BE-4865-980C-18435FC100CB}"/>
                  </a:ext>
                </a:extLst>
              </p:cNvPr>
              <p:cNvSpPr/>
              <p:nvPr/>
            </p:nvSpPr>
            <p:spPr>
              <a:xfrm>
                <a:off x="6610348" y="1005931"/>
                <a:ext cx="628698" cy="533371"/>
              </a:xfrm>
              <a:prstGeom prst="ellipse">
                <a:avLst/>
              </a:prstGeom>
              <a:solidFill>
                <a:srgbClr val="FF9900">
                  <a:alpha val="70000"/>
                </a:srgbClr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092541E-02AA-47F7-9110-1263A1685A49}"/>
                  </a:ext>
                </a:extLst>
              </p:cNvPr>
              <p:cNvSpPr txBox="1"/>
              <p:nvPr/>
            </p:nvSpPr>
            <p:spPr>
              <a:xfrm>
                <a:off x="6676907" y="1153296"/>
                <a:ext cx="498616" cy="247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Fe</a:t>
                </a:r>
                <a:r>
                  <a:rPr lang="en-US" sz="1600" baseline="30000" dirty="0"/>
                  <a:t>3+</a:t>
                </a:r>
                <a:endParaRPr lang="en-NL" sz="1600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E8D386-7EC5-4318-835E-00C9FBE8C671}"/>
                </a:ext>
              </a:extLst>
            </p:cNvPr>
            <p:cNvGrpSpPr/>
            <p:nvPr/>
          </p:nvGrpSpPr>
          <p:grpSpPr>
            <a:xfrm>
              <a:off x="5757360" y="1034935"/>
              <a:ext cx="730060" cy="730060"/>
              <a:chOff x="6610348" y="1005931"/>
              <a:chExt cx="628698" cy="533371"/>
            </a:xfrm>
            <a:solidFill>
              <a:srgbClr val="52E509"/>
            </a:solidFill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44AA396-133A-46CC-8540-F152A4BF3ACA}"/>
                  </a:ext>
                </a:extLst>
              </p:cNvPr>
              <p:cNvSpPr/>
              <p:nvPr/>
            </p:nvSpPr>
            <p:spPr>
              <a:xfrm>
                <a:off x="6610348" y="1005931"/>
                <a:ext cx="628698" cy="533371"/>
              </a:xfrm>
              <a:prstGeom prst="ellipse">
                <a:avLst/>
              </a:prstGeom>
              <a:solidFill>
                <a:srgbClr val="36B800">
                  <a:alpha val="70000"/>
                </a:srgbClr>
              </a:solidFill>
              <a:ln w="38100">
                <a:solidFill>
                  <a:srgbClr val="36B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422CBF5-C591-49DE-90D2-9B04BB0448C1}"/>
                  </a:ext>
                </a:extLst>
              </p:cNvPr>
              <p:cNvSpPr txBox="1"/>
              <p:nvPr/>
            </p:nvSpPr>
            <p:spPr>
              <a:xfrm>
                <a:off x="6672948" y="1146189"/>
                <a:ext cx="498616" cy="247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Fe</a:t>
                </a:r>
                <a:r>
                  <a:rPr lang="en-US" sz="1600" baseline="30000" dirty="0"/>
                  <a:t>2+</a:t>
                </a:r>
                <a:endParaRPr lang="en-NL" sz="1600" dirty="0"/>
              </a:p>
            </p:txBody>
          </p:sp>
        </p:grpSp>
      </p:grp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91D1FB2-A14A-4DF2-9D3D-60E580A2645C}"/>
              </a:ext>
            </a:extLst>
          </p:cNvPr>
          <p:cNvSpPr txBox="1">
            <a:spLocks/>
          </p:cNvSpPr>
          <p:nvPr/>
        </p:nvSpPr>
        <p:spPr>
          <a:xfrm>
            <a:off x="754638" y="1190805"/>
            <a:ext cx="10515600" cy="435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750" indent="-53975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71563" indent="-531813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11313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1562" indent="0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Active species:</a:t>
            </a:r>
            <a:r>
              <a:rPr lang="en-US" sz="1800" dirty="0"/>
              <a:t>	0.1 M Fe</a:t>
            </a:r>
            <a:r>
              <a:rPr lang="en-US" sz="1800" baseline="30000" dirty="0"/>
              <a:t>2+</a:t>
            </a:r>
            <a:r>
              <a:rPr lang="en-US" sz="1800" dirty="0"/>
              <a:t> / Fe</a:t>
            </a:r>
            <a:r>
              <a:rPr lang="en-US" sz="1800" baseline="30000" dirty="0"/>
              <a:t>3+ 		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Salt:</a:t>
            </a:r>
            <a:r>
              <a:rPr lang="en-US" sz="1800" dirty="0"/>
              <a:t>			1 M NaCl 				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Solvent:	</a:t>
            </a:r>
            <a:r>
              <a:rPr lang="en-US" sz="1800" dirty="0"/>
              <a:t>	Water			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b="1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Electrode: 		</a:t>
            </a:r>
            <a:r>
              <a:rPr lang="en-US" sz="2000" dirty="0"/>
              <a:t>Paper						      	 	</a:t>
            </a:r>
            <a:r>
              <a:rPr lang="en-US" sz="1800" dirty="0"/>
              <a:t>				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			</a:t>
            </a:r>
            <a:endParaRPr lang="en-US" sz="1800" b="1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800" b="1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dirty="0"/>
              <a:t>			</a:t>
            </a:r>
            <a:endParaRPr lang="en-NL" sz="180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NL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C0C8F-5025-4FAA-99BB-968B77D4D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validation – aqueous electrolyte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D1C1B9-3188-4688-9E35-3754C3072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008F02-CC25-4324-A30C-69673C1F28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J. </a:t>
            </a:r>
            <a:r>
              <a:rPr lang="en-US" i="1" dirty="0" err="1"/>
              <a:t>Electrochem</a:t>
            </a:r>
            <a:r>
              <a:rPr lang="en-US" i="1" dirty="0"/>
              <a:t>. Soc </a:t>
            </a:r>
            <a:r>
              <a:rPr lang="en-US" dirty="0"/>
              <a:t>(2022)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86C54B-813F-4547-AB23-31885D5BD3A9}"/>
              </a:ext>
            </a:extLst>
          </p:cNvPr>
          <p:cNvGrpSpPr/>
          <p:nvPr/>
        </p:nvGrpSpPr>
        <p:grpSpPr>
          <a:xfrm>
            <a:off x="4361734" y="1918855"/>
            <a:ext cx="2084336" cy="1595999"/>
            <a:chOff x="0" y="2292555"/>
            <a:chExt cx="6858000" cy="525124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9D05F2A-43D5-4A36-BC26-6A8BF2124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1649" r="47311"/>
            <a:stretch/>
          </p:blipFill>
          <p:spPr>
            <a:xfrm>
              <a:off x="0" y="2292555"/>
              <a:ext cx="3613398" cy="525124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D6778D4-12BB-4144-A643-CEB207C2E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1649"/>
            <a:stretch/>
          </p:blipFill>
          <p:spPr>
            <a:xfrm>
              <a:off x="3429000" y="2292555"/>
              <a:ext cx="3429000" cy="5251245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44A6092-2622-4F0C-978E-6B0A2EDB7E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841" t="23888" r="61591" b="53016"/>
          <a:stretch/>
        </p:blipFill>
        <p:spPr>
          <a:xfrm>
            <a:off x="5021791" y="4158760"/>
            <a:ext cx="829618" cy="78990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798EF08-553B-4B38-A296-D1AF8560B85F}"/>
              </a:ext>
            </a:extLst>
          </p:cNvPr>
          <p:cNvSpPr txBox="1"/>
          <p:nvPr/>
        </p:nvSpPr>
        <p:spPr>
          <a:xfrm>
            <a:off x="7940883" y="2480400"/>
            <a:ext cx="3708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>
                <a:latin typeface="Arial" charset="0"/>
                <a:ea typeface="Arial" charset="0"/>
                <a:cs typeface="Arial" charset="0"/>
              </a:rPr>
              <a:t>Mass transfer coefficient fitting: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E282CF-DBB4-412E-970C-D373EA156F77}"/>
              </a:ext>
            </a:extLst>
          </p:cNvPr>
          <p:cNvSpPr/>
          <p:nvPr/>
        </p:nvSpPr>
        <p:spPr>
          <a:xfrm>
            <a:off x="4706199" y="5319664"/>
            <a:ext cx="1123854" cy="347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C714FDD-A053-4C2A-A331-07388B1BE3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939" t="53771" r="17207" b="34848"/>
          <a:stretch/>
        </p:blipFill>
        <p:spPr>
          <a:xfrm>
            <a:off x="4712829" y="5251275"/>
            <a:ext cx="1199854" cy="3892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62E282F-12A3-4220-9F05-EC1028C1CC24}"/>
              </a:ext>
            </a:extLst>
          </p:cNvPr>
          <p:cNvGrpSpPr/>
          <p:nvPr/>
        </p:nvGrpSpPr>
        <p:grpSpPr>
          <a:xfrm>
            <a:off x="3341893" y="3361775"/>
            <a:ext cx="3619500" cy="796985"/>
            <a:chOff x="2409826" y="2963054"/>
            <a:chExt cx="3619500" cy="79698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9B30004-AFAD-4072-9726-F50131546E26}"/>
                </a:ext>
              </a:extLst>
            </p:cNvPr>
            <p:cNvSpPr/>
            <p:nvPr/>
          </p:nvSpPr>
          <p:spPr>
            <a:xfrm>
              <a:off x="2409826" y="2963054"/>
              <a:ext cx="1809750" cy="796985"/>
            </a:xfrm>
            <a:prstGeom prst="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656EEE4-5796-472D-A12C-36E4FE9897D6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>
              <a:off x="4219576" y="3361547"/>
              <a:ext cx="1809750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569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ACFDA-D98B-4F61-86E3-E39DB60B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Concentration profiles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379374-E1D1-44F0-AC8D-14C1D099B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71C55-895A-448C-BF30-1BB11145E6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J. </a:t>
            </a:r>
            <a:r>
              <a:rPr lang="en-US" i="1" dirty="0" err="1"/>
              <a:t>Electrochem</a:t>
            </a:r>
            <a:r>
              <a:rPr lang="en-US" i="1" dirty="0"/>
              <a:t>. Soc </a:t>
            </a:r>
            <a:r>
              <a:rPr lang="en-US" dirty="0"/>
              <a:t>(2022)</a:t>
            </a:r>
          </a:p>
          <a:p>
            <a:endParaRPr lang="en-GB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82F6108-7854-45F5-9ACC-967D06178B9B}"/>
              </a:ext>
            </a:extLst>
          </p:cNvPr>
          <p:cNvSpPr txBox="1"/>
          <p:nvPr/>
        </p:nvSpPr>
        <p:spPr>
          <a:xfrm>
            <a:off x="720000" y="1469271"/>
            <a:ext cx="1994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Paper electrode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1" name="Picture 30" descr="Qr code&#10;&#10;Description automatically generated">
            <a:extLst>
              <a:ext uri="{FF2B5EF4-FFF2-40B4-BE49-F238E27FC236}">
                <a16:creationId xmlns:a16="http://schemas.microsoft.com/office/drawing/2014/main" id="{A6CE7575-2CF5-445F-ABD7-052867A278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8"/>
          <a:stretch/>
        </p:blipFill>
        <p:spPr>
          <a:xfrm rot="5400000">
            <a:off x="3162230" y="1221955"/>
            <a:ext cx="3515750" cy="2560485"/>
          </a:xfrm>
          <a:prstGeom prst="rect">
            <a:avLst/>
          </a:prstGeom>
        </p:spPr>
      </p:pic>
      <p:pic>
        <p:nvPicPr>
          <p:cNvPr id="32" name="Picture 31" descr="Qr code&#10;&#10;Description automatically generated">
            <a:extLst>
              <a:ext uri="{FF2B5EF4-FFF2-40B4-BE49-F238E27FC236}">
                <a16:creationId xmlns:a16="http://schemas.microsoft.com/office/drawing/2014/main" id="{EA46F03D-DF88-448F-B0C4-9BC78225AF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8"/>
          <a:stretch/>
        </p:blipFill>
        <p:spPr>
          <a:xfrm rot="5400000">
            <a:off x="5682232" y="1222889"/>
            <a:ext cx="3515749" cy="2560485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90BA92F5-867B-44EC-8907-44B44267F3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8"/>
          <a:stretch/>
        </p:blipFill>
        <p:spPr>
          <a:xfrm rot="5400000">
            <a:off x="8202230" y="1221955"/>
            <a:ext cx="3515751" cy="256049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48645DA-BDD6-4858-A79E-654F9E8A4C1D}"/>
              </a:ext>
            </a:extLst>
          </p:cNvPr>
          <p:cNvSpPr txBox="1"/>
          <p:nvPr/>
        </p:nvSpPr>
        <p:spPr>
          <a:xfrm>
            <a:off x="2862299" y="2021696"/>
            <a:ext cx="659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28898D5-1B46-4839-A0B2-7FE38BE9E30C}"/>
              </a:ext>
            </a:extLst>
          </p:cNvPr>
          <p:cNvSpPr txBox="1"/>
          <p:nvPr/>
        </p:nvSpPr>
        <p:spPr>
          <a:xfrm>
            <a:off x="10832631" y="2021696"/>
            <a:ext cx="815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52EF733-95A8-4A17-B02E-D3593AA83F58}"/>
              </a:ext>
            </a:extLst>
          </p:cNvPr>
          <p:cNvCxnSpPr>
            <a:cxnSpLocks/>
          </p:cNvCxnSpPr>
          <p:nvPr/>
        </p:nvCxnSpPr>
        <p:spPr>
          <a:xfrm>
            <a:off x="10975416" y="2490465"/>
            <a:ext cx="566882" cy="1"/>
          </a:xfrm>
          <a:prstGeom prst="straightConnector1">
            <a:avLst/>
          </a:prstGeom>
          <a:ln w="44450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250A5B8-54F7-4C2B-A410-81C1D2A5D108}"/>
              </a:ext>
            </a:extLst>
          </p:cNvPr>
          <p:cNvCxnSpPr>
            <a:cxnSpLocks/>
          </p:cNvCxnSpPr>
          <p:nvPr/>
        </p:nvCxnSpPr>
        <p:spPr>
          <a:xfrm>
            <a:off x="2921056" y="2493993"/>
            <a:ext cx="566882" cy="1"/>
          </a:xfrm>
          <a:prstGeom prst="straightConnector1">
            <a:avLst/>
          </a:prstGeom>
          <a:ln w="44450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E35ED3E-05DD-4724-8CFF-8822975CAC2D}"/>
              </a:ext>
            </a:extLst>
          </p:cNvPr>
          <p:cNvGrpSpPr/>
          <p:nvPr/>
        </p:nvGrpSpPr>
        <p:grpSpPr>
          <a:xfrm>
            <a:off x="6145613" y="5852550"/>
            <a:ext cx="2229816" cy="749405"/>
            <a:chOff x="2694444" y="5398021"/>
            <a:chExt cx="1982470" cy="66627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4DC8AF6-F94D-4354-AC6F-66D28ABC3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18" t="80642" r="16936"/>
            <a:stretch/>
          </p:blipFill>
          <p:spPr>
            <a:xfrm>
              <a:off x="2694444" y="5398021"/>
              <a:ext cx="1982470" cy="596596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332CCF9-E397-4A5F-AD08-ED187EA16B17}"/>
                </a:ext>
              </a:extLst>
            </p:cNvPr>
            <p:cNvSpPr txBox="1"/>
            <p:nvPr/>
          </p:nvSpPr>
          <p:spPr>
            <a:xfrm>
              <a:off x="2778116" y="5790662"/>
              <a:ext cx="1815974" cy="27363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Concentration [mol m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23B5E79-F184-44BC-9D89-50CD49F25A83}"/>
              </a:ext>
            </a:extLst>
          </p:cNvPr>
          <p:cNvSpPr txBox="1"/>
          <p:nvPr/>
        </p:nvSpPr>
        <p:spPr>
          <a:xfrm>
            <a:off x="4115589" y="107027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0 – 1 mm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ED469D5-2A4D-4BF4-A475-1462727D2E1A}"/>
              </a:ext>
            </a:extLst>
          </p:cNvPr>
          <p:cNvSpPr txBox="1"/>
          <p:nvPr/>
        </p:nvSpPr>
        <p:spPr>
          <a:xfrm>
            <a:off x="9022109" y="106908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16 – 17 mm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F26ACD3-1F12-4414-B3A8-D57F53BB0A35}"/>
              </a:ext>
            </a:extLst>
          </p:cNvPr>
          <p:cNvSpPr txBox="1"/>
          <p:nvPr/>
        </p:nvSpPr>
        <p:spPr>
          <a:xfrm>
            <a:off x="6626912" y="106908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8 – 9 mm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A9139D6-751A-497C-A697-44D74BEA7D3D}"/>
              </a:ext>
            </a:extLst>
          </p:cNvPr>
          <p:cNvGrpSpPr/>
          <p:nvPr/>
        </p:nvGrpSpPr>
        <p:grpSpPr>
          <a:xfrm>
            <a:off x="684000" y="1908000"/>
            <a:ext cx="2084336" cy="1595999"/>
            <a:chOff x="0" y="2292555"/>
            <a:chExt cx="6858000" cy="5251245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48ABFE8-4F58-4445-AA6C-6550B445F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1649" r="47311"/>
            <a:stretch/>
          </p:blipFill>
          <p:spPr>
            <a:xfrm>
              <a:off x="0" y="2292555"/>
              <a:ext cx="3613398" cy="525124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B18CCA50-389E-4AF1-94E7-0057605EE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1649"/>
            <a:stretch/>
          </p:blipFill>
          <p:spPr>
            <a:xfrm>
              <a:off x="3429000" y="2292555"/>
              <a:ext cx="3429000" cy="5251245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F3BA894-D904-4CFD-AE38-D498C8C59672}"/>
              </a:ext>
            </a:extLst>
          </p:cNvPr>
          <p:cNvGrpSpPr/>
          <p:nvPr/>
        </p:nvGrpSpPr>
        <p:grpSpPr>
          <a:xfrm>
            <a:off x="10055973" y="334545"/>
            <a:ext cx="1549375" cy="730060"/>
            <a:chOff x="5586651" y="846395"/>
            <a:chExt cx="1549375" cy="730060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A543713-798A-44E3-AB68-16B5804B9EF7}"/>
                </a:ext>
              </a:extLst>
            </p:cNvPr>
            <p:cNvGrpSpPr/>
            <p:nvPr/>
          </p:nvGrpSpPr>
          <p:grpSpPr>
            <a:xfrm>
              <a:off x="5586651" y="846395"/>
              <a:ext cx="736013" cy="730060"/>
              <a:chOff x="8094642" y="628051"/>
              <a:chExt cx="736013" cy="730060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5CA266F0-9533-4E65-BA3E-64C5AD49F8CE}"/>
                  </a:ext>
                </a:extLst>
              </p:cNvPr>
              <p:cNvSpPr/>
              <p:nvPr/>
            </p:nvSpPr>
            <p:spPr>
              <a:xfrm>
                <a:off x="8097111" y="628051"/>
                <a:ext cx="730059" cy="730060"/>
              </a:xfrm>
              <a:prstGeom prst="ellipse">
                <a:avLst/>
              </a:prstGeom>
              <a:solidFill>
                <a:srgbClr val="C00000">
                  <a:alpha val="70000"/>
                </a:srgbClr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6" name="Picture 9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1EEDD30-4126-43C2-B86E-DB97677E0B72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4642" y="720358"/>
                <a:ext cx="736013" cy="537290"/>
              </a:xfrm>
              <a:prstGeom prst="rect">
                <a:avLst/>
              </a:prstGeom>
            </p:spPr>
          </p:pic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0822EC52-FE51-4B5D-9161-90E440CA2A2E}"/>
                </a:ext>
              </a:extLst>
            </p:cNvPr>
            <p:cNvGrpSpPr/>
            <p:nvPr/>
          </p:nvGrpSpPr>
          <p:grpSpPr>
            <a:xfrm>
              <a:off x="6400928" y="846395"/>
              <a:ext cx="735098" cy="730060"/>
              <a:chOff x="6910204" y="1245179"/>
              <a:chExt cx="735098" cy="730060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5159085-B5DC-4FD2-85BC-1103254405F8}"/>
                  </a:ext>
                </a:extLst>
              </p:cNvPr>
              <p:cNvSpPr/>
              <p:nvPr/>
            </p:nvSpPr>
            <p:spPr>
              <a:xfrm>
                <a:off x="6910204" y="1245179"/>
                <a:ext cx="730060" cy="730060"/>
              </a:xfrm>
              <a:prstGeom prst="ellipse">
                <a:avLst/>
              </a:prstGeom>
              <a:solidFill>
                <a:srgbClr val="FF9900">
                  <a:alpha val="69804"/>
                </a:srgbClr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4" name="Picture 9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C433E38E-12E4-48AB-B4CD-D69BC0BD6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0308" y="1358353"/>
                <a:ext cx="734994" cy="585742"/>
              </a:xfrm>
              <a:prstGeom prst="rect">
                <a:avLst/>
              </a:prstGeom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08AD4A3-930B-4795-AA8E-686A0AA44B8C}"/>
              </a:ext>
            </a:extLst>
          </p:cNvPr>
          <p:cNvGrpSpPr/>
          <p:nvPr/>
        </p:nvGrpSpPr>
        <p:grpSpPr>
          <a:xfrm>
            <a:off x="430909" y="2502197"/>
            <a:ext cx="861104" cy="967676"/>
            <a:chOff x="2852361" y="2143156"/>
            <a:chExt cx="747986" cy="840559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34B37F1-46C9-429D-BF83-AB19D04242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4106" y="2404745"/>
              <a:ext cx="139170" cy="43925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53E8C68-FCFC-4A4F-8D25-A95D6A6AE4C3}"/>
                </a:ext>
              </a:extLst>
            </p:cNvPr>
            <p:cNvCxnSpPr>
              <a:cxnSpLocks/>
            </p:cNvCxnSpPr>
            <p:nvPr/>
          </p:nvCxnSpPr>
          <p:spPr>
            <a:xfrm>
              <a:off x="2966117" y="2837482"/>
              <a:ext cx="43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A73904B-A73A-4ACD-BE3C-FC83C0066F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4106" y="2404745"/>
              <a:ext cx="0" cy="43559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31664A-6E78-4E75-8CA5-4AF196750ED0}"/>
                </a:ext>
              </a:extLst>
            </p:cNvPr>
            <p:cNvSpPr txBox="1"/>
            <p:nvPr/>
          </p:nvSpPr>
          <p:spPr>
            <a:xfrm>
              <a:off x="2852361" y="2143156"/>
              <a:ext cx="235500" cy="32081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82BD8C8-AFA5-40BD-BCAF-AECCE3571EE0}"/>
                </a:ext>
              </a:extLst>
            </p:cNvPr>
            <p:cNvSpPr txBox="1"/>
            <p:nvPr/>
          </p:nvSpPr>
          <p:spPr>
            <a:xfrm>
              <a:off x="3079276" y="2214842"/>
              <a:ext cx="260662" cy="32081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785F4D4-2796-44C1-B89D-472FAC4D8BBA}"/>
                </a:ext>
              </a:extLst>
            </p:cNvPr>
            <p:cNvSpPr txBox="1"/>
            <p:nvPr/>
          </p:nvSpPr>
          <p:spPr>
            <a:xfrm>
              <a:off x="3339685" y="2662900"/>
              <a:ext cx="260662" cy="32081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7FE948D-78F5-4FD0-B5D2-B77F9E5B8D7A}"/>
              </a:ext>
            </a:extLst>
          </p:cNvPr>
          <p:cNvGrpSpPr/>
          <p:nvPr/>
        </p:nvGrpSpPr>
        <p:grpSpPr>
          <a:xfrm>
            <a:off x="3279472" y="2846878"/>
            <a:ext cx="861104" cy="989902"/>
            <a:chOff x="3005596" y="2816431"/>
            <a:chExt cx="861104" cy="98990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42EC091-9C23-420D-8E33-536D74E07C2C}"/>
                </a:ext>
              </a:extLst>
            </p:cNvPr>
            <p:cNvGrpSpPr/>
            <p:nvPr/>
          </p:nvGrpSpPr>
          <p:grpSpPr>
            <a:xfrm>
              <a:off x="3005596" y="2816431"/>
              <a:ext cx="861104" cy="989902"/>
              <a:chOff x="2852361" y="2123850"/>
              <a:chExt cx="747986" cy="859866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02071B7-7CF1-4418-89AC-4A6E926838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6117" y="2837482"/>
                <a:ext cx="4320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C8A8EDE2-FE89-472D-8C1C-398030D24F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4106" y="2404745"/>
                <a:ext cx="0" cy="43559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22AB001-71DE-40ED-97EC-88CB6FE16864}"/>
                  </a:ext>
                </a:extLst>
              </p:cNvPr>
              <p:cNvSpPr txBox="1"/>
              <p:nvPr/>
            </p:nvSpPr>
            <p:spPr>
              <a:xfrm>
                <a:off x="2852361" y="2123850"/>
                <a:ext cx="235500" cy="32081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NL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A9091AC-5C25-416C-8CB0-E4665BBAB927}"/>
                  </a:ext>
                </a:extLst>
              </p:cNvPr>
              <p:cNvSpPr txBox="1"/>
              <p:nvPr/>
            </p:nvSpPr>
            <p:spPr>
              <a:xfrm>
                <a:off x="3339685" y="2662900"/>
                <a:ext cx="260662" cy="32081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NL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8888807-C2F7-4ED7-B0F8-1783CA45E3D4}"/>
                </a:ext>
              </a:extLst>
            </p:cNvPr>
            <p:cNvSpPr/>
            <p:nvPr/>
          </p:nvSpPr>
          <p:spPr>
            <a:xfrm>
              <a:off x="3074959" y="3567581"/>
              <a:ext cx="144000" cy="1440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4983025-63BA-4205-9852-CFC8C7AC4483}"/>
                </a:ext>
              </a:extLst>
            </p:cNvPr>
            <p:cNvSpPr txBox="1"/>
            <p:nvPr/>
          </p:nvSpPr>
          <p:spPr>
            <a:xfrm>
              <a:off x="3115995" y="3271383"/>
              <a:ext cx="300082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987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ACFDA-D98B-4F61-86E3-E39DB60B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Concentration profiles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379374-E1D1-44F0-AC8D-14C1D099B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71C55-895A-448C-BF30-1BB11145E6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J. </a:t>
            </a:r>
            <a:r>
              <a:rPr lang="en-US" i="1" dirty="0" err="1"/>
              <a:t>Electrochem</a:t>
            </a:r>
            <a:r>
              <a:rPr lang="en-US" i="1" dirty="0"/>
              <a:t>. Soc </a:t>
            </a:r>
            <a:r>
              <a:rPr lang="en-US" dirty="0"/>
              <a:t>(2022)</a:t>
            </a:r>
          </a:p>
          <a:p>
            <a:endParaRPr lang="en-GB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EDFB2E1-0321-4949-B251-D74FBED98D49}"/>
              </a:ext>
            </a:extLst>
          </p:cNvPr>
          <p:cNvSpPr txBox="1"/>
          <p:nvPr/>
        </p:nvSpPr>
        <p:spPr>
          <a:xfrm>
            <a:off x="720000" y="3793823"/>
            <a:ext cx="1909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Cloth electrode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82F6108-7854-45F5-9ACC-967D06178B9B}"/>
              </a:ext>
            </a:extLst>
          </p:cNvPr>
          <p:cNvSpPr txBox="1"/>
          <p:nvPr/>
        </p:nvSpPr>
        <p:spPr>
          <a:xfrm>
            <a:off x="720000" y="1469271"/>
            <a:ext cx="1994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Paper electrode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1" name="Picture 30" descr="Qr code&#10;&#10;Description automatically generated">
            <a:extLst>
              <a:ext uri="{FF2B5EF4-FFF2-40B4-BE49-F238E27FC236}">
                <a16:creationId xmlns:a16="http://schemas.microsoft.com/office/drawing/2014/main" id="{A6CE7575-2CF5-445F-ABD7-052867A278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8"/>
          <a:stretch/>
        </p:blipFill>
        <p:spPr>
          <a:xfrm rot="5400000">
            <a:off x="3162230" y="1221955"/>
            <a:ext cx="3515750" cy="2560485"/>
          </a:xfrm>
          <a:prstGeom prst="rect">
            <a:avLst/>
          </a:prstGeom>
        </p:spPr>
      </p:pic>
      <p:pic>
        <p:nvPicPr>
          <p:cNvPr id="32" name="Picture 31" descr="Qr code&#10;&#10;Description automatically generated">
            <a:extLst>
              <a:ext uri="{FF2B5EF4-FFF2-40B4-BE49-F238E27FC236}">
                <a16:creationId xmlns:a16="http://schemas.microsoft.com/office/drawing/2014/main" id="{EA46F03D-DF88-448F-B0C4-9BC78225AF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8"/>
          <a:stretch/>
        </p:blipFill>
        <p:spPr>
          <a:xfrm rot="5400000">
            <a:off x="5682232" y="1222889"/>
            <a:ext cx="3515749" cy="2560485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90BA92F5-867B-44EC-8907-44B44267F3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8"/>
          <a:stretch/>
        </p:blipFill>
        <p:spPr>
          <a:xfrm rot="5400000">
            <a:off x="8202230" y="1221955"/>
            <a:ext cx="3515751" cy="2560490"/>
          </a:xfrm>
          <a:prstGeom prst="rect">
            <a:avLst/>
          </a:prstGeom>
        </p:spPr>
      </p:pic>
      <p:pic>
        <p:nvPicPr>
          <p:cNvPr id="36" name="Picture 35" descr="A picture containing indoor, vegetable&#10;&#10;Description automatically generated">
            <a:extLst>
              <a:ext uri="{FF2B5EF4-FFF2-40B4-BE49-F238E27FC236}">
                <a16:creationId xmlns:a16="http://schemas.microsoft.com/office/drawing/2014/main" id="{2E8A786E-02EE-4F5E-A3E8-06C2C7EA0F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8"/>
          <a:stretch/>
        </p:blipFill>
        <p:spPr>
          <a:xfrm rot="5400000">
            <a:off x="3162233" y="3517605"/>
            <a:ext cx="3515748" cy="2560486"/>
          </a:xfrm>
          <a:prstGeom prst="rect">
            <a:avLst/>
          </a:prstGeom>
        </p:spPr>
      </p:pic>
      <p:pic>
        <p:nvPicPr>
          <p:cNvPr id="37" name="Picture 36" descr="A picture containing pea, vegetable&#10;&#10;Description automatically generated">
            <a:extLst>
              <a:ext uri="{FF2B5EF4-FFF2-40B4-BE49-F238E27FC236}">
                <a16:creationId xmlns:a16="http://schemas.microsoft.com/office/drawing/2014/main" id="{A53B1B97-7046-421E-9DE4-FAC8370C36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8"/>
          <a:stretch/>
        </p:blipFill>
        <p:spPr>
          <a:xfrm rot="5400000">
            <a:off x="5682230" y="3517602"/>
            <a:ext cx="3515751" cy="256049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B6E6947-CDD6-4E5E-B144-9DCD65D3BF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8"/>
          <a:stretch/>
        </p:blipFill>
        <p:spPr>
          <a:xfrm rot="5400000">
            <a:off x="8202230" y="3517603"/>
            <a:ext cx="3515750" cy="256049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48645DA-BDD6-4858-A79E-654F9E8A4C1D}"/>
              </a:ext>
            </a:extLst>
          </p:cNvPr>
          <p:cNvSpPr txBox="1"/>
          <p:nvPr/>
        </p:nvSpPr>
        <p:spPr>
          <a:xfrm>
            <a:off x="2862299" y="2021696"/>
            <a:ext cx="659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28898D5-1B46-4839-A0B2-7FE38BE9E30C}"/>
              </a:ext>
            </a:extLst>
          </p:cNvPr>
          <p:cNvSpPr txBox="1"/>
          <p:nvPr/>
        </p:nvSpPr>
        <p:spPr>
          <a:xfrm>
            <a:off x="10832631" y="2021696"/>
            <a:ext cx="815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52EF733-95A8-4A17-B02E-D3593AA83F58}"/>
              </a:ext>
            </a:extLst>
          </p:cNvPr>
          <p:cNvCxnSpPr>
            <a:cxnSpLocks/>
          </p:cNvCxnSpPr>
          <p:nvPr/>
        </p:nvCxnSpPr>
        <p:spPr>
          <a:xfrm>
            <a:off x="10975416" y="2490465"/>
            <a:ext cx="566882" cy="1"/>
          </a:xfrm>
          <a:prstGeom prst="straightConnector1">
            <a:avLst/>
          </a:prstGeom>
          <a:ln w="44450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250A5B8-54F7-4C2B-A410-81C1D2A5D108}"/>
              </a:ext>
            </a:extLst>
          </p:cNvPr>
          <p:cNvCxnSpPr>
            <a:cxnSpLocks/>
          </p:cNvCxnSpPr>
          <p:nvPr/>
        </p:nvCxnSpPr>
        <p:spPr>
          <a:xfrm>
            <a:off x="2921056" y="2493993"/>
            <a:ext cx="566882" cy="1"/>
          </a:xfrm>
          <a:prstGeom prst="straightConnector1">
            <a:avLst/>
          </a:prstGeom>
          <a:ln w="44450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E35ED3E-05DD-4724-8CFF-8822975CAC2D}"/>
              </a:ext>
            </a:extLst>
          </p:cNvPr>
          <p:cNvGrpSpPr/>
          <p:nvPr/>
        </p:nvGrpSpPr>
        <p:grpSpPr>
          <a:xfrm>
            <a:off x="6145613" y="5852550"/>
            <a:ext cx="2229816" cy="749405"/>
            <a:chOff x="2694444" y="5398021"/>
            <a:chExt cx="1982470" cy="66627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4DC8AF6-F94D-4354-AC6F-66D28ABC3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18" t="80642" r="16936"/>
            <a:stretch/>
          </p:blipFill>
          <p:spPr>
            <a:xfrm>
              <a:off x="2694444" y="5398021"/>
              <a:ext cx="1982470" cy="596596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332CCF9-E397-4A5F-AD08-ED187EA16B17}"/>
                </a:ext>
              </a:extLst>
            </p:cNvPr>
            <p:cNvSpPr txBox="1"/>
            <p:nvPr/>
          </p:nvSpPr>
          <p:spPr>
            <a:xfrm>
              <a:off x="2778116" y="5790662"/>
              <a:ext cx="1815974" cy="27363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Concentration [mol m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23B5E79-F184-44BC-9D89-50CD49F25A83}"/>
              </a:ext>
            </a:extLst>
          </p:cNvPr>
          <p:cNvSpPr txBox="1"/>
          <p:nvPr/>
        </p:nvSpPr>
        <p:spPr>
          <a:xfrm>
            <a:off x="4115589" y="107027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0 – 1 mm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ED469D5-2A4D-4BF4-A475-1462727D2E1A}"/>
              </a:ext>
            </a:extLst>
          </p:cNvPr>
          <p:cNvSpPr txBox="1"/>
          <p:nvPr/>
        </p:nvSpPr>
        <p:spPr>
          <a:xfrm>
            <a:off x="9022109" y="106908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16 – 17 mm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F26ACD3-1F12-4414-B3A8-D57F53BB0A35}"/>
              </a:ext>
            </a:extLst>
          </p:cNvPr>
          <p:cNvSpPr txBox="1"/>
          <p:nvPr/>
        </p:nvSpPr>
        <p:spPr>
          <a:xfrm>
            <a:off x="6626912" y="106908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8 – 9 mm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73C94AE-667C-45C2-95E4-19B8513FA078}"/>
              </a:ext>
            </a:extLst>
          </p:cNvPr>
          <p:cNvGrpSpPr/>
          <p:nvPr/>
        </p:nvGrpSpPr>
        <p:grpSpPr>
          <a:xfrm>
            <a:off x="756000" y="4264928"/>
            <a:ext cx="1972248" cy="1499475"/>
            <a:chOff x="0" y="2651001"/>
            <a:chExt cx="6858002" cy="4892799"/>
          </a:xfrm>
        </p:grpSpPr>
        <p:pic>
          <p:nvPicPr>
            <p:cNvPr id="71" name="Picture 70" descr="A close-up of a rock&#10;&#10;Description automatically generated with low confidence">
              <a:extLst>
                <a:ext uri="{FF2B5EF4-FFF2-40B4-BE49-F238E27FC236}">
                  <a16:creationId xmlns:a16="http://schemas.microsoft.com/office/drawing/2014/main" id="{35BCE323-3BC7-488A-BF31-B6FE0F285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79" r="47158"/>
            <a:stretch/>
          </p:blipFill>
          <p:spPr>
            <a:xfrm>
              <a:off x="0" y="2651001"/>
              <a:ext cx="3623881" cy="4892799"/>
            </a:xfrm>
            <a:prstGeom prst="rect">
              <a:avLst/>
            </a:prstGeom>
          </p:spPr>
        </p:pic>
        <p:pic>
          <p:nvPicPr>
            <p:cNvPr id="72" name="Picture 71" descr="A picture containing bedclothes&#10;&#10;Description automatically generated">
              <a:extLst>
                <a:ext uri="{FF2B5EF4-FFF2-40B4-BE49-F238E27FC236}">
                  <a16:creationId xmlns:a16="http://schemas.microsoft.com/office/drawing/2014/main" id="{CA1F64A0-8D23-473A-A2D8-96BEDA86B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7679"/>
            <a:stretch/>
          </p:blipFill>
          <p:spPr>
            <a:xfrm>
              <a:off x="3429001" y="2651001"/>
              <a:ext cx="3429001" cy="4892799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A9139D6-751A-497C-A697-44D74BEA7D3D}"/>
              </a:ext>
            </a:extLst>
          </p:cNvPr>
          <p:cNvGrpSpPr/>
          <p:nvPr/>
        </p:nvGrpSpPr>
        <p:grpSpPr>
          <a:xfrm>
            <a:off x="684000" y="1908000"/>
            <a:ext cx="2084336" cy="1595999"/>
            <a:chOff x="0" y="2292555"/>
            <a:chExt cx="6858000" cy="5251245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48ABFE8-4F58-4445-AA6C-6550B445F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1649" r="47311"/>
            <a:stretch/>
          </p:blipFill>
          <p:spPr>
            <a:xfrm>
              <a:off x="0" y="2292555"/>
              <a:ext cx="3613398" cy="525124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B18CCA50-389E-4AF1-94E7-0057605EE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1649"/>
            <a:stretch/>
          </p:blipFill>
          <p:spPr>
            <a:xfrm>
              <a:off x="3429000" y="2292555"/>
              <a:ext cx="3429000" cy="5251245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9A25281A-2BD2-4048-AECC-5AEAEFDD5DDB}"/>
              </a:ext>
            </a:extLst>
          </p:cNvPr>
          <p:cNvSpPr/>
          <p:nvPr/>
        </p:nvSpPr>
        <p:spPr>
          <a:xfrm>
            <a:off x="4040903" y="4704880"/>
            <a:ext cx="1008000" cy="100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F3BA894-D904-4CFD-AE38-D498C8C59672}"/>
              </a:ext>
            </a:extLst>
          </p:cNvPr>
          <p:cNvGrpSpPr/>
          <p:nvPr/>
        </p:nvGrpSpPr>
        <p:grpSpPr>
          <a:xfrm>
            <a:off x="10055973" y="334545"/>
            <a:ext cx="1549375" cy="730060"/>
            <a:chOff x="5586651" y="846395"/>
            <a:chExt cx="1549375" cy="730060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A543713-798A-44E3-AB68-16B5804B9EF7}"/>
                </a:ext>
              </a:extLst>
            </p:cNvPr>
            <p:cNvGrpSpPr/>
            <p:nvPr/>
          </p:nvGrpSpPr>
          <p:grpSpPr>
            <a:xfrm>
              <a:off x="5586651" y="846395"/>
              <a:ext cx="736013" cy="730060"/>
              <a:chOff x="8094642" y="628051"/>
              <a:chExt cx="736013" cy="730060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5CA266F0-9533-4E65-BA3E-64C5AD49F8CE}"/>
                  </a:ext>
                </a:extLst>
              </p:cNvPr>
              <p:cNvSpPr/>
              <p:nvPr/>
            </p:nvSpPr>
            <p:spPr>
              <a:xfrm>
                <a:off x="8097111" y="628051"/>
                <a:ext cx="730059" cy="730060"/>
              </a:xfrm>
              <a:prstGeom prst="ellipse">
                <a:avLst/>
              </a:prstGeom>
              <a:solidFill>
                <a:srgbClr val="C00000">
                  <a:alpha val="70000"/>
                </a:srgbClr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6" name="Picture 9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1EEDD30-4126-43C2-B86E-DB97677E0B72}"/>
                  </a:ext>
                </a:extLst>
              </p:cNvPr>
              <p:cNvPicPr>
                <a:picLocks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4642" y="720358"/>
                <a:ext cx="736013" cy="537290"/>
              </a:xfrm>
              <a:prstGeom prst="rect">
                <a:avLst/>
              </a:prstGeom>
            </p:spPr>
          </p:pic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0822EC52-FE51-4B5D-9161-90E440CA2A2E}"/>
                </a:ext>
              </a:extLst>
            </p:cNvPr>
            <p:cNvGrpSpPr/>
            <p:nvPr/>
          </p:nvGrpSpPr>
          <p:grpSpPr>
            <a:xfrm>
              <a:off x="6400928" y="846395"/>
              <a:ext cx="735098" cy="730060"/>
              <a:chOff x="6910204" y="1245179"/>
              <a:chExt cx="735098" cy="730060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5159085-B5DC-4FD2-85BC-1103254405F8}"/>
                  </a:ext>
                </a:extLst>
              </p:cNvPr>
              <p:cNvSpPr/>
              <p:nvPr/>
            </p:nvSpPr>
            <p:spPr>
              <a:xfrm>
                <a:off x="6910204" y="1245179"/>
                <a:ext cx="730060" cy="730060"/>
              </a:xfrm>
              <a:prstGeom prst="ellipse">
                <a:avLst/>
              </a:prstGeom>
              <a:solidFill>
                <a:srgbClr val="FF9900">
                  <a:alpha val="69804"/>
                </a:srgbClr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4" name="Picture 9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C433E38E-12E4-48AB-B4CD-D69BC0BD6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0308" y="1358353"/>
                <a:ext cx="734994" cy="585742"/>
              </a:xfrm>
              <a:prstGeom prst="rect">
                <a:avLst/>
              </a:prstGeom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08AD4A3-930B-4795-AA8E-686A0AA44B8C}"/>
              </a:ext>
            </a:extLst>
          </p:cNvPr>
          <p:cNvGrpSpPr/>
          <p:nvPr/>
        </p:nvGrpSpPr>
        <p:grpSpPr>
          <a:xfrm>
            <a:off x="430909" y="2502197"/>
            <a:ext cx="861104" cy="967676"/>
            <a:chOff x="2852361" y="2143156"/>
            <a:chExt cx="747986" cy="840559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34B37F1-46C9-429D-BF83-AB19D04242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4106" y="2404745"/>
              <a:ext cx="139170" cy="43925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53E8C68-FCFC-4A4F-8D25-A95D6A6AE4C3}"/>
                </a:ext>
              </a:extLst>
            </p:cNvPr>
            <p:cNvCxnSpPr>
              <a:cxnSpLocks/>
            </p:cNvCxnSpPr>
            <p:nvPr/>
          </p:nvCxnSpPr>
          <p:spPr>
            <a:xfrm>
              <a:off x="2966117" y="2837482"/>
              <a:ext cx="43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A73904B-A73A-4ACD-BE3C-FC83C0066F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4106" y="2404745"/>
              <a:ext cx="0" cy="43559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31664A-6E78-4E75-8CA5-4AF196750ED0}"/>
                </a:ext>
              </a:extLst>
            </p:cNvPr>
            <p:cNvSpPr txBox="1"/>
            <p:nvPr/>
          </p:nvSpPr>
          <p:spPr>
            <a:xfrm>
              <a:off x="2852361" y="2143156"/>
              <a:ext cx="235500" cy="32081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82BD8C8-AFA5-40BD-BCAF-AECCE3571EE0}"/>
                </a:ext>
              </a:extLst>
            </p:cNvPr>
            <p:cNvSpPr txBox="1"/>
            <p:nvPr/>
          </p:nvSpPr>
          <p:spPr>
            <a:xfrm>
              <a:off x="3079276" y="2214842"/>
              <a:ext cx="260662" cy="32081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785F4D4-2796-44C1-B89D-472FAC4D8BBA}"/>
                </a:ext>
              </a:extLst>
            </p:cNvPr>
            <p:cNvSpPr txBox="1"/>
            <p:nvPr/>
          </p:nvSpPr>
          <p:spPr>
            <a:xfrm>
              <a:off x="3339685" y="2662900"/>
              <a:ext cx="260662" cy="32081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7FE948D-78F5-4FD0-B5D2-B77F9E5B8D7A}"/>
              </a:ext>
            </a:extLst>
          </p:cNvPr>
          <p:cNvGrpSpPr/>
          <p:nvPr/>
        </p:nvGrpSpPr>
        <p:grpSpPr>
          <a:xfrm>
            <a:off x="3279472" y="2846878"/>
            <a:ext cx="861104" cy="989902"/>
            <a:chOff x="3005596" y="2816431"/>
            <a:chExt cx="861104" cy="98990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42EC091-9C23-420D-8E33-536D74E07C2C}"/>
                </a:ext>
              </a:extLst>
            </p:cNvPr>
            <p:cNvGrpSpPr/>
            <p:nvPr/>
          </p:nvGrpSpPr>
          <p:grpSpPr>
            <a:xfrm>
              <a:off x="3005596" y="2816431"/>
              <a:ext cx="861104" cy="989902"/>
              <a:chOff x="2852361" y="2123850"/>
              <a:chExt cx="747986" cy="859866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02071B7-7CF1-4418-89AC-4A6E926838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6117" y="2837482"/>
                <a:ext cx="4320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C8A8EDE2-FE89-472D-8C1C-398030D24F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4106" y="2404745"/>
                <a:ext cx="0" cy="43559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22AB001-71DE-40ED-97EC-88CB6FE16864}"/>
                  </a:ext>
                </a:extLst>
              </p:cNvPr>
              <p:cNvSpPr txBox="1"/>
              <p:nvPr/>
            </p:nvSpPr>
            <p:spPr>
              <a:xfrm>
                <a:off x="2852361" y="2123850"/>
                <a:ext cx="235500" cy="32081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NL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A9091AC-5C25-416C-8CB0-E4665BBAB927}"/>
                  </a:ext>
                </a:extLst>
              </p:cNvPr>
              <p:cNvSpPr txBox="1"/>
              <p:nvPr/>
            </p:nvSpPr>
            <p:spPr>
              <a:xfrm>
                <a:off x="3339685" y="2662900"/>
                <a:ext cx="260662" cy="32081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NL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8888807-C2F7-4ED7-B0F8-1783CA45E3D4}"/>
                </a:ext>
              </a:extLst>
            </p:cNvPr>
            <p:cNvSpPr/>
            <p:nvPr/>
          </p:nvSpPr>
          <p:spPr>
            <a:xfrm>
              <a:off x="3074959" y="3567581"/>
              <a:ext cx="144000" cy="1440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4983025-63BA-4205-9852-CFC8C7AC4483}"/>
                </a:ext>
              </a:extLst>
            </p:cNvPr>
            <p:cNvSpPr txBox="1"/>
            <p:nvPr/>
          </p:nvSpPr>
          <p:spPr>
            <a:xfrm>
              <a:off x="3115995" y="3271383"/>
              <a:ext cx="300082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3195C0FC-8892-4066-ADA4-A71768586430}"/>
              </a:ext>
            </a:extLst>
          </p:cNvPr>
          <p:cNvSpPr txBox="1"/>
          <p:nvPr/>
        </p:nvSpPr>
        <p:spPr>
          <a:xfrm>
            <a:off x="2862299" y="4302814"/>
            <a:ext cx="659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838A538-E62F-4457-B4F1-1B26D302A13F}"/>
              </a:ext>
            </a:extLst>
          </p:cNvPr>
          <p:cNvSpPr txBox="1"/>
          <p:nvPr/>
        </p:nvSpPr>
        <p:spPr>
          <a:xfrm>
            <a:off x="10832631" y="4302814"/>
            <a:ext cx="815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C3BD43F-833C-4827-9E62-BA623AEFD3D1}"/>
              </a:ext>
            </a:extLst>
          </p:cNvPr>
          <p:cNvCxnSpPr>
            <a:cxnSpLocks/>
          </p:cNvCxnSpPr>
          <p:nvPr/>
        </p:nvCxnSpPr>
        <p:spPr>
          <a:xfrm>
            <a:off x="10975416" y="4771583"/>
            <a:ext cx="566882" cy="1"/>
          </a:xfrm>
          <a:prstGeom prst="straightConnector1">
            <a:avLst/>
          </a:prstGeom>
          <a:ln w="44450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69D0FFF-880E-4A2E-A50D-E1FB918039AD}"/>
              </a:ext>
            </a:extLst>
          </p:cNvPr>
          <p:cNvCxnSpPr>
            <a:cxnSpLocks/>
          </p:cNvCxnSpPr>
          <p:nvPr/>
        </p:nvCxnSpPr>
        <p:spPr>
          <a:xfrm>
            <a:off x="2921056" y="4775111"/>
            <a:ext cx="566882" cy="1"/>
          </a:xfrm>
          <a:prstGeom prst="straightConnector1">
            <a:avLst/>
          </a:prstGeom>
          <a:ln w="44450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59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86CFEE-FA6B-4606-988B-3E5681352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82F6A1-B08F-4E42-B748-7CA84F7119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Graphic 5" descr="Electric Tower with solid fill">
            <a:extLst>
              <a:ext uri="{FF2B5EF4-FFF2-40B4-BE49-F238E27FC236}">
                <a16:creationId xmlns:a16="http://schemas.microsoft.com/office/drawing/2014/main" id="{5A17A631-EDC3-407A-9B1D-5E6997BEC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2121" y="3109219"/>
            <a:ext cx="1560780" cy="1560780"/>
          </a:xfrm>
          <a:prstGeom prst="rect">
            <a:avLst/>
          </a:prstGeom>
        </p:spPr>
      </p:pic>
      <p:pic>
        <p:nvPicPr>
          <p:cNvPr id="7" name="Graphic 6" descr="Wind Turbines with solid fill">
            <a:extLst>
              <a:ext uri="{FF2B5EF4-FFF2-40B4-BE49-F238E27FC236}">
                <a16:creationId xmlns:a16="http://schemas.microsoft.com/office/drawing/2014/main" id="{B2667C0C-6F76-4870-AB73-EC78448B6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56454" y="1665350"/>
            <a:ext cx="1367545" cy="1367545"/>
          </a:xfrm>
          <a:prstGeom prst="rect">
            <a:avLst/>
          </a:prstGeom>
        </p:spPr>
      </p:pic>
      <p:pic>
        <p:nvPicPr>
          <p:cNvPr id="8" name="Graphic 7" descr="Solar Panels with solid fill">
            <a:extLst>
              <a:ext uri="{FF2B5EF4-FFF2-40B4-BE49-F238E27FC236}">
                <a16:creationId xmlns:a16="http://schemas.microsoft.com/office/drawing/2014/main" id="{A86EC290-DEC3-439B-A14B-B2C0124596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603" y="1630802"/>
            <a:ext cx="1367545" cy="1367545"/>
          </a:xfrm>
          <a:prstGeom prst="rect">
            <a:avLst/>
          </a:prstGeom>
        </p:spPr>
      </p:pic>
      <p:pic>
        <p:nvPicPr>
          <p:cNvPr id="9" name="Graphic 8" descr="Renewable Energy with solid fill">
            <a:extLst>
              <a:ext uri="{FF2B5EF4-FFF2-40B4-BE49-F238E27FC236}">
                <a16:creationId xmlns:a16="http://schemas.microsoft.com/office/drawing/2014/main" id="{B24A6327-B0AF-405C-9EC8-7FC9186F63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47710" y="3277028"/>
            <a:ext cx="857839" cy="857839"/>
          </a:xfrm>
          <a:prstGeom prst="rect">
            <a:avLst/>
          </a:prstGeom>
        </p:spPr>
      </p:pic>
      <p:pic>
        <p:nvPicPr>
          <p:cNvPr id="10" name="Graphic 9" descr="House with solid fill">
            <a:extLst>
              <a:ext uri="{FF2B5EF4-FFF2-40B4-BE49-F238E27FC236}">
                <a16:creationId xmlns:a16="http://schemas.microsoft.com/office/drawing/2014/main" id="{8A47AFCE-7CDE-49DE-8B37-1E987925F8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4089" y="4827356"/>
            <a:ext cx="1265307" cy="1265307"/>
          </a:xfrm>
          <a:prstGeom prst="rect">
            <a:avLst/>
          </a:prstGeom>
        </p:spPr>
      </p:pic>
      <p:pic>
        <p:nvPicPr>
          <p:cNvPr id="12" name="Graphic 11" descr="Production with solid fill">
            <a:extLst>
              <a:ext uri="{FF2B5EF4-FFF2-40B4-BE49-F238E27FC236}">
                <a16:creationId xmlns:a16="http://schemas.microsoft.com/office/drawing/2014/main" id="{45B21C49-2DC5-417D-9A44-5C4026482C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40242" y="4834356"/>
            <a:ext cx="1265307" cy="1265307"/>
          </a:xfrm>
          <a:prstGeom prst="rect">
            <a:avLst/>
          </a:prstGeom>
        </p:spPr>
      </p:pic>
      <p:pic>
        <p:nvPicPr>
          <p:cNvPr id="14" name="Graphic 13" descr="Electric car with solid fill">
            <a:extLst>
              <a:ext uri="{FF2B5EF4-FFF2-40B4-BE49-F238E27FC236}">
                <a16:creationId xmlns:a16="http://schemas.microsoft.com/office/drawing/2014/main" id="{80F261A3-2144-45D2-8695-3A03585D11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240226" y="5004282"/>
            <a:ext cx="1265307" cy="126530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BB6CB36-7250-4786-9850-60BE9B032DF3}"/>
              </a:ext>
            </a:extLst>
          </p:cNvPr>
          <p:cNvCxnSpPr>
            <a:cxnSpLocks/>
          </p:cNvCxnSpPr>
          <p:nvPr/>
        </p:nvCxnSpPr>
        <p:spPr>
          <a:xfrm flipH="1">
            <a:off x="2395698" y="3147947"/>
            <a:ext cx="0" cy="1145215"/>
          </a:xfrm>
          <a:prstGeom prst="straightConnector1">
            <a:avLst/>
          </a:prstGeom>
          <a:ln w="38100">
            <a:solidFill>
              <a:srgbClr val="77C5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473A005-6003-4F1C-AAE0-5DCBEA4F6838}"/>
              </a:ext>
            </a:extLst>
          </p:cNvPr>
          <p:cNvSpPr/>
          <p:nvPr/>
        </p:nvSpPr>
        <p:spPr>
          <a:xfrm>
            <a:off x="5782639" y="2662448"/>
            <a:ext cx="1058573" cy="1346602"/>
          </a:xfrm>
          <a:custGeom>
            <a:avLst/>
            <a:gdLst>
              <a:gd name="connsiteX0" fmla="*/ 0 w 1150620"/>
              <a:gd name="connsiteY0" fmla="*/ 1531620 h 1531620"/>
              <a:gd name="connsiteX1" fmla="*/ 106680 w 1150620"/>
              <a:gd name="connsiteY1" fmla="*/ 1143000 h 1531620"/>
              <a:gd name="connsiteX2" fmla="*/ 220980 w 1150620"/>
              <a:gd name="connsiteY2" fmla="*/ 868680 h 1531620"/>
              <a:gd name="connsiteX3" fmla="*/ 327660 w 1150620"/>
              <a:gd name="connsiteY3" fmla="*/ 563880 h 1531620"/>
              <a:gd name="connsiteX4" fmla="*/ 472440 w 1150620"/>
              <a:gd name="connsiteY4" fmla="*/ 266700 h 1531620"/>
              <a:gd name="connsiteX5" fmla="*/ 655320 w 1150620"/>
              <a:gd name="connsiteY5" fmla="*/ 76200 h 1531620"/>
              <a:gd name="connsiteX6" fmla="*/ 777240 w 1150620"/>
              <a:gd name="connsiteY6" fmla="*/ 0 h 1531620"/>
              <a:gd name="connsiteX7" fmla="*/ 906780 w 1150620"/>
              <a:gd name="connsiteY7" fmla="*/ 83820 h 1531620"/>
              <a:gd name="connsiteX8" fmla="*/ 1013460 w 1150620"/>
              <a:gd name="connsiteY8" fmla="*/ 243840 h 1531620"/>
              <a:gd name="connsiteX9" fmla="*/ 1104900 w 1150620"/>
              <a:gd name="connsiteY9" fmla="*/ 411480 h 1531620"/>
              <a:gd name="connsiteX10" fmla="*/ 1150620 w 1150620"/>
              <a:gd name="connsiteY10" fmla="*/ 533400 h 1531620"/>
              <a:gd name="connsiteX11" fmla="*/ 861060 w 1150620"/>
              <a:gd name="connsiteY11" fmla="*/ 762000 h 1531620"/>
              <a:gd name="connsiteX12" fmla="*/ 594360 w 1150620"/>
              <a:gd name="connsiteY12" fmla="*/ 982980 h 1531620"/>
              <a:gd name="connsiteX13" fmla="*/ 350520 w 1150620"/>
              <a:gd name="connsiteY13" fmla="*/ 1211580 h 1531620"/>
              <a:gd name="connsiteX14" fmla="*/ 60960 w 1150620"/>
              <a:gd name="connsiteY14" fmla="*/ 1478280 h 1531620"/>
              <a:gd name="connsiteX15" fmla="*/ 0 w 1150620"/>
              <a:gd name="connsiteY15" fmla="*/ 1531620 h 1531620"/>
              <a:gd name="connsiteX0" fmla="*/ 0 w 1150620"/>
              <a:gd name="connsiteY0" fmla="*/ 1531620 h 1531620"/>
              <a:gd name="connsiteX1" fmla="*/ 106680 w 1150620"/>
              <a:gd name="connsiteY1" fmla="*/ 1143000 h 1531620"/>
              <a:gd name="connsiteX2" fmla="*/ 220980 w 1150620"/>
              <a:gd name="connsiteY2" fmla="*/ 868680 h 1531620"/>
              <a:gd name="connsiteX3" fmla="*/ 327660 w 1150620"/>
              <a:gd name="connsiteY3" fmla="*/ 563880 h 1531620"/>
              <a:gd name="connsiteX4" fmla="*/ 472440 w 1150620"/>
              <a:gd name="connsiteY4" fmla="*/ 266700 h 1531620"/>
              <a:gd name="connsiteX5" fmla="*/ 630419 w 1150620"/>
              <a:gd name="connsiteY5" fmla="*/ 45800 h 1531620"/>
              <a:gd name="connsiteX6" fmla="*/ 777240 w 1150620"/>
              <a:gd name="connsiteY6" fmla="*/ 0 h 1531620"/>
              <a:gd name="connsiteX7" fmla="*/ 906780 w 1150620"/>
              <a:gd name="connsiteY7" fmla="*/ 83820 h 1531620"/>
              <a:gd name="connsiteX8" fmla="*/ 1013460 w 1150620"/>
              <a:gd name="connsiteY8" fmla="*/ 243840 h 1531620"/>
              <a:gd name="connsiteX9" fmla="*/ 1104900 w 1150620"/>
              <a:gd name="connsiteY9" fmla="*/ 411480 h 1531620"/>
              <a:gd name="connsiteX10" fmla="*/ 1150620 w 1150620"/>
              <a:gd name="connsiteY10" fmla="*/ 533400 h 1531620"/>
              <a:gd name="connsiteX11" fmla="*/ 861060 w 1150620"/>
              <a:gd name="connsiteY11" fmla="*/ 762000 h 1531620"/>
              <a:gd name="connsiteX12" fmla="*/ 594360 w 1150620"/>
              <a:gd name="connsiteY12" fmla="*/ 982980 h 1531620"/>
              <a:gd name="connsiteX13" fmla="*/ 350520 w 1150620"/>
              <a:gd name="connsiteY13" fmla="*/ 1211580 h 1531620"/>
              <a:gd name="connsiteX14" fmla="*/ 60960 w 1150620"/>
              <a:gd name="connsiteY14" fmla="*/ 1478280 h 1531620"/>
              <a:gd name="connsiteX15" fmla="*/ 0 w 1150620"/>
              <a:gd name="connsiteY15" fmla="*/ 1531620 h 1531620"/>
              <a:gd name="connsiteX0" fmla="*/ 0 w 1150620"/>
              <a:gd name="connsiteY0" fmla="*/ 1531620 h 1531620"/>
              <a:gd name="connsiteX1" fmla="*/ 106680 w 1150620"/>
              <a:gd name="connsiteY1" fmla="*/ 1143000 h 1531620"/>
              <a:gd name="connsiteX2" fmla="*/ 202303 w 1150620"/>
              <a:gd name="connsiteY2" fmla="*/ 868680 h 1531620"/>
              <a:gd name="connsiteX3" fmla="*/ 327660 w 1150620"/>
              <a:gd name="connsiteY3" fmla="*/ 563880 h 1531620"/>
              <a:gd name="connsiteX4" fmla="*/ 472440 w 1150620"/>
              <a:gd name="connsiteY4" fmla="*/ 266700 h 1531620"/>
              <a:gd name="connsiteX5" fmla="*/ 630419 w 1150620"/>
              <a:gd name="connsiteY5" fmla="*/ 45800 h 1531620"/>
              <a:gd name="connsiteX6" fmla="*/ 777240 w 1150620"/>
              <a:gd name="connsiteY6" fmla="*/ 0 h 1531620"/>
              <a:gd name="connsiteX7" fmla="*/ 906780 w 1150620"/>
              <a:gd name="connsiteY7" fmla="*/ 83820 h 1531620"/>
              <a:gd name="connsiteX8" fmla="*/ 1013460 w 1150620"/>
              <a:gd name="connsiteY8" fmla="*/ 243840 h 1531620"/>
              <a:gd name="connsiteX9" fmla="*/ 1104900 w 1150620"/>
              <a:gd name="connsiteY9" fmla="*/ 411480 h 1531620"/>
              <a:gd name="connsiteX10" fmla="*/ 1150620 w 1150620"/>
              <a:gd name="connsiteY10" fmla="*/ 533400 h 1531620"/>
              <a:gd name="connsiteX11" fmla="*/ 861060 w 1150620"/>
              <a:gd name="connsiteY11" fmla="*/ 762000 h 1531620"/>
              <a:gd name="connsiteX12" fmla="*/ 594360 w 1150620"/>
              <a:gd name="connsiteY12" fmla="*/ 982980 h 1531620"/>
              <a:gd name="connsiteX13" fmla="*/ 350520 w 1150620"/>
              <a:gd name="connsiteY13" fmla="*/ 1211580 h 1531620"/>
              <a:gd name="connsiteX14" fmla="*/ 60960 w 1150620"/>
              <a:gd name="connsiteY14" fmla="*/ 1478280 h 1531620"/>
              <a:gd name="connsiteX15" fmla="*/ 0 w 1150620"/>
              <a:gd name="connsiteY15" fmla="*/ 1531620 h 153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50620" h="1531620">
                <a:moveTo>
                  <a:pt x="0" y="1531620"/>
                </a:moveTo>
                <a:lnTo>
                  <a:pt x="106680" y="1143000"/>
                </a:lnTo>
                <a:lnTo>
                  <a:pt x="202303" y="868680"/>
                </a:lnTo>
                <a:lnTo>
                  <a:pt x="327660" y="563880"/>
                </a:lnTo>
                <a:lnTo>
                  <a:pt x="472440" y="266700"/>
                </a:lnTo>
                <a:lnTo>
                  <a:pt x="630419" y="45800"/>
                </a:lnTo>
                <a:lnTo>
                  <a:pt x="777240" y="0"/>
                </a:lnTo>
                <a:lnTo>
                  <a:pt x="906780" y="83820"/>
                </a:lnTo>
                <a:lnTo>
                  <a:pt x="1013460" y="243840"/>
                </a:lnTo>
                <a:lnTo>
                  <a:pt x="1104900" y="411480"/>
                </a:lnTo>
                <a:lnTo>
                  <a:pt x="1150620" y="533400"/>
                </a:lnTo>
                <a:lnTo>
                  <a:pt x="861060" y="762000"/>
                </a:lnTo>
                <a:lnTo>
                  <a:pt x="594360" y="982980"/>
                </a:lnTo>
                <a:lnTo>
                  <a:pt x="350520" y="1211580"/>
                </a:lnTo>
                <a:lnTo>
                  <a:pt x="60960" y="1478280"/>
                </a:lnTo>
                <a:lnTo>
                  <a:pt x="0" y="1531620"/>
                </a:lnTo>
                <a:close/>
              </a:path>
            </a:pathLst>
          </a:custGeom>
          <a:solidFill>
            <a:schemeClr val="accent1">
              <a:alpha val="29804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3600" b="1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06BFDF-9F7F-461D-BDFB-7DC3AE9F6233}"/>
              </a:ext>
            </a:extLst>
          </p:cNvPr>
          <p:cNvSpPr/>
          <p:nvPr/>
        </p:nvSpPr>
        <p:spPr>
          <a:xfrm>
            <a:off x="4856387" y="3700879"/>
            <a:ext cx="926252" cy="582846"/>
          </a:xfrm>
          <a:custGeom>
            <a:avLst/>
            <a:gdLst>
              <a:gd name="connsiteX0" fmla="*/ 0 w 990600"/>
              <a:gd name="connsiteY0" fmla="*/ 228600 h 662940"/>
              <a:gd name="connsiteX1" fmla="*/ 236220 w 990600"/>
              <a:gd name="connsiteY1" fmla="*/ 30480 h 662940"/>
              <a:gd name="connsiteX2" fmla="*/ 358140 w 990600"/>
              <a:gd name="connsiteY2" fmla="*/ 0 h 662940"/>
              <a:gd name="connsiteX3" fmla="*/ 487680 w 990600"/>
              <a:gd name="connsiteY3" fmla="*/ 30480 h 662940"/>
              <a:gd name="connsiteX4" fmla="*/ 914400 w 990600"/>
              <a:gd name="connsiteY4" fmla="*/ 327660 h 662940"/>
              <a:gd name="connsiteX5" fmla="*/ 990600 w 990600"/>
              <a:gd name="connsiteY5" fmla="*/ 365760 h 662940"/>
              <a:gd name="connsiteX6" fmla="*/ 762000 w 990600"/>
              <a:gd name="connsiteY6" fmla="*/ 556260 h 662940"/>
              <a:gd name="connsiteX7" fmla="*/ 556260 w 990600"/>
              <a:gd name="connsiteY7" fmla="*/ 640080 h 662940"/>
              <a:gd name="connsiteX8" fmla="*/ 388620 w 990600"/>
              <a:gd name="connsiteY8" fmla="*/ 662940 h 662940"/>
              <a:gd name="connsiteX9" fmla="*/ 274320 w 990600"/>
              <a:gd name="connsiteY9" fmla="*/ 632460 h 662940"/>
              <a:gd name="connsiteX10" fmla="*/ 167640 w 990600"/>
              <a:gd name="connsiteY10" fmla="*/ 525780 h 662940"/>
              <a:gd name="connsiteX11" fmla="*/ 83820 w 990600"/>
              <a:gd name="connsiteY11" fmla="*/ 411480 h 662940"/>
              <a:gd name="connsiteX12" fmla="*/ 7620 w 990600"/>
              <a:gd name="connsiteY12" fmla="*/ 289560 h 662940"/>
              <a:gd name="connsiteX13" fmla="*/ 0 w 990600"/>
              <a:gd name="connsiteY13" fmla="*/ 228600 h 6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0600" h="662940">
                <a:moveTo>
                  <a:pt x="0" y="228600"/>
                </a:moveTo>
                <a:lnTo>
                  <a:pt x="236220" y="30480"/>
                </a:lnTo>
                <a:lnTo>
                  <a:pt x="358140" y="0"/>
                </a:lnTo>
                <a:lnTo>
                  <a:pt x="487680" y="30480"/>
                </a:lnTo>
                <a:lnTo>
                  <a:pt x="914400" y="327660"/>
                </a:lnTo>
                <a:lnTo>
                  <a:pt x="990600" y="365760"/>
                </a:lnTo>
                <a:lnTo>
                  <a:pt x="762000" y="556260"/>
                </a:lnTo>
                <a:lnTo>
                  <a:pt x="556260" y="640080"/>
                </a:lnTo>
                <a:lnTo>
                  <a:pt x="388620" y="662940"/>
                </a:lnTo>
                <a:lnTo>
                  <a:pt x="274320" y="632460"/>
                </a:lnTo>
                <a:lnTo>
                  <a:pt x="167640" y="525780"/>
                </a:lnTo>
                <a:lnTo>
                  <a:pt x="83820" y="411480"/>
                </a:lnTo>
                <a:lnTo>
                  <a:pt x="7620" y="289560"/>
                </a:lnTo>
                <a:lnTo>
                  <a:pt x="0" y="228600"/>
                </a:lnTo>
                <a:close/>
              </a:path>
            </a:pathLst>
          </a:custGeom>
          <a:solidFill>
            <a:schemeClr val="accent1">
              <a:alpha val="29804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3600" b="1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5B5F03-F3F2-4A82-A677-D715F358B194}"/>
              </a:ext>
            </a:extLst>
          </p:cNvPr>
          <p:cNvSpPr/>
          <p:nvPr/>
        </p:nvSpPr>
        <p:spPr>
          <a:xfrm>
            <a:off x="4800673" y="3131431"/>
            <a:ext cx="3385321" cy="1373373"/>
          </a:xfrm>
          <a:custGeom>
            <a:avLst/>
            <a:gdLst>
              <a:gd name="connsiteX0" fmla="*/ 0 w 3703320"/>
              <a:gd name="connsiteY0" fmla="*/ 982980 h 1584960"/>
              <a:gd name="connsiteX1" fmla="*/ 76200 w 3703320"/>
              <a:gd name="connsiteY1" fmla="*/ 922020 h 1584960"/>
              <a:gd name="connsiteX2" fmla="*/ 198120 w 3703320"/>
              <a:gd name="connsiteY2" fmla="*/ 1158240 h 1584960"/>
              <a:gd name="connsiteX3" fmla="*/ 312420 w 3703320"/>
              <a:gd name="connsiteY3" fmla="*/ 1257300 h 1584960"/>
              <a:gd name="connsiteX4" fmla="*/ 464820 w 3703320"/>
              <a:gd name="connsiteY4" fmla="*/ 1333500 h 1584960"/>
              <a:gd name="connsiteX5" fmla="*/ 670560 w 3703320"/>
              <a:gd name="connsiteY5" fmla="*/ 1310640 h 1584960"/>
              <a:gd name="connsiteX6" fmla="*/ 853440 w 3703320"/>
              <a:gd name="connsiteY6" fmla="*/ 1211580 h 1584960"/>
              <a:gd name="connsiteX7" fmla="*/ 1013460 w 3703320"/>
              <a:gd name="connsiteY7" fmla="*/ 1097280 h 1584960"/>
              <a:gd name="connsiteX8" fmla="*/ 1143000 w 3703320"/>
              <a:gd name="connsiteY8" fmla="*/ 975360 h 1584960"/>
              <a:gd name="connsiteX9" fmla="*/ 2057400 w 3703320"/>
              <a:gd name="connsiteY9" fmla="*/ 121920 h 1584960"/>
              <a:gd name="connsiteX10" fmla="*/ 2232660 w 3703320"/>
              <a:gd name="connsiteY10" fmla="*/ 0 h 1584960"/>
              <a:gd name="connsiteX11" fmla="*/ 2552700 w 3703320"/>
              <a:gd name="connsiteY11" fmla="*/ 792480 h 1584960"/>
              <a:gd name="connsiteX12" fmla="*/ 2674620 w 3703320"/>
              <a:gd name="connsiteY12" fmla="*/ 1112520 h 1584960"/>
              <a:gd name="connsiteX13" fmla="*/ 2910840 w 3703320"/>
              <a:gd name="connsiteY13" fmla="*/ 1173480 h 1584960"/>
              <a:gd name="connsiteX14" fmla="*/ 3032760 w 3703320"/>
              <a:gd name="connsiteY14" fmla="*/ 1097280 h 1584960"/>
              <a:gd name="connsiteX15" fmla="*/ 3268980 w 3703320"/>
              <a:gd name="connsiteY15" fmla="*/ 784860 h 1584960"/>
              <a:gd name="connsiteX16" fmla="*/ 3467100 w 3703320"/>
              <a:gd name="connsiteY16" fmla="*/ 487680 h 1584960"/>
              <a:gd name="connsiteX17" fmla="*/ 3695700 w 3703320"/>
              <a:gd name="connsiteY17" fmla="*/ 876300 h 1584960"/>
              <a:gd name="connsiteX18" fmla="*/ 3703320 w 3703320"/>
              <a:gd name="connsiteY18" fmla="*/ 1569720 h 1584960"/>
              <a:gd name="connsiteX19" fmla="*/ 1859280 w 3703320"/>
              <a:gd name="connsiteY19" fmla="*/ 1577340 h 1584960"/>
              <a:gd name="connsiteX20" fmla="*/ 7620 w 3703320"/>
              <a:gd name="connsiteY20" fmla="*/ 1584960 h 1584960"/>
              <a:gd name="connsiteX21" fmla="*/ 0 w 3703320"/>
              <a:gd name="connsiteY21" fmla="*/ 982980 h 1584960"/>
              <a:gd name="connsiteX0" fmla="*/ 0 w 3703320"/>
              <a:gd name="connsiteY0" fmla="*/ 982980 h 1584960"/>
              <a:gd name="connsiteX1" fmla="*/ 76200 w 3703320"/>
              <a:gd name="connsiteY1" fmla="*/ 922020 h 1584960"/>
              <a:gd name="connsiteX2" fmla="*/ 198120 w 3703320"/>
              <a:gd name="connsiteY2" fmla="*/ 1158240 h 1584960"/>
              <a:gd name="connsiteX3" fmla="*/ 312420 w 3703320"/>
              <a:gd name="connsiteY3" fmla="*/ 1257300 h 1584960"/>
              <a:gd name="connsiteX4" fmla="*/ 464820 w 3703320"/>
              <a:gd name="connsiteY4" fmla="*/ 1333500 h 1584960"/>
              <a:gd name="connsiteX5" fmla="*/ 670560 w 3703320"/>
              <a:gd name="connsiteY5" fmla="*/ 1310640 h 1584960"/>
              <a:gd name="connsiteX6" fmla="*/ 853440 w 3703320"/>
              <a:gd name="connsiteY6" fmla="*/ 1211580 h 1584960"/>
              <a:gd name="connsiteX7" fmla="*/ 1013460 w 3703320"/>
              <a:gd name="connsiteY7" fmla="*/ 1097280 h 1584960"/>
              <a:gd name="connsiteX8" fmla="*/ 1143000 w 3703320"/>
              <a:gd name="connsiteY8" fmla="*/ 975360 h 1584960"/>
              <a:gd name="connsiteX9" fmla="*/ 2057400 w 3703320"/>
              <a:gd name="connsiteY9" fmla="*/ 121920 h 1584960"/>
              <a:gd name="connsiteX10" fmla="*/ 2232660 w 3703320"/>
              <a:gd name="connsiteY10" fmla="*/ 0 h 1584960"/>
              <a:gd name="connsiteX11" fmla="*/ 2552700 w 3703320"/>
              <a:gd name="connsiteY11" fmla="*/ 792480 h 1584960"/>
              <a:gd name="connsiteX12" fmla="*/ 2674620 w 3703320"/>
              <a:gd name="connsiteY12" fmla="*/ 1112520 h 1584960"/>
              <a:gd name="connsiteX13" fmla="*/ 2910840 w 3703320"/>
              <a:gd name="connsiteY13" fmla="*/ 1173480 h 1584960"/>
              <a:gd name="connsiteX14" fmla="*/ 3032760 w 3703320"/>
              <a:gd name="connsiteY14" fmla="*/ 1097280 h 1584960"/>
              <a:gd name="connsiteX15" fmla="*/ 3268980 w 3703320"/>
              <a:gd name="connsiteY15" fmla="*/ 784860 h 1584960"/>
              <a:gd name="connsiteX16" fmla="*/ 3451860 w 3703320"/>
              <a:gd name="connsiteY16" fmla="*/ 487680 h 1584960"/>
              <a:gd name="connsiteX17" fmla="*/ 3695700 w 3703320"/>
              <a:gd name="connsiteY17" fmla="*/ 876300 h 1584960"/>
              <a:gd name="connsiteX18" fmla="*/ 3703320 w 3703320"/>
              <a:gd name="connsiteY18" fmla="*/ 1569720 h 1584960"/>
              <a:gd name="connsiteX19" fmla="*/ 1859280 w 3703320"/>
              <a:gd name="connsiteY19" fmla="*/ 1577340 h 1584960"/>
              <a:gd name="connsiteX20" fmla="*/ 7620 w 3703320"/>
              <a:gd name="connsiteY20" fmla="*/ 1584960 h 1584960"/>
              <a:gd name="connsiteX21" fmla="*/ 0 w 3703320"/>
              <a:gd name="connsiteY21" fmla="*/ 982980 h 1584960"/>
              <a:gd name="connsiteX0" fmla="*/ 0 w 3703320"/>
              <a:gd name="connsiteY0" fmla="*/ 982980 h 1584960"/>
              <a:gd name="connsiteX1" fmla="*/ 76200 w 3703320"/>
              <a:gd name="connsiteY1" fmla="*/ 922020 h 1584960"/>
              <a:gd name="connsiteX2" fmla="*/ 198120 w 3703320"/>
              <a:gd name="connsiteY2" fmla="*/ 1158240 h 1584960"/>
              <a:gd name="connsiteX3" fmla="*/ 312420 w 3703320"/>
              <a:gd name="connsiteY3" fmla="*/ 1257300 h 1584960"/>
              <a:gd name="connsiteX4" fmla="*/ 464820 w 3703320"/>
              <a:gd name="connsiteY4" fmla="*/ 1333500 h 1584960"/>
              <a:gd name="connsiteX5" fmla="*/ 670560 w 3703320"/>
              <a:gd name="connsiteY5" fmla="*/ 1310640 h 1584960"/>
              <a:gd name="connsiteX6" fmla="*/ 853440 w 3703320"/>
              <a:gd name="connsiteY6" fmla="*/ 1211580 h 1584960"/>
              <a:gd name="connsiteX7" fmla="*/ 1013460 w 3703320"/>
              <a:gd name="connsiteY7" fmla="*/ 1097280 h 1584960"/>
              <a:gd name="connsiteX8" fmla="*/ 1143000 w 3703320"/>
              <a:gd name="connsiteY8" fmla="*/ 975360 h 1584960"/>
              <a:gd name="connsiteX9" fmla="*/ 2057400 w 3703320"/>
              <a:gd name="connsiteY9" fmla="*/ 121920 h 1584960"/>
              <a:gd name="connsiteX10" fmla="*/ 2232660 w 3703320"/>
              <a:gd name="connsiteY10" fmla="*/ 0 h 1584960"/>
              <a:gd name="connsiteX11" fmla="*/ 2552700 w 3703320"/>
              <a:gd name="connsiteY11" fmla="*/ 792480 h 1584960"/>
              <a:gd name="connsiteX12" fmla="*/ 2674620 w 3703320"/>
              <a:gd name="connsiteY12" fmla="*/ 1112520 h 1584960"/>
              <a:gd name="connsiteX13" fmla="*/ 2910840 w 3703320"/>
              <a:gd name="connsiteY13" fmla="*/ 1173480 h 1584960"/>
              <a:gd name="connsiteX14" fmla="*/ 3032760 w 3703320"/>
              <a:gd name="connsiteY14" fmla="*/ 1097280 h 1584960"/>
              <a:gd name="connsiteX15" fmla="*/ 3268980 w 3703320"/>
              <a:gd name="connsiteY15" fmla="*/ 784860 h 1584960"/>
              <a:gd name="connsiteX16" fmla="*/ 3451860 w 3703320"/>
              <a:gd name="connsiteY16" fmla="*/ 452428 h 1584960"/>
              <a:gd name="connsiteX17" fmla="*/ 3695700 w 3703320"/>
              <a:gd name="connsiteY17" fmla="*/ 876300 h 1584960"/>
              <a:gd name="connsiteX18" fmla="*/ 3703320 w 3703320"/>
              <a:gd name="connsiteY18" fmla="*/ 1569720 h 1584960"/>
              <a:gd name="connsiteX19" fmla="*/ 1859280 w 3703320"/>
              <a:gd name="connsiteY19" fmla="*/ 1577340 h 1584960"/>
              <a:gd name="connsiteX20" fmla="*/ 7620 w 3703320"/>
              <a:gd name="connsiteY20" fmla="*/ 1584960 h 1584960"/>
              <a:gd name="connsiteX21" fmla="*/ 0 w 3703320"/>
              <a:gd name="connsiteY21" fmla="*/ 982980 h 1584960"/>
              <a:gd name="connsiteX0" fmla="*/ 0 w 3703320"/>
              <a:gd name="connsiteY0" fmla="*/ 982980 h 1584960"/>
              <a:gd name="connsiteX1" fmla="*/ 76200 w 3703320"/>
              <a:gd name="connsiteY1" fmla="*/ 922020 h 1584960"/>
              <a:gd name="connsiteX2" fmla="*/ 198120 w 3703320"/>
              <a:gd name="connsiteY2" fmla="*/ 1158240 h 1584960"/>
              <a:gd name="connsiteX3" fmla="*/ 312420 w 3703320"/>
              <a:gd name="connsiteY3" fmla="*/ 1257300 h 1584960"/>
              <a:gd name="connsiteX4" fmla="*/ 464820 w 3703320"/>
              <a:gd name="connsiteY4" fmla="*/ 1333500 h 1584960"/>
              <a:gd name="connsiteX5" fmla="*/ 670560 w 3703320"/>
              <a:gd name="connsiteY5" fmla="*/ 1310640 h 1584960"/>
              <a:gd name="connsiteX6" fmla="*/ 853440 w 3703320"/>
              <a:gd name="connsiteY6" fmla="*/ 1211580 h 1584960"/>
              <a:gd name="connsiteX7" fmla="*/ 1013460 w 3703320"/>
              <a:gd name="connsiteY7" fmla="*/ 1097280 h 1584960"/>
              <a:gd name="connsiteX8" fmla="*/ 1143000 w 3703320"/>
              <a:gd name="connsiteY8" fmla="*/ 975360 h 1584960"/>
              <a:gd name="connsiteX9" fmla="*/ 2057400 w 3703320"/>
              <a:gd name="connsiteY9" fmla="*/ 121920 h 1584960"/>
              <a:gd name="connsiteX10" fmla="*/ 2232660 w 3703320"/>
              <a:gd name="connsiteY10" fmla="*/ 0 h 1584960"/>
              <a:gd name="connsiteX11" fmla="*/ 2552700 w 3703320"/>
              <a:gd name="connsiteY11" fmla="*/ 792480 h 1584960"/>
              <a:gd name="connsiteX12" fmla="*/ 2674620 w 3703320"/>
              <a:gd name="connsiteY12" fmla="*/ 1112520 h 1584960"/>
              <a:gd name="connsiteX13" fmla="*/ 2910840 w 3703320"/>
              <a:gd name="connsiteY13" fmla="*/ 1173480 h 1584960"/>
              <a:gd name="connsiteX14" fmla="*/ 3032760 w 3703320"/>
              <a:gd name="connsiteY14" fmla="*/ 1097280 h 1584960"/>
              <a:gd name="connsiteX15" fmla="*/ 3268980 w 3703320"/>
              <a:gd name="connsiteY15" fmla="*/ 784860 h 1584960"/>
              <a:gd name="connsiteX16" fmla="*/ 3451860 w 3703320"/>
              <a:gd name="connsiteY16" fmla="*/ 452428 h 1584960"/>
              <a:gd name="connsiteX17" fmla="*/ 3695700 w 3703320"/>
              <a:gd name="connsiteY17" fmla="*/ 876300 h 1584960"/>
              <a:gd name="connsiteX18" fmla="*/ 3703320 w 3703320"/>
              <a:gd name="connsiteY18" fmla="*/ 1569720 h 1584960"/>
              <a:gd name="connsiteX19" fmla="*/ 1859280 w 3703320"/>
              <a:gd name="connsiteY19" fmla="*/ 1577340 h 1584960"/>
              <a:gd name="connsiteX20" fmla="*/ 7620 w 3703320"/>
              <a:gd name="connsiteY20" fmla="*/ 1584960 h 1584960"/>
              <a:gd name="connsiteX21" fmla="*/ 0 w 3703320"/>
              <a:gd name="connsiteY21" fmla="*/ 982980 h 1584960"/>
              <a:gd name="connsiteX0" fmla="*/ 0 w 3704056"/>
              <a:gd name="connsiteY0" fmla="*/ 982980 h 1584960"/>
              <a:gd name="connsiteX1" fmla="*/ 76200 w 3704056"/>
              <a:gd name="connsiteY1" fmla="*/ 922020 h 1584960"/>
              <a:gd name="connsiteX2" fmla="*/ 198120 w 3704056"/>
              <a:gd name="connsiteY2" fmla="*/ 1158240 h 1584960"/>
              <a:gd name="connsiteX3" fmla="*/ 312420 w 3704056"/>
              <a:gd name="connsiteY3" fmla="*/ 1257300 h 1584960"/>
              <a:gd name="connsiteX4" fmla="*/ 464820 w 3704056"/>
              <a:gd name="connsiteY4" fmla="*/ 1333500 h 1584960"/>
              <a:gd name="connsiteX5" fmla="*/ 670560 w 3704056"/>
              <a:gd name="connsiteY5" fmla="*/ 1310640 h 1584960"/>
              <a:gd name="connsiteX6" fmla="*/ 853440 w 3704056"/>
              <a:gd name="connsiteY6" fmla="*/ 1211580 h 1584960"/>
              <a:gd name="connsiteX7" fmla="*/ 1013460 w 3704056"/>
              <a:gd name="connsiteY7" fmla="*/ 1097280 h 1584960"/>
              <a:gd name="connsiteX8" fmla="*/ 1143000 w 3704056"/>
              <a:gd name="connsiteY8" fmla="*/ 975360 h 1584960"/>
              <a:gd name="connsiteX9" fmla="*/ 2057400 w 3704056"/>
              <a:gd name="connsiteY9" fmla="*/ 121920 h 1584960"/>
              <a:gd name="connsiteX10" fmla="*/ 2232660 w 3704056"/>
              <a:gd name="connsiteY10" fmla="*/ 0 h 1584960"/>
              <a:gd name="connsiteX11" fmla="*/ 2552700 w 3704056"/>
              <a:gd name="connsiteY11" fmla="*/ 792480 h 1584960"/>
              <a:gd name="connsiteX12" fmla="*/ 2674620 w 3704056"/>
              <a:gd name="connsiteY12" fmla="*/ 1112520 h 1584960"/>
              <a:gd name="connsiteX13" fmla="*/ 2910840 w 3704056"/>
              <a:gd name="connsiteY13" fmla="*/ 1173480 h 1584960"/>
              <a:gd name="connsiteX14" fmla="*/ 3032760 w 3704056"/>
              <a:gd name="connsiteY14" fmla="*/ 1097280 h 1584960"/>
              <a:gd name="connsiteX15" fmla="*/ 3268980 w 3704056"/>
              <a:gd name="connsiteY15" fmla="*/ 784860 h 1584960"/>
              <a:gd name="connsiteX16" fmla="*/ 3451860 w 3704056"/>
              <a:gd name="connsiteY16" fmla="*/ 452428 h 1584960"/>
              <a:gd name="connsiteX17" fmla="*/ 3704056 w 3704056"/>
              <a:gd name="connsiteY17" fmla="*/ 854268 h 1584960"/>
              <a:gd name="connsiteX18" fmla="*/ 3703320 w 3704056"/>
              <a:gd name="connsiteY18" fmla="*/ 1569720 h 1584960"/>
              <a:gd name="connsiteX19" fmla="*/ 1859280 w 3704056"/>
              <a:gd name="connsiteY19" fmla="*/ 1577340 h 1584960"/>
              <a:gd name="connsiteX20" fmla="*/ 7620 w 3704056"/>
              <a:gd name="connsiteY20" fmla="*/ 1584960 h 1584960"/>
              <a:gd name="connsiteX21" fmla="*/ 0 w 3704056"/>
              <a:gd name="connsiteY21" fmla="*/ 982980 h 1584960"/>
              <a:gd name="connsiteX0" fmla="*/ 0 w 3704056"/>
              <a:gd name="connsiteY0" fmla="*/ 982980 h 1584960"/>
              <a:gd name="connsiteX1" fmla="*/ 76200 w 3704056"/>
              <a:gd name="connsiteY1" fmla="*/ 922020 h 1584960"/>
              <a:gd name="connsiteX2" fmla="*/ 198120 w 3704056"/>
              <a:gd name="connsiteY2" fmla="*/ 1158240 h 1584960"/>
              <a:gd name="connsiteX3" fmla="*/ 312420 w 3704056"/>
              <a:gd name="connsiteY3" fmla="*/ 1257300 h 1584960"/>
              <a:gd name="connsiteX4" fmla="*/ 464820 w 3704056"/>
              <a:gd name="connsiteY4" fmla="*/ 1333500 h 1584960"/>
              <a:gd name="connsiteX5" fmla="*/ 670560 w 3704056"/>
              <a:gd name="connsiteY5" fmla="*/ 1310640 h 1584960"/>
              <a:gd name="connsiteX6" fmla="*/ 853440 w 3704056"/>
              <a:gd name="connsiteY6" fmla="*/ 1211580 h 1584960"/>
              <a:gd name="connsiteX7" fmla="*/ 1013460 w 3704056"/>
              <a:gd name="connsiteY7" fmla="*/ 1097280 h 1584960"/>
              <a:gd name="connsiteX8" fmla="*/ 1143000 w 3704056"/>
              <a:gd name="connsiteY8" fmla="*/ 975360 h 1584960"/>
              <a:gd name="connsiteX9" fmla="*/ 2057400 w 3704056"/>
              <a:gd name="connsiteY9" fmla="*/ 121920 h 1584960"/>
              <a:gd name="connsiteX10" fmla="*/ 2232660 w 3704056"/>
              <a:gd name="connsiteY10" fmla="*/ 0 h 1584960"/>
              <a:gd name="connsiteX11" fmla="*/ 2552700 w 3704056"/>
              <a:gd name="connsiteY11" fmla="*/ 792480 h 1584960"/>
              <a:gd name="connsiteX12" fmla="*/ 2674620 w 3704056"/>
              <a:gd name="connsiteY12" fmla="*/ 1112520 h 1584960"/>
              <a:gd name="connsiteX13" fmla="*/ 2910840 w 3704056"/>
              <a:gd name="connsiteY13" fmla="*/ 1173480 h 1584960"/>
              <a:gd name="connsiteX14" fmla="*/ 3032760 w 3704056"/>
              <a:gd name="connsiteY14" fmla="*/ 1097280 h 1584960"/>
              <a:gd name="connsiteX15" fmla="*/ 3256447 w 3704056"/>
              <a:gd name="connsiteY15" fmla="*/ 784861 h 1584960"/>
              <a:gd name="connsiteX16" fmla="*/ 3451860 w 3704056"/>
              <a:gd name="connsiteY16" fmla="*/ 452428 h 1584960"/>
              <a:gd name="connsiteX17" fmla="*/ 3704056 w 3704056"/>
              <a:gd name="connsiteY17" fmla="*/ 854268 h 1584960"/>
              <a:gd name="connsiteX18" fmla="*/ 3703320 w 3704056"/>
              <a:gd name="connsiteY18" fmla="*/ 1569720 h 1584960"/>
              <a:gd name="connsiteX19" fmla="*/ 1859280 w 3704056"/>
              <a:gd name="connsiteY19" fmla="*/ 1577340 h 1584960"/>
              <a:gd name="connsiteX20" fmla="*/ 7620 w 3704056"/>
              <a:gd name="connsiteY20" fmla="*/ 1584960 h 1584960"/>
              <a:gd name="connsiteX21" fmla="*/ 0 w 3704056"/>
              <a:gd name="connsiteY21" fmla="*/ 982980 h 1584960"/>
              <a:gd name="connsiteX0" fmla="*/ 0 w 3704056"/>
              <a:gd name="connsiteY0" fmla="*/ 982980 h 1584960"/>
              <a:gd name="connsiteX1" fmla="*/ 76200 w 3704056"/>
              <a:gd name="connsiteY1" fmla="*/ 922020 h 1584960"/>
              <a:gd name="connsiteX2" fmla="*/ 198120 w 3704056"/>
              <a:gd name="connsiteY2" fmla="*/ 1158240 h 1584960"/>
              <a:gd name="connsiteX3" fmla="*/ 312420 w 3704056"/>
              <a:gd name="connsiteY3" fmla="*/ 1257300 h 1584960"/>
              <a:gd name="connsiteX4" fmla="*/ 464820 w 3704056"/>
              <a:gd name="connsiteY4" fmla="*/ 1333500 h 1584960"/>
              <a:gd name="connsiteX5" fmla="*/ 670560 w 3704056"/>
              <a:gd name="connsiteY5" fmla="*/ 1310640 h 1584960"/>
              <a:gd name="connsiteX6" fmla="*/ 853440 w 3704056"/>
              <a:gd name="connsiteY6" fmla="*/ 1211580 h 1584960"/>
              <a:gd name="connsiteX7" fmla="*/ 1013460 w 3704056"/>
              <a:gd name="connsiteY7" fmla="*/ 1097280 h 1584960"/>
              <a:gd name="connsiteX8" fmla="*/ 1143000 w 3704056"/>
              <a:gd name="connsiteY8" fmla="*/ 975360 h 1584960"/>
              <a:gd name="connsiteX9" fmla="*/ 2057400 w 3704056"/>
              <a:gd name="connsiteY9" fmla="*/ 121920 h 1584960"/>
              <a:gd name="connsiteX10" fmla="*/ 2232660 w 3704056"/>
              <a:gd name="connsiteY10" fmla="*/ 0 h 1584960"/>
              <a:gd name="connsiteX11" fmla="*/ 2552700 w 3704056"/>
              <a:gd name="connsiteY11" fmla="*/ 792480 h 1584960"/>
              <a:gd name="connsiteX12" fmla="*/ 2674620 w 3704056"/>
              <a:gd name="connsiteY12" fmla="*/ 1112520 h 1584960"/>
              <a:gd name="connsiteX13" fmla="*/ 2910840 w 3704056"/>
              <a:gd name="connsiteY13" fmla="*/ 1173480 h 1584960"/>
              <a:gd name="connsiteX14" fmla="*/ 3032760 w 3704056"/>
              <a:gd name="connsiteY14" fmla="*/ 1097280 h 1584960"/>
              <a:gd name="connsiteX15" fmla="*/ 3256447 w 3704056"/>
              <a:gd name="connsiteY15" fmla="*/ 784861 h 1584960"/>
              <a:gd name="connsiteX16" fmla="*/ 3451860 w 3704056"/>
              <a:gd name="connsiteY16" fmla="*/ 452428 h 1584960"/>
              <a:gd name="connsiteX17" fmla="*/ 3704056 w 3704056"/>
              <a:gd name="connsiteY17" fmla="*/ 854268 h 1584960"/>
              <a:gd name="connsiteX18" fmla="*/ 3703320 w 3704056"/>
              <a:gd name="connsiteY18" fmla="*/ 1569720 h 1584960"/>
              <a:gd name="connsiteX19" fmla="*/ 1859280 w 3704056"/>
              <a:gd name="connsiteY19" fmla="*/ 1577340 h 1584960"/>
              <a:gd name="connsiteX20" fmla="*/ 7620 w 3704056"/>
              <a:gd name="connsiteY20" fmla="*/ 1584960 h 1584960"/>
              <a:gd name="connsiteX21" fmla="*/ 0 w 3704056"/>
              <a:gd name="connsiteY21" fmla="*/ 982980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704056" h="1584960">
                <a:moveTo>
                  <a:pt x="0" y="982980"/>
                </a:moveTo>
                <a:lnTo>
                  <a:pt x="76200" y="922020"/>
                </a:lnTo>
                <a:lnTo>
                  <a:pt x="198120" y="1158240"/>
                </a:lnTo>
                <a:lnTo>
                  <a:pt x="312420" y="1257300"/>
                </a:lnTo>
                <a:lnTo>
                  <a:pt x="464820" y="1333500"/>
                </a:lnTo>
                <a:lnTo>
                  <a:pt x="670560" y="1310640"/>
                </a:lnTo>
                <a:lnTo>
                  <a:pt x="853440" y="1211580"/>
                </a:lnTo>
                <a:lnTo>
                  <a:pt x="1013460" y="1097280"/>
                </a:lnTo>
                <a:lnTo>
                  <a:pt x="1143000" y="975360"/>
                </a:lnTo>
                <a:lnTo>
                  <a:pt x="2057400" y="121920"/>
                </a:lnTo>
                <a:lnTo>
                  <a:pt x="2232660" y="0"/>
                </a:lnTo>
                <a:lnTo>
                  <a:pt x="2552700" y="792480"/>
                </a:lnTo>
                <a:lnTo>
                  <a:pt x="2674620" y="1112520"/>
                </a:lnTo>
                <a:lnTo>
                  <a:pt x="2910840" y="1173480"/>
                </a:lnTo>
                <a:lnTo>
                  <a:pt x="3032760" y="1097280"/>
                </a:lnTo>
                <a:lnTo>
                  <a:pt x="3256447" y="784861"/>
                </a:lnTo>
                <a:cubicBezTo>
                  <a:pt x="3321585" y="674050"/>
                  <a:pt x="3407610" y="550020"/>
                  <a:pt x="3451860" y="452428"/>
                </a:cubicBezTo>
                <a:cubicBezTo>
                  <a:pt x="3549851" y="593719"/>
                  <a:pt x="3622776" y="712977"/>
                  <a:pt x="3704056" y="854268"/>
                </a:cubicBezTo>
                <a:cubicBezTo>
                  <a:pt x="3703811" y="1092752"/>
                  <a:pt x="3703565" y="1331236"/>
                  <a:pt x="3703320" y="1569720"/>
                </a:cubicBezTo>
                <a:lnTo>
                  <a:pt x="1859280" y="1577340"/>
                </a:lnTo>
                <a:lnTo>
                  <a:pt x="7620" y="1584960"/>
                </a:lnTo>
                <a:lnTo>
                  <a:pt x="0" y="982980"/>
                </a:lnTo>
                <a:close/>
              </a:path>
            </a:pathLst>
          </a:custGeom>
          <a:solidFill>
            <a:srgbClr val="77C556">
              <a:alpha val="3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3600" b="1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1A7D33C-1216-4BAC-B6F5-D1279A124FD9}"/>
              </a:ext>
            </a:extLst>
          </p:cNvPr>
          <p:cNvSpPr/>
          <p:nvPr/>
        </p:nvSpPr>
        <p:spPr>
          <a:xfrm>
            <a:off x="4807636" y="3747774"/>
            <a:ext cx="69643" cy="214380"/>
          </a:xfrm>
          <a:custGeom>
            <a:avLst/>
            <a:gdLst>
              <a:gd name="connsiteX0" fmla="*/ 0 w 76200"/>
              <a:gd name="connsiteY0" fmla="*/ 0 h 243840"/>
              <a:gd name="connsiteX1" fmla="*/ 0 w 76200"/>
              <a:gd name="connsiteY1" fmla="*/ 243840 h 243840"/>
              <a:gd name="connsiteX2" fmla="*/ 76200 w 76200"/>
              <a:gd name="connsiteY2" fmla="*/ 175260 h 243840"/>
              <a:gd name="connsiteX3" fmla="*/ 0 w 76200"/>
              <a:gd name="connsiteY3" fmla="*/ 0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" h="243840">
                <a:moveTo>
                  <a:pt x="0" y="0"/>
                </a:moveTo>
                <a:lnTo>
                  <a:pt x="0" y="243840"/>
                </a:lnTo>
                <a:lnTo>
                  <a:pt x="76200" y="17526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  <a:alpha val="3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3600" b="1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AF5689B-F667-458F-9C92-0A9495BEF2DC}"/>
              </a:ext>
            </a:extLst>
          </p:cNvPr>
          <p:cNvCxnSpPr>
            <a:cxnSpLocks/>
          </p:cNvCxnSpPr>
          <p:nvPr/>
        </p:nvCxnSpPr>
        <p:spPr>
          <a:xfrm>
            <a:off x="6487774" y="4398415"/>
            <a:ext cx="0" cy="19606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88151DE-1F68-4978-B76C-EA89C311749E}"/>
              </a:ext>
            </a:extLst>
          </p:cNvPr>
          <p:cNvSpPr/>
          <p:nvPr/>
        </p:nvSpPr>
        <p:spPr>
          <a:xfrm>
            <a:off x="7955500" y="3468415"/>
            <a:ext cx="229822" cy="393249"/>
          </a:xfrm>
          <a:custGeom>
            <a:avLst/>
            <a:gdLst>
              <a:gd name="connsiteX0" fmla="*/ 0 w 251460"/>
              <a:gd name="connsiteY0" fmla="*/ 60960 h 403860"/>
              <a:gd name="connsiteX1" fmla="*/ 99060 w 251460"/>
              <a:gd name="connsiteY1" fmla="*/ 0 h 403860"/>
              <a:gd name="connsiteX2" fmla="*/ 167640 w 251460"/>
              <a:gd name="connsiteY2" fmla="*/ 22860 h 403860"/>
              <a:gd name="connsiteX3" fmla="*/ 220980 w 251460"/>
              <a:gd name="connsiteY3" fmla="*/ 114300 h 403860"/>
              <a:gd name="connsiteX4" fmla="*/ 251460 w 251460"/>
              <a:gd name="connsiteY4" fmla="*/ 236220 h 403860"/>
              <a:gd name="connsiteX5" fmla="*/ 251460 w 251460"/>
              <a:gd name="connsiteY5" fmla="*/ 327660 h 403860"/>
              <a:gd name="connsiteX6" fmla="*/ 243840 w 251460"/>
              <a:gd name="connsiteY6" fmla="*/ 403860 h 403860"/>
              <a:gd name="connsiteX7" fmla="*/ 152400 w 251460"/>
              <a:gd name="connsiteY7" fmla="*/ 297180 h 403860"/>
              <a:gd name="connsiteX8" fmla="*/ 76200 w 251460"/>
              <a:gd name="connsiteY8" fmla="*/ 160020 h 403860"/>
              <a:gd name="connsiteX9" fmla="*/ 0 w 251460"/>
              <a:gd name="connsiteY9" fmla="*/ 60960 h 403860"/>
              <a:gd name="connsiteX0" fmla="*/ 0 w 251460"/>
              <a:gd name="connsiteY0" fmla="*/ 104389 h 447289"/>
              <a:gd name="connsiteX1" fmla="*/ 73993 w 251460"/>
              <a:gd name="connsiteY1" fmla="*/ 0 h 447289"/>
              <a:gd name="connsiteX2" fmla="*/ 167640 w 251460"/>
              <a:gd name="connsiteY2" fmla="*/ 66289 h 447289"/>
              <a:gd name="connsiteX3" fmla="*/ 220980 w 251460"/>
              <a:gd name="connsiteY3" fmla="*/ 157729 h 447289"/>
              <a:gd name="connsiteX4" fmla="*/ 251460 w 251460"/>
              <a:gd name="connsiteY4" fmla="*/ 279649 h 447289"/>
              <a:gd name="connsiteX5" fmla="*/ 251460 w 251460"/>
              <a:gd name="connsiteY5" fmla="*/ 371089 h 447289"/>
              <a:gd name="connsiteX6" fmla="*/ 243840 w 251460"/>
              <a:gd name="connsiteY6" fmla="*/ 447289 h 447289"/>
              <a:gd name="connsiteX7" fmla="*/ 152400 w 251460"/>
              <a:gd name="connsiteY7" fmla="*/ 340609 h 447289"/>
              <a:gd name="connsiteX8" fmla="*/ 76200 w 251460"/>
              <a:gd name="connsiteY8" fmla="*/ 203449 h 447289"/>
              <a:gd name="connsiteX9" fmla="*/ 0 w 251460"/>
              <a:gd name="connsiteY9" fmla="*/ 104389 h 447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1460" h="447289">
                <a:moveTo>
                  <a:pt x="0" y="104389"/>
                </a:moveTo>
                <a:lnTo>
                  <a:pt x="73993" y="0"/>
                </a:lnTo>
                <a:lnTo>
                  <a:pt x="167640" y="66289"/>
                </a:lnTo>
                <a:lnTo>
                  <a:pt x="220980" y="157729"/>
                </a:lnTo>
                <a:lnTo>
                  <a:pt x="251460" y="279649"/>
                </a:lnTo>
                <a:lnTo>
                  <a:pt x="251460" y="371089"/>
                </a:lnTo>
                <a:lnTo>
                  <a:pt x="243840" y="447289"/>
                </a:lnTo>
                <a:lnTo>
                  <a:pt x="152400" y="340609"/>
                </a:lnTo>
                <a:lnTo>
                  <a:pt x="76200" y="203449"/>
                </a:lnTo>
                <a:lnTo>
                  <a:pt x="0" y="104389"/>
                </a:lnTo>
                <a:close/>
              </a:path>
            </a:pathLst>
          </a:custGeom>
          <a:solidFill>
            <a:schemeClr val="accent1">
              <a:alpha val="29804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3600" b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715220-CACE-4691-9E96-1B991DB3AFCF}"/>
              </a:ext>
            </a:extLst>
          </p:cNvPr>
          <p:cNvSpPr txBox="1"/>
          <p:nvPr/>
        </p:nvSpPr>
        <p:spPr>
          <a:xfrm>
            <a:off x="4433389" y="4589281"/>
            <a:ext cx="754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00:00</a:t>
            </a:r>
            <a:endParaRPr lang="en-NL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8CFECE7-8698-4A92-AC7B-C5B6055EC401}"/>
              </a:ext>
            </a:extLst>
          </p:cNvPr>
          <p:cNvSpPr/>
          <p:nvPr/>
        </p:nvSpPr>
        <p:spPr>
          <a:xfrm>
            <a:off x="6839251" y="2978714"/>
            <a:ext cx="1130178" cy="1157624"/>
          </a:xfrm>
          <a:custGeom>
            <a:avLst/>
            <a:gdLst>
              <a:gd name="connsiteX0" fmla="*/ 0 w 1219200"/>
              <a:gd name="connsiteY0" fmla="*/ 160020 h 1310640"/>
              <a:gd name="connsiteX1" fmla="*/ 297180 w 1219200"/>
              <a:gd name="connsiteY1" fmla="*/ 0 h 1310640"/>
              <a:gd name="connsiteX2" fmla="*/ 518160 w 1219200"/>
              <a:gd name="connsiteY2" fmla="*/ 15240 h 1310640"/>
              <a:gd name="connsiteX3" fmla="*/ 701040 w 1219200"/>
              <a:gd name="connsiteY3" fmla="*/ 76200 h 1310640"/>
              <a:gd name="connsiteX4" fmla="*/ 876300 w 1219200"/>
              <a:gd name="connsiteY4" fmla="*/ 213360 h 1310640"/>
              <a:gd name="connsiteX5" fmla="*/ 998220 w 1219200"/>
              <a:gd name="connsiteY5" fmla="*/ 365760 h 1310640"/>
              <a:gd name="connsiteX6" fmla="*/ 1112520 w 1219200"/>
              <a:gd name="connsiteY6" fmla="*/ 495300 h 1310640"/>
              <a:gd name="connsiteX7" fmla="*/ 1219200 w 1219200"/>
              <a:gd name="connsiteY7" fmla="*/ 662940 h 1310640"/>
              <a:gd name="connsiteX8" fmla="*/ 1097280 w 1219200"/>
              <a:gd name="connsiteY8" fmla="*/ 845820 h 1310640"/>
              <a:gd name="connsiteX9" fmla="*/ 990600 w 1219200"/>
              <a:gd name="connsiteY9" fmla="*/ 1013460 h 1310640"/>
              <a:gd name="connsiteX10" fmla="*/ 822960 w 1219200"/>
              <a:gd name="connsiteY10" fmla="*/ 1211580 h 1310640"/>
              <a:gd name="connsiteX11" fmla="*/ 662940 w 1219200"/>
              <a:gd name="connsiteY11" fmla="*/ 1310640 h 1310640"/>
              <a:gd name="connsiteX12" fmla="*/ 495300 w 1219200"/>
              <a:gd name="connsiteY12" fmla="*/ 1287780 h 1310640"/>
              <a:gd name="connsiteX13" fmla="*/ 434340 w 1219200"/>
              <a:gd name="connsiteY13" fmla="*/ 1264920 h 1310640"/>
              <a:gd name="connsiteX14" fmla="*/ 243840 w 1219200"/>
              <a:gd name="connsiteY14" fmla="*/ 723900 h 1310640"/>
              <a:gd name="connsiteX15" fmla="*/ 0 w 1219200"/>
              <a:gd name="connsiteY15" fmla="*/ 160020 h 131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" h="1310640">
                <a:moveTo>
                  <a:pt x="0" y="160020"/>
                </a:moveTo>
                <a:lnTo>
                  <a:pt x="297180" y="0"/>
                </a:lnTo>
                <a:lnTo>
                  <a:pt x="518160" y="15240"/>
                </a:lnTo>
                <a:lnTo>
                  <a:pt x="701040" y="76200"/>
                </a:lnTo>
                <a:lnTo>
                  <a:pt x="876300" y="213360"/>
                </a:lnTo>
                <a:lnTo>
                  <a:pt x="998220" y="365760"/>
                </a:lnTo>
                <a:lnTo>
                  <a:pt x="1112520" y="495300"/>
                </a:lnTo>
                <a:lnTo>
                  <a:pt x="1219200" y="662940"/>
                </a:lnTo>
                <a:lnTo>
                  <a:pt x="1097280" y="845820"/>
                </a:lnTo>
                <a:lnTo>
                  <a:pt x="990600" y="1013460"/>
                </a:lnTo>
                <a:lnTo>
                  <a:pt x="822960" y="1211580"/>
                </a:lnTo>
                <a:lnTo>
                  <a:pt x="662940" y="1310640"/>
                </a:lnTo>
                <a:lnTo>
                  <a:pt x="495300" y="1287780"/>
                </a:lnTo>
                <a:lnTo>
                  <a:pt x="434340" y="1264920"/>
                </a:lnTo>
                <a:lnTo>
                  <a:pt x="243840" y="723900"/>
                </a:lnTo>
                <a:lnTo>
                  <a:pt x="0" y="160020"/>
                </a:lnTo>
                <a:close/>
              </a:path>
            </a:pathLst>
          </a:custGeom>
          <a:solidFill>
            <a:schemeClr val="bg1">
              <a:lumMod val="50000"/>
              <a:alpha val="30000"/>
            </a:schemeClr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3600" b="1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922CAF-CEF9-48D9-9154-A8787095AFE8}"/>
              </a:ext>
            </a:extLst>
          </p:cNvPr>
          <p:cNvSpPr txBox="1"/>
          <p:nvPr/>
        </p:nvSpPr>
        <p:spPr>
          <a:xfrm>
            <a:off x="6120490" y="4594481"/>
            <a:ext cx="754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12:00</a:t>
            </a:r>
            <a:endParaRPr lang="en-NL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76C5E7-2464-44AE-BDD8-DE9BA08D4075}"/>
              </a:ext>
            </a:extLst>
          </p:cNvPr>
          <p:cNvSpPr txBox="1"/>
          <p:nvPr/>
        </p:nvSpPr>
        <p:spPr>
          <a:xfrm>
            <a:off x="7807591" y="4594481"/>
            <a:ext cx="754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00:00</a:t>
            </a:r>
            <a:endParaRPr lang="en-NL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10E6FAB-1299-4489-B4AC-9283A869486D}"/>
              </a:ext>
            </a:extLst>
          </p:cNvPr>
          <p:cNvSpPr/>
          <p:nvPr/>
        </p:nvSpPr>
        <p:spPr>
          <a:xfrm>
            <a:off x="4800672" y="2978714"/>
            <a:ext cx="3377684" cy="1297412"/>
          </a:xfrm>
          <a:custGeom>
            <a:avLst/>
            <a:gdLst>
              <a:gd name="connsiteX0" fmla="*/ 0 w 3695700"/>
              <a:gd name="connsiteY0" fmla="*/ 836644 h 1475701"/>
              <a:gd name="connsiteX1" fmla="*/ 685800 w 3695700"/>
              <a:gd name="connsiteY1" fmla="*/ 1446244 h 1475701"/>
              <a:gd name="connsiteX2" fmla="*/ 2545080 w 3695700"/>
              <a:gd name="connsiteY2" fmla="*/ 6064 h 1475701"/>
              <a:gd name="connsiteX3" fmla="*/ 3695700 w 3695700"/>
              <a:gd name="connsiteY3" fmla="*/ 1027144 h 147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5700" h="1475701">
                <a:moveTo>
                  <a:pt x="0" y="836644"/>
                </a:moveTo>
                <a:cubicBezTo>
                  <a:pt x="130810" y="1210659"/>
                  <a:pt x="261620" y="1584674"/>
                  <a:pt x="685800" y="1446244"/>
                </a:cubicBezTo>
                <a:cubicBezTo>
                  <a:pt x="1109980" y="1307814"/>
                  <a:pt x="2043430" y="75914"/>
                  <a:pt x="2545080" y="6064"/>
                </a:cubicBezTo>
                <a:cubicBezTo>
                  <a:pt x="3046730" y="-63786"/>
                  <a:pt x="3371215" y="481679"/>
                  <a:pt x="3695700" y="1027144"/>
                </a:cubicBez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3600" b="1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DE1F01AB-C201-41EF-8F38-7AC146755C57}"/>
              </a:ext>
            </a:extLst>
          </p:cNvPr>
          <p:cNvSpPr/>
          <p:nvPr/>
        </p:nvSpPr>
        <p:spPr>
          <a:xfrm>
            <a:off x="5643353" y="2669170"/>
            <a:ext cx="1748039" cy="1835634"/>
          </a:xfrm>
          <a:custGeom>
            <a:avLst/>
            <a:gdLst>
              <a:gd name="connsiteX0" fmla="*/ 0 w 1912620"/>
              <a:gd name="connsiteY0" fmla="*/ 2042164 h 2057404"/>
              <a:gd name="connsiteX1" fmla="*/ 815340 w 1912620"/>
              <a:gd name="connsiteY1" fmla="*/ 4 h 2057404"/>
              <a:gd name="connsiteX2" fmla="*/ 1912620 w 1912620"/>
              <a:gd name="connsiteY2" fmla="*/ 2057404 h 2057404"/>
              <a:gd name="connsiteX3" fmla="*/ 1912620 w 1912620"/>
              <a:gd name="connsiteY3" fmla="*/ 2057404 h 2057404"/>
              <a:gd name="connsiteX0" fmla="*/ 0 w 1912620"/>
              <a:gd name="connsiteY0" fmla="*/ 2057404 h 2072644"/>
              <a:gd name="connsiteX1" fmla="*/ 891540 w 1912620"/>
              <a:gd name="connsiteY1" fmla="*/ 4 h 2072644"/>
              <a:gd name="connsiteX2" fmla="*/ 1912620 w 1912620"/>
              <a:gd name="connsiteY2" fmla="*/ 2072644 h 2072644"/>
              <a:gd name="connsiteX3" fmla="*/ 1912620 w 1912620"/>
              <a:gd name="connsiteY3" fmla="*/ 2072644 h 2072644"/>
              <a:gd name="connsiteX0" fmla="*/ 0 w 1912620"/>
              <a:gd name="connsiteY0" fmla="*/ 2072644 h 2087884"/>
              <a:gd name="connsiteX1" fmla="*/ 929640 w 1912620"/>
              <a:gd name="connsiteY1" fmla="*/ 4 h 2087884"/>
              <a:gd name="connsiteX2" fmla="*/ 1912620 w 1912620"/>
              <a:gd name="connsiteY2" fmla="*/ 2087884 h 2087884"/>
              <a:gd name="connsiteX3" fmla="*/ 1912620 w 1912620"/>
              <a:gd name="connsiteY3" fmla="*/ 2087884 h 208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2620" h="2087884">
                <a:moveTo>
                  <a:pt x="0" y="2072644"/>
                </a:moveTo>
                <a:cubicBezTo>
                  <a:pt x="248285" y="1050294"/>
                  <a:pt x="610870" y="-2536"/>
                  <a:pt x="929640" y="4"/>
                </a:cubicBezTo>
                <a:cubicBezTo>
                  <a:pt x="1248410" y="2544"/>
                  <a:pt x="1912620" y="2087884"/>
                  <a:pt x="1912620" y="2087884"/>
                </a:cubicBezTo>
                <a:lnTo>
                  <a:pt x="1912620" y="2087884"/>
                </a:lnTo>
              </a:path>
            </a:pathLst>
          </a:custGeom>
          <a:noFill/>
          <a:ln w="508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3600" b="1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F5F09CF-877A-494B-B873-B0A33570B1A7}"/>
              </a:ext>
            </a:extLst>
          </p:cNvPr>
          <p:cNvSpPr/>
          <p:nvPr/>
        </p:nvSpPr>
        <p:spPr>
          <a:xfrm>
            <a:off x="4800672" y="3495004"/>
            <a:ext cx="3384649" cy="635826"/>
          </a:xfrm>
          <a:custGeom>
            <a:avLst/>
            <a:gdLst>
              <a:gd name="connsiteX0" fmla="*/ 0 w 3703320"/>
              <a:gd name="connsiteY0" fmla="*/ 546585 h 723201"/>
              <a:gd name="connsiteX1" fmla="*/ 449580 w 3703320"/>
              <a:gd name="connsiteY1" fmla="*/ 234165 h 723201"/>
              <a:gd name="connsiteX2" fmla="*/ 1112520 w 3703320"/>
              <a:gd name="connsiteY2" fmla="*/ 592305 h 723201"/>
              <a:gd name="connsiteX3" fmla="*/ 1813560 w 3703320"/>
              <a:gd name="connsiteY3" fmla="*/ 196065 h 723201"/>
              <a:gd name="connsiteX4" fmla="*/ 2880360 w 3703320"/>
              <a:gd name="connsiteY4" fmla="*/ 721845 h 723201"/>
              <a:gd name="connsiteX5" fmla="*/ 3520440 w 3703320"/>
              <a:gd name="connsiteY5" fmla="*/ 5565 h 723201"/>
              <a:gd name="connsiteX6" fmla="*/ 3703320 w 3703320"/>
              <a:gd name="connsiteY6" fmla="*/ 447525 h 72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3320" h="723201">
                <a:moveTo>
                  <a:pt x="0" y="546585"/>
                </a:moveTo>
                <a:cubicBezTo>
                  <a:pt x="132080" y="386565"/>
                  <a:pt x="264160" y="226545"/>
                  <a:pt x="449580" y="234165"/>
                </a:cubicBezTo>
                <a:cubicBezTo>
                  <a:pt x="635000" y="241785"/>
                  <a:pt x="885190" y="598655"/>
                  <a:pt x="1112520" y="592305"/>
                </a:cubicBezTo>
                <a:cubicBezTo>
                  <a:pt x="1339850" y="585955"/>
                  <a:pt x="1518920" y="174475"/>
                  <a:pt x="1813560" y="196065"/>
                </a:cubicBezTo>
                <a:cubicBezTo>
                  <a:pt x="2108200" y="217655"/>
                  <a:pt x="2595880" y="753595"/>
                  <a:pt x="2880360" y="721845"/>
                </a:cubicBezTo>
                <a:cubicBezTo>
                  <a:pt x="3164840" y="690095"/>
                  <a:pt x="3383280" y="51285"/>
                  <a:pt x="3520440" y="5565"/>
                </a:cubicBezTo>
                <a:cubicBezTo>
                  <a:pt x="3657600" y="-40155"/>
                  <a:pt x="3680460" y="203685"/>
                  <a:pt x="3703320" y="447525"/>
                </a:cubicBezTo>
              </a:path>
            </a:pathLst>
          </a:cu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3600" b="1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46ECCC5-DCDA-4D69-9B9A-B089BA0D975C}"/>
              </a:ext>
            </a:extLst>
          </p:cNvPr>
          <p:cNvCxnSpPr>
            <a:cxnSpLocks/>
          </p:cNvCxnSpPr>
          <p:nvPr/>
        </p:nvCxnSpPr>
        <p:spPr>
          <a:xfrm>
            <a:off x="4797191" y="4494359"/>
            <a:ext cx="3377684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072EE58-0754-46AE-9D11-BB378F5DDC25}"/>
              </a:ext>
            </a:extLst>
          </p:cNvPr>
          <p:cNvCxnSpPr>
            <a:cxnSpLocks/>
          </p:cNvCxnSpPr>
          <p:nvPr/>
        </p:nvCxnSpPr>
        <p:spPr>
          <a:xfrm flipH="1">
            <a:off x="4797191" y="3708263"/>
            <a:ext cx="3483" cy="88621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D326BD2-D47E-47CF-914F-7BE898622478}"/>
              </a:ext>
            </a:extLst>
          </p:cNvPr>
          <p:cNvCxnSpPr>
            <a:cxnSpLocks/>
          </p:cNvCxnSpPr>
          <p:nvPr/>
        </p:nvCxnSpPr>
        <p:spPr>
          <a:xfrm flipH="1">
            <a:off x="8174875" y="3834865"/>
            <a:ext cx="3483" cy="75961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itle 1">
            <a:extLst>
              <a:ext uri="{FF2B5EF4-FFF2-40B4-BE49-F238E27FC236}">
                <a16:creationId xmlns:a16="http://schemas.microsoft.com/office/drawing/2014/main" id="{F089C87F-A001-42AC-B805-1D369742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00" y="480000"/>
            <a:ext cx="10560000" cy="525931"/>
          </a:xfrm>
        </p:spPr>
        <p:txBody>
          <a:bodyPr/>
          <a:lstStyle/>
          <a:p>
            <a:r>
              <a:rPr lang="en-US" dirty="0"/>
              <a:t>Large scale energy storage</a:t>
            </a:r>
            <a:endParaRPr lang="en-NL" dirty="0"/>
          </a:p>
        </p:txBody>
      </p: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376E8B63-41EF-4654-8A0D-B0E7801FFF88}"/>
              </a:ext>
            </a:extLst>
          </p:cNvPr>
          <p:cNvCxnSpPr>
            <a:cxnSpLocks/>
          </p:cNvCxnSpPr>
          <p:nvPr/>
        </p:nvCxnSpPr>
        <p:spPr>
          <a:xfrm>
            <a:off x="4613576" y="1989667"/>
            <a:ext cx="5868000" cy="648000"/>
          </a:xfrm>
          <a:prstGeom prst="bentConnector2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0C69A7A4-AB0F-4234-AC59-09E67CD231AA}"/>
              </a:ext>
            </a:extLst>
          </p:cNvPr>
          <p:cNvCxnSpPr>
            <a:cxnSpLocks/>
          </p:cNvCxnSpPr>
          <p:nvPr/>
        </p:nvCxnSpPr>
        <p:spPr>
          <a:xfrm rot="5400000">
            <a:off x="7385576" y="2589318"/>
            <a:ext cx="864000" cy="5328000"/>
          </a:xfrm>
          <a:prstGeom prst="bentConnector2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Graphic 57" descr="Battery charging with solid fill">
            <a:extLst>
              <a:ext uri="{FF2B5EF4-FFF2-40B4-BE49-F238E27FC236}">
                <a16:creationId xmlns:a16="http://schemas.microsoft.com/office/drawing/2014/main" id="{96B961E3-19D3-44FD-8AB5-E8924A97EB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85441" y="1103684"/>
            <a:ext cx="981609" cy="981609"/>
          </a:xfrm>
          <a:prstGeom prst="rect">
            <a:avLst/>
          </a:prstGeom>
        </p:spPr>
      </p:pic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E55347CF-5C38-411F-A666-328E3C2D8CB5}"/>
              </a:ext>
            </a:extLst>
          </p:cNvPr>
          <p:cNvCxnSpPr>
            <a:cxnSpLocks/>
          </p:cNvCxnSpPr>
          <p:nvPr/>
        </p:nvCxnSpPr>
        <p:spPr>
          <a:xfrm rot="5400000">
            <a:off x="7385576" y="2589846"/>
            <a:ext cx="864000" cy="5328000"/>
          </a:xfrm>
          <a:prstGeom prst="bentConnector2">
            <a:avLst/>
          </a:prstGeom>
          <a:ln w="38100">
            <a:solidFill>
              <a:srgbClr val="77C5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63EC9A24-55D7-4A5F-93A1-8ACDD8A7DE6D}"/>
              </a:ext>
            </a:extLst>
          </p:cNvPr>
          <p:cNvSpPr txBox="1"/>
          <p:nvPr/>
        </p:nvSpPr>
        <p:spPr>
          <a:xfrm>
            <a:off x="1179472" y="1246083"/>
            <a:ext cx="2436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Renewable energy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2D2309F-D153-47D5-906D-B43E70A3CFE3}"/>
              </a:ext>
            </a:extLst>
          </p:cNvPr>
          <p:cNvSpPr txBox="1"/>
          <p:nvPr/>
        </p:nvSpPr>
        <p:spPr>
          <a:xfrm>
            <a:off x="1338001" y="4406361"/>
            <a:ext cx="2109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Energy demand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CB5A278-7FFE-4037-A9DD-784B5F0F1E50}"/>
              </a:ext>
            </a:extLst>
          </p:cNvPr>
          <p:cNvSpPr txBox="1"/>
          <p:nvPr/>
        </p:nvSpPr>
        <p:spPr>
          <a:xfrm>
            <a:off x="9518526" y="2695030"/>
            <a:ext cx="1947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Electrical grid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92A2DCE-02F8-4020-A322-3252D79FB75A}"/>
              </a:ext>
            </a:extLst>
          </p:cNvPr>
          <p:cNvSpPr txBox="1"/>
          <p:nvPr/>
        </p:nvSpPr>
        <p:spPr>
          <a:xfrm>
            <a:off x="6625227" y="884555"/>
            <a:ext cx="2052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Energy storage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09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3" grpId="0" animBg="1"/>
      <p:bldP spid="35" grpId="0" animBg="1"/>
      <p:bldP spid="63" grpId="0"/>
      <p:bldP spid="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ACFDA-D98B-4F61-86E3-E39DB60B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profiles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379374-E1D1-44F0-AC8D-14C1D099B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71C55-895A-448C-BF30-1BB11145E6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J. </a:t>
            </a:r>
            <a:r>
              <a:rPr lang="en-US" i="1" dirty="0" err="1"/>
              <a:t>Electrochem</a:t>
            </a:r>
            <a:r>
              <a:rPr lang="en-US" i="1" dirty="0"/>
              <a:t>. Soc </a:t>
            </a:r>
            <a:r>
              <a:rPr lang="en-US" dirty="0"/>
              <a:t>(2022)</a:t>
            </a:r>
            <a:endParaRPr lang="en-GB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BBABCC2-04B5-4901-84E5-D9F854C7C3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2" r="12514" b="14324"/>
          <a:stretch/>
        </p:blipFill>
        <p:spPr>
          <a:xfrm>
            <a:off x="10394896" y="1690924"/>
            <a:ext cx="1317036" cy="38059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93451BD-F0C6-496A-88BF-0ED4662BAE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6" r="30664"/>
          <a:stretch/>
        </p:blipFill>
        <p:spPr>
          <a:xfrm>
            <a:off x="5980601" y="1742827"/>
            <a:ext cx="2794398" cy="36433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DF79883-1CB9-44EB-8C6C-A3FB7D53DA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r="31253"/>
          <a:stretch/>
        </p:blipFill>
        <p:spPr>
          <a:xfrm>
            <a:off x="3251549" y="1792100"/>
            <a:ext cx="2508241" cy="364337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8D7A48B-1A45-4B0F-BCAB-59E651B1D5DF}"/>
              </a:ext>
            </a:extLst>
          </p:cNvPr>
          <p:cNvSpPr txBox="1"/>
          <p:nvPr/>
        </p:nvSpPr>
        <p:spPr>
          <a:xfrm>
            <a:off x="963896" y="3669337"/>
            <a:ext cx="2508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Current collector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E8FDC7D-DA68-4136-A913-39174C5D0031}"/>
              </a:ext>
            </a:extLst>
          </p:cNvPr>
          <p:cNvSpPr txBox="1"/>
          <p:nvPr/>
        </p:nvSpPr>
        <p:spPr>
          <a:xfrm>
            <a:off x="8530799" y="3663516"/>
            <a:ext cx="179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0B5E06A-A71A-40D5-B179-CCF18F490188}"/>
              </a:ext>
            </a:extLst>
          </p:cNvPr>
          <p:cNvCxnSpPr>
            <a:cxnSpLocks/>
          </p:cNvCxnSpPr>
          <p:nvPr/>
        </p:nvCxnSpPr>
        <p:spPr>
          <a:xfrm flipH="1" flipV="1">
            <a:off x="2291823" y="3556003"/>
            <a:ext cx="720000" cy="1"/>
          </a:xfrm>
          <a:prstGeom prst="straightConnector1">
            <a:avLst/>
          </a:prstGeom>
          <a:ln w="38100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51365A9-6AD7-4DFE-B2AA-7F37A32E964F}"/>
              </a:ext>
            </a:extLst>
          </p:cNvPr>
          <p:cNvCxnSpPr>
            <a:cxnSpLocks/>
          </p:cNvCxnSpPr>
          <p:nvPr/>
        </p:nvCxnSpPr>
        <p:spPr>
          <a:xfrm flipV="1">
            <a:off x="8900248" y="3556002"/>
            <a:ext cx="720000" cy="1"/>
          </a:xfrm>
          <a:prstGeom prst="straightConnector1">
            <a:avLst/>
          </a:prstGeom>
          <a:ln w="38100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FDB0EBA8-63F5-4525-902B-8665DE9ED638}"/>
              </a:ext>
            </a:extLst>
          </p:cNvPr>
          <p:cNvSpPr txBox="1"/>
          <p:nvPr/>
        </p:nvSpPr>
        <p:spPr>
          <a:xfrm>
            <a:off x="6141497" y="1439031"/>
            <a:ext cx="2472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Cloth electrode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A65B42-6341-47E2-A885-B07D4BC2DDA7}"/>
              </a:ext>
            </a:extLst>
          </p:cNvPr>
          <p:cNvSpPr txBox="1"/>
          <p:nvPr/>
        </p:nvSpPr>
        <p:spPr>
          <a:xfrm>
            <a:off x="3211137" y="1440170"/>
            <a:ext cx="2582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Paper electrode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1E2181-65AE-47EB-8CAB-B7410D6F3546}"/>
              </a:ext>
            </a:extLst>
          </p:cNvPr>
          <p:cNvGrpSpPr/>
          <p:nvPr/>
        </p:nvGrpSpPr>
        <p:grpSpPr>
          <a:xfrm>
            <a:off x="10055973" y="334545"/>
            <a:ext cx="1549375" cy="730060"/>
            <a:chOff x="5586651" y="846395"/>
            <a:chExt cx="1549375" cy="730060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64F05B5B-E486-422A-97E7-03504910A3C0}"/>
                </a:ext>
              </a:extLst>
            </p:cNvPr>
            <p:cNvGrpSpPr/>
            <p:nvPr/>
          </p:nvGrpSpPr>
          <p:grpSpPr>
            <a:xfrm>
              <a:off x="5586651" y="846395"/>
              <a:ext cx="736013" cy="730060"/>
              <a:chOff x="8094642" y="628051"/>
              <a:chExt cx="736013" cy="730060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802A929D-3F1B-42CE-8E51-EF6ECE012E1D}"/>
                  </a:ext>
                </a:extLst>
              </p:cNvPr>
              <p:cNvSpPr/>
              <p:nvPr/>
            </p:nvSpPr>
            <p:spPr>
              <a:xfrm>
                <a:off x="8097111" y="628051"/>
                <a:ext cx="730059" cy="730060"/>
              </a:xfrm>
              <a:prstGeom prst="ellipse">
                <a:avLst/>
              </a:prstGeom>
              <a:solidFill>
                <a:srgbClr val="C00000">
                  <a:alpha val="70000"/>
                </a:srgbClr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3" name="Picture 10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A9BA81BC-23D1-4DDA-B77C-8AFAE2244ED7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4642" y="720358"/>
                <a:ext cx="736013" cy="537290"/>
              </a:xfrm>
              <a:prstGeom prst="rect">
                <a:avLst/>
              </a:prstGeom>
            </p:spPr>
          </p:pic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4E4F7A7C-F261-4BDB-9515-D8A90A6690D4}"/>
                </a:ext>
              </a:extLst>
            </p:cNvPr>
            <p:cNvGrpSpPr/>
            <p:nvPr/>
          </p:nvGrpSpPr>
          <p:grpSpPr>
            <a:xfrm>
              <a:off x="6400928" y="846395"/>
              <a:ext cx="735098" cy="730060"/>
              <a:chOff x="6910204" y="1245179"/>
              <a:chExt cx="735098" cy="730060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9093BFFD-CB58-4F69-9F0B-0A9E35CEFCEA}"/>
                  </a:ext>
                </a:extLst>
              </p:cNvPr>
              <p:cNvSpPr/>
              <p:nvPr/>
            </p:nvSpPr>
            <p:spPr>
              <a:xfrm>
                <a:off x="6910204" y="1245179"/>
                <a:ext cx="730060" cy="730060"/>
              </a:xfrm>
              <a:prstGeom prst="ellipse">
                <a:avLst/>
              </a:prstGeom>
              <a:solidFill>
                <a:srgbClr val="FF9900">
                  <a:alpha val="69804"/>
                </a:srgbClr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1" name="Picture 100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8CA1C4FF-E977-4C27-9DEC-91AFBC01F3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0308" y="1358353"/>
                <a:ext cx="734994" cy="585742"/>
              </a:xfrm>
              <a:prstGeom prst="rect">
                <a:avLst/>
              </a:prstGeom>
            </p:spPr>
          </p:pic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EC15A10-3DE4-4598-A313-2A2C22C92388}"/>
              </a:ext>
            </a:extLst>
          </p:cNvPr>
          <p:cNvGrpSpPr/>
          <p:nvPr/>
        </p:nvGrpSpPr>
        <p:grpSpPr>
          <a:xfrm>
            <a:off x="3147739" y="4619083"/>
            <a:ext cx="949716" cy="1082032"/>
            <a:chOff x="2848567" y="2107168"/>
            <a:chExt cx="824958" cy="939893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3297E86-907A-44FD-BF16-88DDEA886C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4106" y="2751474"/>
              <a:ext cx="492241" cy="925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92620AB-35E3-469E-B76D-92544DD4906F}"/>
                </a:ext>
              </a:extLst>
            </p:cNvPr>
            <p:cNvCxnSpPr>
              <a:cxnSpLocks/>
            </p:cNvCxnSpPr>
            <p:nvPr/>
          </p:nvCxnSpPr>
          <p:spPr>
            <a:xfrm>
              <a:off x="2966117" y="2837482"/>
              <a:ext cx="328470" cy="6574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F6212DD-E996-4020-B051-DD140EAEDF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4106" y="2404745"/>
              <a:ext cx="0" cy="43559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EAB1A88-51F3-493A-B060-D97EBE6D6492}"/>
                </a:ext>
              </a:extLst>
            </p:cNvPr>
            <p:cNvSpPr txBox="1"/>
            <p:nvPr/>
          </p:nvSpPr>
          <p:spPr>
            <a:xfrm>
              <a:off x="2848567" y="2107168"/>
              <a:ext cx="235500" cy="32081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F63012D-88A8-4C22-B75A-66D3C6D02A86}"/>
                </a:ext>
              </a:extLst>
            </p:cNvPr>
            <p:cNvSpPr txBox="1"/>
            <p:nvPr/>
          </p:nvSpPr>
          <p:spPr>
            <a:xfrm>
              <a:off x="3412863" y="2577947"/>
              <a:ext cx="260662" cy="32081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A4BC87-148B-431E-A84C-FC1BE00F5252}"/>
                </a:ext>
              </a:extLst>
            </p:cNvPr>
            <p:cNvSpPr txBox="1"/>
            <p:nvPr/>
          </p:nvSpPr>
          <p:spPr>
            <a:xfrm>
              <a:off x="3238549" y="2726246"/>
              <a:ext cx="260662" cy="32081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672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ACFDA-D98B-4F61-86E3-E39DB60B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profiles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379374-E1D1-44F0-AC8D-14C1D099B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71C55-895A-448C-BF30-1BB11145E6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J. </a:t>
            </a:r>
            <a:r>
              <a:rPr lang="en-US" i="1" dirty="0" err="1"/>
              <a:t>Electrochem</a:t>
            </a:r>
            <a:r>
              <a:rPr lang="en-US" i="1" dirty="0"/>
              <a:t>. Soc </a:t>
            </a:r>
            <a:r>
              <a:rPr lang="en-US" dirty="0"/>
              <a:t>(2022)</a:t>
            </a:r>
          </a:p>
          <a:p>
            <a:endParaRPr lang="en-GB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EDFB2E1-0321-4949-B251-D74FBED98D49}"/>
              </a:ext>
            </a:extLst>
          </p:cNvPr>
          <p:cNvSpPr txBox="1"/>
          <p:nvPr/>
        </p:nvSpPr>
        <p:spPr>
          <a:xfrm>
            <a:off x="720000" y="3793823"/>
            <a:ext cx="1909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Cloth electrode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82F6108-7854-45F5-9ACC-967D06178B9B}"/>
              </a:ext>
            </a:extLst>
          </p:cNvPr>
          <p:cNvSpPr txBox="1"/>
          <p:nvPr/>
        </p:nvSpPr>
        <p:spPr>
          <a:xfrm>
            <a:off x="720000" y="1469271"/>
            <a:ext cx="1994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Paper electrode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48645DA-BDD6-4858-A79E-654F9E8A4C1D}"/>
              </a:ext>
            </a:extLst>
          </p:cNvPr>
          <p:cNvSpPr txBox="1"/>
          <p:nvPr/>
        </p:nvSpPr>
        <p:spPr>
          <a:xfrm>
            <a:off x="2326382" y="2062523"/>
            <a:ext cx="2081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Current </a:t>
            </a:r>
          </a:p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collector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28898D5-1B46-4839-A0B2-7FE38BE9E30C}"/>
              </a:ext>
            </a:extLst>
          </p:cNvPr>
          <p:cNvSpPr txBox="1"/>
          <p:nvPr/>
        </p:nvSpPr>
        <p:spPr>
          <a:xfrm>
            <a:off x="6979682" y="2337224"/>
            <a:ext cx="143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52EF733-95A8-4A17-B02E-D3593AA83F58}"/>
              </a:ext>
            </a:extLst>
          </p:cNvPr>
          <p:cNvCxnSpPr>
            <a:cxnSpLocks/>
          </p:cNvCxnSpPr>
          <p:nvPr/>
        </p:nvCxnSpPr>
        <p:spPr>
          <a:xfrm>
            <a:off x="7373850" y="2738820"/>
            <a:ext cx="648000" cy="1"/>
          </a:xfrm>
          <a:prstGeom prst="straightConnector1">
            <a:avLst/>
          </a:prstGeom>
          <a:ln w="44450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250A5B8-54F7-4C2B-A410-81C1D2A5D108}"/>
              </a:ext>
            </a:extLst>
          </p:cNvPr>
          <p:cNvCxnSpPr>
            <a:cxnSpLocks/>
          </p:cNvCxnSpPr>
          <p:nvPr/>
        </p:nvCxnSpPr>
        <p:spPr>
          <a:xfrm flipH="1">
            <a:off x="3045511" y="2741257"/>
            <a:ext cx="648000" cy="1"/>
          </a:xfrm>
          <a:prstGeom prst="straightConnector1">
            <a:avLst/>
          </a:prstGeom>
          <a:ln w="44450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6ED469D5-2A4D-4BF4-A475-1462727D2E1A}"/>
              </a:ext>
            </a:extLst>
          </p:cNvPr>
          <p:cNvSpPr txBox="1"/>
          <p:nvPr/>
        </p:nvSpPr>
        <p:spPr>
          <a:xfrm>
            <a:off x="4984953" y="965499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 cm s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73C94AE-667C-45C2-95E4-19B8513FA078}"/>
              </a:ext>
            </a:extLst>
          </p:cNvPr>
          <p:cNvGrpSpPr/>
          <p:nvPr/>
        </p:nvGrpSpPr>
        <p:grpSpPr>
          <a:xfrm>
            <a:off x="756000" y="4264928"/>
            <a:ext cx="1972248" cy="1499475"/>
            <a:chOff x="0" y="2651001"/>
            <a:chExt cx="6858002" cy="4892799"/>
          </a:xfrm>
        </p:grpSpPr>
        <p:pic>
          <p:nvPicPr>
            <p:cNvPr id="71" name="Picture 70" descr="A close-up of a rock&#10;&#10;Description automatically generated with low confidence">
              <a:extLst>
                <a:ext uri="{FF2B5EF4-FFF2-40B4-BE49-F238E27FC236}">
                  <a16:creationId xmlns:a16="http://schemas.microsoft.com/office/drawing/2014/main" id="{35BCE323-3BC7-488A-BF31-B6FE0F285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79" r="47158"/>
            <a:stretch/>
          </p:blipFill>
          <p:spPr>
            <a:xfrm>
              <a:off x="0" y="2651001"/>
              <a:ext cx="3623881" cy="4892799"/>
            </a:xfrm>
            <a:prstGeom prst="rect">
              <a:avLst/>
            </a:prstGeom>
          </p:spPr>
        </p:pic>
        <p:pic>
          <p:nvPicPr>
            <p:cNvPr id="72" name="Picture 71" descr="A picture containing bedclothes&#10;&#10;Description automatically generated">
              <a:extLst>
                <a:ext uri="{FF2B5EF4-FFF2-40B4-BE49-F238E27FC236}">
                  <a16:creationId xmlns:a16="http://schemas.microsoft.com/office/drawing/2014/main" id="{CA1F64A0-8D23-473A-A2D8-96BEDA86B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7679"/>
            <a:stretch/>
          </p:blipFill>
          <p:spPr>
            <a:xfrm>
              <a:off x="3429001" y="2651001"/>
              <a:ext cx="3429001" cy="4892799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A9139D6-751A-497C-A697-44D74BEA7D3D}"/>
              </a:ext>
            </a:extLst>
          </p:cNvPr>
          <p:cNvGrpSpPr/>
          <p:nvPr/>
        </p:nvGrpSpPr>
        <p:grpSpPr>
          <a:xfrm>
            <a:off x="684000" y="1908000"/>
            <a:ext cx="2084336" cy="1595999"/>
            <a:chOff x="0" y="2292555"/>
            <a:chExt cx="6858000" cy="5251245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48ABFE8-4F58-4445-AA6C-6550B445F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1649" r="47311"/>
            <a:stretch/>
          </p:blipFill>
          <p:spPr>
            <a:xfrm>
              <a:off x="0" y="2292555"/>
              <a:ext cx="3613398" cy="525124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B18CCA50-389E-4AF1-94E7-0057605EE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1649"/>
            <a:stretch/>
          </p:blipFill>
          <p:spPr>
            <a:xfrm>
              <a:off x="3429000" y="2292555"/>
              <a:ext cx="3429000" cy="5251245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F3BA894-D904-4CFD-AE38-D498C8C59672}"/>
              </a:ext>
            </a:extLst>
          </p:cNvPr>
          <p:cNvGrpSpPr/>
          <p:nvPr/>
        </p:nvGrpSpPr>
        <p:grpSpPr>
          <a:xfrm>
            <a:off x="10055973" y="334545"/>
            <a:ext cx="1549375" cy="730060"/>
            <a:chOff x="5586651" y="846395"/>
            <a:chExt cx="1549375" cy="730060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A543713-798A-44E3-AB68-16B5804B9EF7}"/>
                </a:ext>
              </a:extLst>
            </p:cNvPr>
            <p:cNvGrpSpPr/>
            <p:nvPr/>
          </p:nvGrpSpPr>
          <p:grpSpPr>
            <a:xfrm>
              <a:off x="5586651" y="846395"/>
              <a:ext cx="736013" cy="730060"/>
              <a:chOff x="8094642" y="628051"/>
              <a:chExt cx="736013" cy="730060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5CA266F0-9533-4E65-BA3E-64C5AD49F8CE}"/>
                  </a:ext>
                </a:extLst>
              </p:cNvPr>
              <p:cNvSpPr/>
              <p:nvPr/>
            </p:nvSpPr>
            <p:spPr>
              <a:xfrm>
                <a:off x="8097111" y="628051"/>
                <a:ext cx="730059" cy="730060"/>
              </a:xfrm>
              <a:prstGeom prst="ellipse">
                <a:avLst/>
              </a:prstGeom>
              <a:solidFill>
                <a:srgbClr val="C00000">
                  <a:alpha val="70000"/>
                </a:srgbClr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6" name="Picture 9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1EEDD30-4126-43C2-B86E-DB97677E0B72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4642" y="720358"/>
                <a:ext cx="736013" cy="537290"/>
              </a:xfrm>
              <a:prstGeom prst="rect">
                <a:avLst/>
              </a:prstGeom>
            </p:spPr>
          </p:pic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0822EC52-FE51-4B5D-9161-90E440CA2A2E}"/>
                </a:ext>
              </a:extLst>
            </p:cNvPr>
            <p:cNvGrpSpPr/>
            <p:nvPr/>
          </p:nvGrpSpPr>
          <p:grpSpPr>
            <a:xfrm>
              <a:off x="6400928" y="846395"/>
              <a:ext cx="735098" cy="730060"/>
              <a:chOff x="6910204" y="1245179"/>
              <a:chExt cx="735098" cy="730060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5159085-B5DC-4FD2-85BC-1103254405F8}"/>
                  </a:ext>
                </a:extLst>
              </p:cNvPr>
              <p:cNvSpPr/>
              <p:nvPr/>
            </p:nvSpPr>
            <p:spPr>
              <a:xfrm>
                <a:off x="6910204" y="1245179"/>
                <a:ext cx="730060" cy="730060"/>
              </a:xfrm>
              <a:prstGeom prst="ellipse">
                <a:avLst/>
              </a:prstGeom>
              <a:solidFill>
                <a:srgbClr val="FF9900">
                  <a:alpha val="69804"/>
                </a:srgbClr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4" name="Picture 9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C433E38E-12E4-48AB-B4CD-D69BC0BD6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0308" y="1358353"/>
                <a:ext cx="734994" cy="585742"/>
              </a:xfrm>
              <a:prstGeom prst="rect">
                <a:avLst/>
              </a:prstGeom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08AD4A3-930B-4795-AA8E-686A0AA44B8C}"/>
              </a:ext>
            </a:extLst>
          </p:cNvPr>
          <p:cNvGrpSpPr/>
          <p:nvPr/>
        </p:nvGrpSpPr>
        <p:grpSpPr>
          <a:xfrm>
            <a:off x="430909" y="2502197"/>
            <a:ext cx="861104" cy="967676"/>
            <a:chOff x="2852361" y="2143156"/>
            <a:chExt cx="747986" cy="840559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34B37F1-46C9-429D-BF83-AB19D04242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4106" y="2404745"/>
              <a:ext cx="139170" cy="43925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53E8C68-FCFC-4A4F-8D25-A95D6A6AE4C3}"/>
                </a:ext>
              </a:extLst>
            </p:cNvPr>
            <p:cNvCxnSpPr>
              <a:cxnSpLocks/>
            </p:cNvCxnSpPr>
            <p:nvPr/>
          </p:nvCxnSpPr>
          <p:spPr>
            <a:xfrm>
              <a:off x="2966117" y="2837482"/>
              <a:ext cx="43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A73904B-A73A-4ACD-BE3C-FC83C0066F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4106" y="2404745"/>
              <a:ext cx="0" cy="43559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31664A-6E78-4E75-8CA5-4AF196750ED0}"/>
                </a:ext>
              </a:extLst>
            </p:cNvPr>
            <p:cNvSpPr txBox="1"/>
            <p:nvPr/>
          </p:nvSpPr>
          <p:spPr>
            <a:xfrm>
              <a:off x="2852361" y="2143156"/>
              <a:ext cx="235500" cy="32081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82BD8C8-AFA5-40BD-BCAF-AECCE3571EE0}"/>
                </a:ext>
              </a:extLst>
            </p:cNvPr>
            <p:cNvSpPr txBox="1"/>
            <p:nvPr/>
          </p:nvSpPr>
          <p:spPr>
            <a:xfrm>
              <a:off x="3079276" y="2214842"/>
              <a:ext cx="260662" cy="32081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785F4D4-2796-44C1-B89D-472FAC4D8BBA}"/>
                </a:ext>
              </a:extLst>
            </p:cNvPr>
            <p:cNvSpPr txBox="1"/>
            <p:nvPr/>
          </p:nvSpPr>
          <p:spPr>
            <a:xfrm>
              <a:off x="3339685" y="2662900"/>
              <a:ext cx="260662" cy="32081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8" name="Picture 57" descr="Chart&#10;&#10;Description automatically generated">
            <a:extLst>
              <a:ext uri="{FF2B5EF4-FFF2-40B4-BE49-F238E27FC236}">
                <a16:creationId xmlns:a16="http://schemas.microsoft.com/office/drawing/2014/main" id="{6BCF239A-C09A-467E-97E0-0EFDB5E78D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71"/>
          <a:stretch/>
        </p:blipFill>
        <p:spPr>
          <a:xfrm>
            <a:off x="4068000" y="3800314"/>
            <a:ext cx="2924908" cy="2160000"/>
          </a:xfrm>
          <a:prstGeom prst="rect">
            <a:avLst/>
          </a:prstGeom>
        </p:spPr>
      </p:pic>
      <p:pic>
        <p:nvPicPr>
          <p:cNvPr id="65" name="Picture 64" descr="Chart&#10;&#10;Description automatically generated">
            <a:extLst>
              <a:ext uri="{FF2B5EF4-FFF2-40B4-BE49-F238E27FC236}">
                <a16:creationId xmlns:a16="http://schemas.microsoft.com/office/drawing/2014/main" id="{04F54E46-EA66-439D-B93D-6F1A0D197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71"/>
          <a:stretch/>
        </p:blipFill>
        <p:spPr>
          <a:xfrm>
            <a:off x="4068000" y="1466174"/>
            <a:ext cx="2924908" cy="21600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03B9232-C51F-4CC8-BD9A-5CE05B6CDC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72"/>
          <a:stretch/>
        </p:blipFill>
        <p:spPr>
          <a:xfrm>
            <a:off x="5573545" y="5952859"/>
            <a:ext cx="3215946" cy="63712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7FE948D-78F5-4FD0-B5D2-B77F9E5B8D7A}"/>
              </a:ext>
            </a:extLst>
          </p:cNvPr>
          <p:cNvGrpSpPr/>
          <p:nvPr/>
        </p:nvGrpSpPr>
        <p:grpSpPr>
          <a:xfrm>
            <a:off x="3908701" y="2839354"/>
            <a:ext cx="861104" cy="989902"/>
            <a:chOff x="3005596" y="2816431"/>
            <a:chExt cx="861104" cy="98990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42EC091-9C23-420D-8E33-536D74E07C2C}"/>
                </a:ext>
              </a:extLst>
            </p:cNvPr>
            <p:cNvGrpSpPr/>
            <p:nvPr/>
          </p:nvGrpSpPr>
          <p:grpSpPr>
            <a:xfrm>
              <a:off x="3005596" y="2816431"/>
              <a:ext cx="861104" cy="989902"/>
              <a:chOff x="2852361" y="2123850"/>
              <a:chExt cx="747986" cy="859866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02071B7-7CF1-4418-89AC-4A6E926838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6117" y="2837482"/>
                <a:ext cx="4320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C8A8EDE2-FE89-472D-8C1C-398030D24F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4106" y="2404745"/>
                <a:ext cx="0" cy="43559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22AB001-71DE-40ED-97EC-88CB6FE16864}"/>
                  </a:ext>
                </a:extLst>
              </p:cNvPr>
              <p:cNvSpPr txBox="1"/>
              <p:nvPr/>
            </p:nvSpPr>
            <p:spPr>
              <a:xfrm>
                <a:off x="2852361" y="2123850"/>
                <a:ext cx="235500" cy="32081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NL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A9091AC-5C25-416C-8CB0-E4665BBAB927}"/>
                  </a:ext>
                </a:extLst>
              </p:cNvPr>
              <p:cNvSpPr txBox="1"/>
              <p:nvPr/>
            </p:nvSpPr>
            <p:spPr>
              <a:xfrm>
                <a:off x="3339685" y="2662900"/>
                <a:ext cx="260662" cy="32081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endParaRPr lang="en-NL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8888807-C2F7-4ED7-B0F8-1783CA45E3D4}"/>
                </a:ext>
              </a:extLst>
            </p:cNvPr>
            <p:cNvSpPr/>
            <p:nvPr/>
          </p:nvSpPr>
          <p:spPr>
            <a:xfrm>
              <a:off x="3074959" y="3567581"/>
              <a:ext cx="144000" cy="1440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4983025-63BA-4205-9852-CFC8C7AC4483}"/>
                </a:ext>
              </a:extLst>
            </p:cNvPr>
            <p:cNvSpPr txBox="1"/>
            <p:nvPr/>
          </p:nvSpPr>
          <p:spPr>
            <a:xfrm>
              <a:off x="3115995" y="3271383"/>
              <a:ext cx="300082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68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ACFDA-D98B-4F61-86E3-E39DB60B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profiles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379374-E1D1-44F0-AC8D-14C1D099B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71C55-895A-448C-BF30-1BB11145E6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J. </a:t>
            </a:r>
            <a:r>
              <a:rPr lang="en-US" i="1" dirty="0" err="1"/>
              <a:t>Electrochem</a:t>
            </a:r>
            <a:r>
              <a:rPr lang="en-US" i="1" dirty="0"/>
              <a:t>. Soc </a:t>
            </a:r>
            <a:r>
              <a:rPr lang="en-US" dirty="0"/>
              <a:t>(2022)</a:t>
            </a:r>
          </a:p>
          <a:p>
            <a:endParaRPr lang="en-GB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EDFB2E1-0321-4949-B251-D74FBED98D49}"/>
              </a:ext>
            </a:extLst>
          </p:cNvPr>
          <p:cNvSpPr txBox="1"/>
          <p:nvPr/>
        </p:nvSpPr>
        <p:spPr>
          <a:xfrm>
            <a:off x="720000" y="3793823"/>
            <a:ext cx="1909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Cloth electrode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82F6108-7854-45F5-9ACC-967D06178B9B}"/>
              </a:ext>
            </a:extLst>
          </p:cNvPr>
          <p:cNvSpPr txBox="1"/>
          <p:nvPr/>
        </p:nvSpPr>
        <p:spPr>
          <a:xfrm>
            <a:off x="720000" y="1469271"/>
            <a:ext cx="1994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Paper electrode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48645DA-BDD6-4858-A79E-654F9E8A4C1D}"/>
              </a:ext>
            </a:extLst>
          </p:cNvPr>
          <p:cNvSpPr txBox="1"/>
          <p:nvPr/>
        </p:nvSpPr>
        <p:spPr>
          <a:xfrm>
            <a:off x="2326382" y="2062523"/>
            <a:ext cx="2081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Current </a:t>
            </a:r>
          </a:p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collector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28898D5-1B46-4839-A0B2-7FE38BE9E30C}"/>
              </a:ext>
            </a:extLst>
          </p:cNvPr>
          <p:cNvSpPr txBox="1"/>
          <p:nvPr/>
        </p:nvSpPr>
        <p:spPr>
          <a:xfrm>
            <a:off x="10465832" y="2337224"/>
            <a:ext cx="143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52EF733-95A8-4A17-B02E-D3593AA83F58}"/>
              </a:ext>
            </a:extLst>
          </p:cNvPr>
          <p:cNvCxnSpPr>
            <a:cxnSpLocks/>
          </p:cNvCxnSpPr>
          <p:nvPr/>
        </p:nvCxnSpPr>
        <p:spPr>
          <a:xfrm>
            <a:off x="10860000" y="2738820"/>
            <a:ext cx="648000" cy="1"/>
          </a:xfrm>
          <a:prstGeom prst="straightConnector1">
            <a:avLst/>
          </a:prstGeom>
          <a:ln w="44450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250A5B8-54F7-4C2B-A410-81C1D2A5D108}"/>
              </a:ext>
            </a:extLst>
          </p:cNvPr>
          <p:cNvCxnSpPr>
            <a:cxnSpLocks/>
          </p:cNvCxnSpPr>
          <p:nvPr/>
        </p:nvCxnSpPr>
        <p:spPr>
          <a:xfrm flipH="1">
            <a:off x="3045511" y="2741257"/>
            <a:ext cx="648000" cy="1"/>
          </a:xfrm>
          <a:prstGeom prst="straightConnector1">
            <a:avLst/>
          </a:prstGeom>
          <a:ln w="44450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6ED469D5-2A4D-4BF4-A475-1462727D2E1A}"/>
              </a:ext>
            </a:extLst>
          </p:cNvPr>
          <p:cNvSpPr txBox="1"/>
          <p:nvPr/>
        </p:nvSpPr>
        <p:spPr>
          <a:xfrm>
            <a:off x="4984953" y="965499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 cm s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73C94AE-667C-45C2-95E4-19B8513FA078}"/>
              </a:ext>
            </a:extLst>
          </p:cNvPr>
          <p:cNvGrpSpPr/>
          <p:nvPr/>
        </p:nvGrpSpPr>
        <p:grpSpPr>
          <a:xfrm>
            <a:off x="756000" y="4264928"/>
            <a:ext cx="1972248" cy="1499475"/>
            <a:chOff x="0" y="2651001"/>
            <a:chExt cx="6858002" cy="4892799"/>
          </a:xfrm>
        </p:grpSpPr>
        <p:pic>
          <p:nvPicPr>
            <p:cNvPr id="71" name="Picture 70" descr="A close-up of a rock&#10;&#10;Description automatically generated with low confidence">
              <a:extLst>
                <a:ext uri="{FF2B5EF4-FFF2-40B4-BE49-F238E27FC236}">
                  <a16:creationId xmlns:a16="http://schemas.microsoft.com/office/drawing/2014/main" id="{35BCE323-3BC7-488A-BF31-B6FE0F285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79" r="47158"/>
            <a:stretch/>
          </p:blipFill>
          <p:spPr>
            <a:xfrm>
              <a:off x="0" y="2651001"/>
              <a:ext cx="3623881" cy="4892799"/>
            </a:xfrm>
            <a:prstGeom prst="rect">
              <a:avLst/>
            </a:prstGeom>
          </p:spPr>
        </p:pic>
        <p:pic>
          <p:nvPicPr>
            <p:cNvPr id="72" name="Picture 71" descr="A picture containing bedclothes&#10;&#10;Description automatically generated">
              <a:extLst>
                <a:ext uri="{FF2B5EF4-FFF2-40B4-BE49-F238E27FC236}">
                  <a16:creationId xmlns:a16="http://schemas.microsoft.com/office/drawing/2014/main" id="{CA1F64A0-8D23-473A-A2D8-96BEDA86B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7679"/>
            <a:stretch/>
          </p:blipFill>
          <p:spPr>
            <a:xfrm>
              <a:off x="3429001" y="2651001"/>
              <a:ext cx="3429001" cy="4892799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A9139D6-751A-497C-A697-44D74BEA7D3D}"/>
              </a:ext>
            </a:extLst>
          </p:cNvPr>
          <p:cNvGrpSpPr/>
          <p:nvPr/>
        </p:nvGrpSpPr>
        <p:grpSpPr>
          <a:xfrm>
            <a:off x="684000" y="1908000"/>
            <a:ext cx="2084336" cy="1595999"/>
            <a:chOff x="0" y="2292555"/>
            <a:chExt cx="6858000" cy="5251245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48ABFE8-4F58-4445-AA6C-6550B445F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1649" r="47311"/>
            <a:stretch/>
          </p:blipFill>
          <p:spPr>
            <a:xfrm>
              <a:off x="0" y="2292555"/>
              <a:ext cx="3613398" cy="525124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B18CCA50-389E-4AF1-94E7-0057605EE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1649"/>
            <a:stretch/>
          </p:blipFill>
          <p:spPr>
            <a:xfrm>
              <a:off x="3429000" y="2292555"/>
              <a:ext cx="3429000" cy="5251245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F3BA894-D904-4CFD-AE38-D498C8C59672}"/>
              </a:ext>
            </a:extLst>
          </p:cNvPr>
          <p:cNvGrpSpPr/>
          <p:nvPr/>
        </p:nvGrpSpPr>
        <p:grpSpPr>
          <a:xfrm>
            <a:off x="10055973" y="334545"/>
            <a:ext cx="1549375" cy="730060"/>
            <a:chOff x="5586651" y="846395"/>
            <a:chExt cx="1549375" cy="730060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A543713-798A-44E3-AB68-16B5804B9EF7}"/>
                </a:ext>
              </a:extLst>
            </p:cNvPr>
            <p:cNvGrpSpPr/>
            <p:nvPr/>
          </p:nvGrpSpPr>
          <p:grpSpPr>
            <a:xfrm>
              <a:off x="5586651" y="846395"/>
              <a:ext cx="736013" cy="730060"/>
              <a:chOff x="8094642" y="628051"/>
              <a:chExt cx="736013" cy="730060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5CA266F0-9533-4E65-BA3E-64C5AD49F8CE}"/>
                  </a:ext>
                </a:extLst>
              </p:cNvPr>
              <p:cNvSpPr/>
              <p:nvPr/>
            </p:nvSpPr>
            <p:spPr>
              <a:xfrm>
                <a:off x="8097111" y="628051"/>
                <a:ext cx="730059" cy="730060"/>
              </a:xfrm>
              <a:prstGeom prst="ellipse">
                <a:avLst/>
              </a:prstGeom>
              <a:solidFill>
                <a:srgbClr val="C00000">
                  <a:alpha val="70000"/>
                </a:srgbClr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6" name="Picture 9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1EEDD30-4126-43C2-B86E-DB97677E0B72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4642" y="720358"/>
                <a:ext cx="736013" cy="537290"/>
              </a:xfrm>
              <a:prstGeom prst="rect">
                <a:avLst/>
              </a:prstGeom>
            </p:spPr>
          </p:pic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0822EC52-FE51-4B5D-9161-90E440CA2A2E}"/>
                </a:ext>
              </a:extLst>
            </p:cNvPr>
            <p:cNvGrpSpPr/>
            <p:nvPr/>
          </p:nvGrpSpPr>
          <p:grpSpPr>
            <a:xfrm>
              <a:off x="6400928" y="846395"/>
              <a:ext cx="735098" cy="730060"/>
              <a:chOff x="6910204" y="1245179"/>
              <a:chExt cx="735098" cy="730060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5159085-B5DC-4FD2-85BC-1103254405F8}"/>
                  </a:ext>
                </a:extLst>
              </p:cNvPr>
              <p:cNvSpPr/>
              <p:nvPr/>
            </p:nvSpPr>
            <p:spPr>
              <a:xfrm>
                <a:off x="6910204" y="1245179"/>
                <a:ext cx="730060" cy="730060"/>
              </a:xfrm>
              <a:prstGeom prst="ellipse">
                <a:avLst/>
              </a:prstGeom>
              <a:solidFill>
                <a:srgbClr val="FF9900">
                  <a:alpha val="69804"/>
                </a:srgbClr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4" name="Picture 9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C433E38E-12E4-48AB-B4CD-D69BC0BD6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0308" y="1358353"/>
                <a:ext cx="734994" cy="585742"/>
              </a:xfrm>
              <a:prstGeom prst="rect">
                <a:avLst/>
              </a:prstGeom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08AD4A3-930B-4795-AA8E-686A0AA44B8C}"/>
              </a:ext>
            </a:extLst>
          </p:cNvPr>
          <p:cNvGrpSpPr/>
          <p:nvPr/>
        </p:nvGrpSpPr>
        <p:grpSpPr>
          <a:xfrm>
            <a:off x="430909" y="2502197"/>
            <a:ext cx="861104" cy="967676"/>
            <a:chOff x="2852361" y="2143156"/>
            <a:chExt cx="747986" cy="840559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34B37F1-46C9-429D-BF83-AB19D04242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4106" y="2404745"/>
              <a:ext cx="139170" cy="43925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53E8C68-FCFC-4A4F-8D25-A95D6A6AE4C3}"/>
                </a:ext>
              </a:extLst>
            </p:cNvPr>
            <p:cNvCxnSpPr>
              <a:cxnSpLocks/>
            </p:cNvCxnSpPr>
            <p:nvPr/>
          </p:nvCxnSpPr>
          <p:spPr>
            <a:xfrm>
              <a:off x="2966117" y="2837482"/>
              <a:ext cx="43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A73904B-A73A-4ACD-BE3C-FC83C0066F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4106" y="2404745"/>
              <a:ext cx="0" cy="43559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31664A-6E78-4E75-8CA5-4AF196750ED0}"/>
                </a:ext>
              </a:extLst>
            </p:cNvPr>
            <p:cNvSpPr txBox="1"/>
            <p:nvPr/>
          </p:nvSpPr>
          <p:spPr>
            <a:xfrm>
              <a:off x="2852361" y="2143156"/>
              <a:ext cx="235500" cy="32081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82BD8C8-AFA5-40BD-BCAF-AECCE3571EE0}"/>
                </a:ext>
              </a:extLst>
            </p:cNvPr>
            <p:cNvSpPr txBox="1"/>
            <p:nvPr/>
          </p:nvSpPr>
          <p:spPr>
            <a:xfrm>
              <a:off x="3079276" y="2214842"/>
              <a:ext cx="260662" cy="32081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785F4D4-2796-44C1-B89D-472FAC4D8BBA}"/>
                </a:ext>
              </a:extLst>
            </p:cNvPr>
            <p:cNvSpPr txBox="1"/>
            <p:nvPr/>
          </p:nvSpPr>
          <p:spPr>
            <a:xfrm>
              <a:off x="3339685" y="2662900"/>
              <a:ext cx="260662" cy="32081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8" name="Picture 57" descr="Chart&#10;&#10;Description automatically generated">
            <a:extLst>
              <a:ext uri="{FF2B5EF4-FFF2-40B4-BE49-F238E27FC236}">
                <a16:creationId xmlns:a16="http://schemas.microsoft.com/office/drawing/2014/main" id="{6BCF239A-C09A-467E-97E0-0EFDB5E78D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71"/>
          <a:stretch/>
        </p:blipFill>
        <p:spPr>
          <a:xfrm>
            <a:off x="4068000" y="3800314"/>
            <a:ext cx="2924908" cy="2160000"/>
          </a:xfrm>
          <a:prstGeom prst="rect">
            <a:avLst/>
          </a:prstGeom>
        </p:spPr>
      </p:pic>
      <p:pic>
        <p:nvPicPr>
          <p:cNvPr id="65" name="Picture 64" descr="Chart&#10;&#10;Description automatically generated">
            <a:extLst>
              <a:ext uri="{FF2B5EF4-FFF2-40B4-BE49-F238E27FC236}">
                <a16:creationId xmlns:a16="http://schemas.microsoft.com/office/drawing/2014/main" id="{04F54E46-EA66-439D-B93D-6F1A0D197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71"/>
          <a:stretch/>
        </p:blipFill>
        <p:spPr>
          <a:xfrm>
            <a:off x="4068000" y="1466174"/>
            <a:ext cx="2924908" cy="2160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E8D9528-8D11-4CB3-8C61-69A17F17F6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54"/>
          <a:stretch/>
        </p:blipFill>
        <p:spPr>
          <a:xfrm>
            <a:off x="7416000" y="3801600"/>
            <a:ext cx="2985233" cy="2160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DD98CDA-35C5-4F4A-B816-47363F19508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54"/>
          <a:stretch/>
        </p:blipFill>
        <p:spPr>
          <a:xfrm>
            <a:off x="7416000" y="1465200"/>
            <a:ext cx="2985233" cy="21600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03B9232-C51F-4CC8-BD9A-5CE05B6CDC3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72"/>
          <a:stretch/>
        </p:blipFill>
        <p:spPr>
          <a:xfrm>
            <a:off x="5573545" y="5952859"/>
            <a:ext cx="3215946" cy="637123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802F0658-6710-43BA-9EA7-5D9D641923E8}"/>
              </a:ext>
            </a:extLst>
          </p:cNvPr>
          <p:cNvSpPr txBox="1"/>
          <p:nvPr/>
        </p:nvSpPr>
        <p:spPr>
          <a:xfrm>
            <a:off x="8287687" y="965499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1.5 cm s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FE948D-78F5-4FD0-B5D2-B77F9E5B8D7A}"/>
              </a:ext>
            </a:extLst>
          </p:cNvPr>
          <p:cNvGrpSpPr/>
          <p:nvPr/>
        </p:nvGrpSpPr>
        <p:grpSpPr>
          <a:xfrm>
            <a:off x="3908701" y="2839354"/>
            <a:ext cx="861104" cy="989902"/>
            <a:chOff x="3005596" y="2816431"/>
            <a:chExt cx="861104" cy="98990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42EC091-9C23-420D-8E33-536D74E07C2C}"/>
                </a:ext>
              </a:extLst>
            </p:cNvPr>
            <p:cNvGrpSpPr/>
            <p:nvPr/>
          </p:nvGrpSpPr>
          <p:grpSpPr>
            <a:xfrm>
              <a:off x="3005596" y="2816431"/>
              <a:ext cx="861104" cy="989902"/>
              <a:chOff x="2852361" y="2123850"/>
              <a:chExt cx="747986" cy="859866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02071B7-7CF1-4418-89AC-4A6E926838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6117" y="2837482"/>
                <a:ext cx="4320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C8A8EDE2-FE89-472D-8C1C-398030D24F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4106" y="2404745"/>
                <a:ext cx="0" cy="43559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22AB001-71DE-40ED-97EC-88CB6FE16864}"/>
                  </a:ext>
                </a:extLst>
              </p:cNvPr>
              <p:cNvSpPr txBox="1"/>
              <p:nvPr/>
            </p:nvSpPr>
            <p:spPr>
              <a:xfrm>
                <a:off x="2852361" y="2123850"/>
                <a:ext cx="235500" cy="32081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NL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A9091AC-5C25-416C-8CB0-E4665BBAB927}"/>
                  </a:ext>
                </a:extLst>
              </p:cNvPr>
              <p:cNvSpPr txBox="1"/>
              <p:nvPr/>
            </p:nvSpPr>
            <p:spPr>
              <a:xfrm>
                <a:off x="3339685" y="2662900"/>
                <a:ext cx="260662" cy="32081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endParaRPr lang="en-NL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8888807-C2F7-4ED7-B0F8-1783CA45E3D4}"/>
                </a:ext>
              </a:extLst>
            </p:cNvPr>
            <p:cNvSpPr/>
            <p:nvPr/>
          </p:nvSpPr>
          <p:spPr>
            <a:xfrm>
              <a:off x="3074959" y="3567581"/>
              <a:ext cx="144000" cy="1440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4983025-63BA-4205-9852-CFC8C7AC4483}"/>
                </a:ext>
              </a:extLst>
            </p:cNvPr>
            <p:cNvSpPr txBox="1"/>
            <p:nvPr/>
          </p:nvSpPr>
          <p:spPr>
            <a:xfrm>
              <a:off x="3115995" y="3271383"/>
              <a:ext cx="300082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123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3100A2C-9706-4FC0-9F22-FA75231A0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359" y="2160000"/>
            <a:ext cx="5412797" cy="3859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D219E2-9A86-4AF2-A4CC-0E102BD24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749" y="2160000"/>
            <a:ext cx="5412797" cy="385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FE981-B3CA-4D16-A990-909C87242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envelopes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1AC4D1-9303-4627-850D-B352071A4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EB498B-9190-4C59-B1B2-8F6D6C419B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J. </a:t>
            </a:r>
            <a:r>
              <a:rPr lang="en-US" i="1" dirty="0" err="1"/>
              <a:t>Electrochem</a:t>
            </a:r>
            <a:r>
              <a:rPr lang="en-US" i="1" dirty="0"/>
              <a:t>. Soc </a:t>
            </a:r>
            <a:r>
              <a:rPr lang="en-US" dirty="0"/>
              <a:t>(2022)</a:t>
            </a:r>
          </a:p>
          <a:p>
            <a:endParaRPr lang="en-GB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98EEC84-55A2-405F-A8B1-828734C2A216}"/>
              </a:ext>
            </a:extLst>
          </p:cNvPr>
          <p:cNvGrpSpPr/>
          <p:nvPr/>
        </p:nvGrpSpPr>
        <p:grpSpPr>
          <a:xfrm>
            <a:off x="9398952" y="1086301"/>
            <a:ext cx="1972248" cy="1499475"/>
            <a:chOff x="0" y="2651001"/>
            <a:chExt cx="6858002" cy="4892799"/>
          </a:xfrm>
        </p:grpSpPr>
        <p:pic>
          <p:nvPicPr>
            <p:cNvPr id="70" name="Picture 69" descr="A close-up of a rock&#10;&#10;Description automatically generated with low confidence">
              <a:extLst>
                <a:ext uri="{FF2B5EF4-FFF2-40B4-BE49-F238E27FC236}">
                  <a16:creationId xmlns:a16="http://schemas.microsoft.com/office/drawing/2014/main" id="{17C38BC4-3D17-411E-89C4-A3D498EED9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79" r="47158"/>
            <a:stretch/>
          </p:blipFill>
          <p:spPr>
            <a:xfrm>
              <a:off x="0" y="2651001"/>
              <a:ext cx="3623881" cy="4892799"/>
            </a:xfrm>
            <a:prstGeom prst="rect">
              <a:avLst/>
            </a:prstGeom>
          </p:spPr>
        </p:pic>
        <p:pic>
          <p:nvPicPr>
            <p:cNvPr id="71" name="Picture 70" descr="A picture containing bedclothes&#10;&#10;Description automatically generated">
              <a:extLst>
                <a:ext uri="{FF2B5EF4-FFF2-40B4-BE49-F238E27FC236}">
                  <a16:creationId xmlns:a16="http://schemas.microsoft.com/office/drawing/2014/main" id="{2E38A9B9-9963-4FC6-B221-67C6407CB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7679"/>
            <a:stretch/>
          </p:blipFill>
          <p:spPr>
            <a:xfrm>
              <a:off x="3429001" y="2651001"/>
              <a:ext cx="3429001" cy="4892799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229BBB8-E0C7-4CBA-82AD-1C74A5D604C6}"/>
              </a:ext>
            </a:extLst>
          </p:cNvPr>
          <p:cNvGrpSpPr/>
          <p:nvPr/>
        </p:nvGrpSpPr>
        <p:grpSpPr>
          <a:xfrm>
            <a:off x="3474879" y="1086301"/>
            <a:ext cx="2084336" cy="1595999"/>
            <a:chOff x="0" y="2292555"/>
            <a:chExt cx="6858000" cy="5251245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72AEF659-2AD5-4439-97F6-498001657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1649" r="47311"/>
            <a:stretch/>
          </p:blipFill>
          <p:spPr>
            <a:xfrm>
              <a:off x="0" y="2292555"/>
              <a:ext cx="3613398" cy="5251245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B1025CAA-2256-49EF-8A9D-D3B8B5A1E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1649"/>
            <a:stretch/>
          </p:blipFill>
          <p:spPr>
            <a:xfrm>
              <a:off x="3429000" y="2292555"/>
              <a:ext cx="3429000" cy="5251245"/>
            </a:xfrm>
            <a:prstGeom prst="rect">
              <a:avLst/>
            </a:prstGeom>
          </p:spPr>
        </p:pic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1BE31FA3-F56B-4C62-9766-3E2B3BBDC44D}"/>
              </a:ext>
            </a:extLst>
          </p:cNvPr>
          <p:cNvSpPr txBox="1"/>
          <p:nvPr/>
        </p:nvSpPr>
        <p:spPr>
          <a:xfrm>
            <a:off x="7458079" y="1635983"/>
            <a:ext cx="1909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Cloth electrode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ADFAD3B-123F-45BD-87B4-4E5BE8439B54}"/>
              </a:ext>
            </a:extLst>
          </p:cNvPr>
          <p:cNvSpPr txBox="1"/>
          <p:nvPr/>
        </p:nvSpPr>
        <p:spPr>
          <a:xfrm>
            <a:off x="1703106" y="1635983"/>
            <a:ext cx="1994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Paper electrode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6E3078E-F718-4FE8-806E-0B977718F194}"/>
              </a:ext>
            </a:extLst>
          </p:cNvPr>
          <p:cNvGrpSpPr/>
          <p:nvPr/>
        </p:nvGrpSpPr>
        <p:grpSpPr>
          <a:xfrm>
            <a:off x="10056998" y="335284"/>
            <a:ext cx="1543312" cy="734325"/>
            <a:chOff x="5757360" y="1034935"/>
            <a:chExt cx="1543312" cy="734325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2D66D1F-6861-4CDC-87B2-52445888966E}"/>
                </a:ext>
              </a:extLst>
            </p:cNvPr>
            <p:cNvGrpSpPr/>
            <p:nvPr/>
          </p:nvGrpSpPr>
          <p:grpSpPr>
            <a:xfrm>
              <a:off x="6570612" y="1039200"/>
              <a:ext cx="730060" cy="730060"/>
              <a:chOff x="6610348" y="1005931"/>
              <a:chExt cx="628698" cy="533371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2646A216-6F33-4797-B143-F2F7A63421BD}"/>
                  </a:ext>
                </a:extLst>
              </p:cNvPr>
              <p:cNvSpPr/>
              <p:nvPr/>
            </p:nvSpPr>
            <p:spPr>
              <a:xfrm>
                <a:off x="6610348" y="1005931"/>
                <a:ext cx="628698" cy="533371"/>
              </a:xfrm>
              <a:prstGeom prst="ellipse">
                <a:avLst/>
              </a:prstGeom>
              <a:solidFill>
                <a:srgbClr val="FF9900">
                  <a:alpha val="70000"/>
                </a:srgbClr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F5ADC9B-E008-426D-A55A-E1ABC733ED5D}"/>
                  </a:ext>
                </a:extLst>
              </p:cNvPr>
              <p:cNvSpPr txBox="1"/>
              <p:nvPr/>
            </p:nvSpPr>
            <p:spPr>
              <a:xfrm>
                <a:off x="6676907" y="1153296"/>
                <a:ext cx="498616" cy="247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Fe</a:t>
                </a:r>
                <a:r>
                  <a:rPr lang="en-US" sz="1600" baseline="30000" dirty="0"/>
                  <a:t>3+</a:t>
                </a:r>
                <a:endParaRPr lang="en-NL" sz="1600" dirty="0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2A47315-14DB-4043-8867-06CEA98CEED0}"/>
                </a:ext>
              </a:extLst>
            </p:cNvPr>
            <p:cNvGrpSpPr/>
            <p:nvPr/>
          </p:nvGrpSpPr>
          <p:grpSpPr>
            <a:xfrm>
              <a:off x="5757360" y="1034935"/>
              <a:ext cx="730060" cy="730060"/>
              <a:chOff x="6610348" y="1005931"/>
              <a:chExt cx="628698" cy="533371"/>
            </a:xfrm>
            <a:solidFill>
              <a:srgbClr val="52E509"/>
            </a:solidFill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FD83606-C9BB-4181-BA57-D2954A32809D}"/>
                  </a:ext>
                </a:extLst>
              </p:cNvPr>
              <p:cNvSpPr/>
              <p:nvPr/>
            </p:nvSpPr>
            <p:spPr>
              <a:xfrm>
                <a:off x="6610348" y="1005931"/>
                <a:ext cx="628698" cy="533371"/>
              </a:xfrm>
              <a:prstGeom prst="ellipse">
                <a:avLst/>
              </a:prstGeom>
              <a:solidFill>
                <a:srgbClr val="36B800">
                  <a:alpha val="70000"/>
                </a:srgbClr>
              </a:solidFill>
              <a:ln w="38100">
                <a:solidFill>
                  <a:srgbClr val="36B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81626A2-90AA-4A68-B663-1D6C41F79379}"/>
                  </a:ext>
                </a:extLst>
              </p:cNvPr>
              <p:cNvSpPr txBox="1"/>
              <p:nvPr/>
            </p:nvSpPr>
            <p:spPr>
              <a:xfrm>
                <a:off x="6672948" y="1146189"/>
                <a:ext cx="498616" cy="247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Fe</a:t>
                </a:r>
                <a:r>
                  <a:rPr lang="en-US" sz="1600" baseline="30000" dirty="0"/>
                  <a:t>2+</a:t>
                </a:r>
                <a:endParaRPr lang="en-NL" sz="1600" dirty="0"/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6117ABE-C829-489F-B2B9-709AA1F00F73}"/>
              </a:ext>
            </a:extLst>
          </p:cNvPr>
          <p:cNvSpPr txBox="1"/>
          <p:nvPr/>
        </p:nvSpPr>
        <p:spPr>
          <a:xfrm rot="17307061">
            <a:off x="3388086" y="4164200"/>
            <a:ext cx="8547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1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pump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= P</a:t>
            </a:r>
            <a:r>
              <a:rPr lang="en-US" sz="11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endParaRPr lang="en-NL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25FE1C-5360-4034-A2E5-A4CB2AA3E1B3}"/>
              </a:ext>
            </a:extLst>
          </p:cNvPr>
          <p:cNvSpPr txBox="1"/>
          <p:nvPr/>
        </p:nvSpPr>
        <p:spPr>
          <a:xfrm rot="17348153">
            <a:off x="2802751" y="4164200"/>
            <a:ext cx="10502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1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pump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= 0.1P</a:t>
            </a:r>
            <a:r>
              <a:rPr lang="en-US" sz="11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endParaRPr lang="en-NL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861D3D-909B-4726-A335-2376D7549EFE}"/>
              </a:ext>
            </a:extLst>
          </p:cNvPr>
          <p:cNvSpPr txBox="1"/>
          <p:nvPr/>
        </p:nvSpPr>
        <p:spPr>
          <a:xfrm rot="17307061">
            <a:off x="9227261" y="4071985"/>
            <a:ext cx="8547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1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pump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= P</a:t>
            </a:r>
            <a:r>
              <a:rPr lang="en-US" sz="11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endParaRPr lang="en-NL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781A0E-C804-4DD9-9524-56084C86C939}"/>
              </a:ext>
            </a:extLst>
          </p:cNvPr>
          <p:cNvSpPr txBox="1"/>
          <p:nvPr/>
        </p:nvSpPr>
        <p:spPr>
          <a:xfrm rot="17348153">
            <a:off x="8641926" y="4071985"/>
            <a:ext cx="10502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1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pump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= 0.1P</a:t>
            </a:r>
            <a:r>
              <a:rPr lang="en-US" sz="11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endParaRPr lang="en-NL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FE5683-AA2B-40BC-8D02-ACE5C598E777}"/>
              </a:ext>
            </a:extLst>
          </p:cNvPr>
          <p:cNvSpPr/>
          <p:nvPr/>
        </p:nvSpPr>
        <p:spPr>
          <a:xfrm>
            <a:off x="1920240" y="3072383"/>
            <a:ext cx="1111930" cy="241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A8941E-E4D0-4CE5-8296-8BB85AFD97FB}"/>
              </a:ext>
            </a:extLst>
          </p:cNvPr>
          <p:cNvSpPr/>
          <p:nvPr/>
        </p:nvSpPr>
        <p:spPr>
          <a:xfrm>
            <a:off x="7759415" y="3067500"/>
            <a:ext cx="1111930" cy="241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8292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C7B19-38ED-4D7C-977F-A43A9B06D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Bottom-up design of porous electrodes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CEC821-0DE2-4B84-B18B-3C7C017FD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F1B713-88A2-4BEA-B0DF-8AD2BFC8E9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CFF3768-CB20-4339-9FA4-21AFB0B82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37" y="2664367"/>
            <a:ext cx="1648194" cy="1648194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41E8F8A-15C8-4522-A4FE-F82DFA8863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327" y="2830303"/>
            <a:ext cx="1316322" cy="1316322"/>
          </a:xfrm>
          <a:prstGeom prst="rect">
            <a:avLst/>
          </a:prstGeom>
        </p:spPr>
      </p:pic>
      <p:pic>
        <p:nvPicPr>
          <p:cNvPr id="8" name="Picture 2" descr="Dna Helix Svg Png Icon Free Download (#493802) - OnlineWebFonts.COM">
            <a:extLst>
              <a:ext uri="{FF2B5EF4-FFF2-40B4-BE49-F238E27FC236}">
                <a16:creationId xmlns:a16="http://schemas.microsoft.com/office/drawing/2014/main" id="{33F356B9-F855-4637-A4B1-A73233728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45" y="2741408"/>
            <a:ext cx="1497166" cy="14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1F4F4D-8630-4C05-84AE-C96C6493CB82}"/>
              </a:ext>
            </a:extLst>
          </p:cNvPr>
          <p:cNvSpPr txBox="1"/>
          <p:nvPr/>
        </p:nvSpPr>
        <p:spPr>
          <a:xfrm>
            <a:off x="2626394" y="1780605"/>
            <a:ext cx="2149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Experimental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characterization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E5BFBE-AC66-4240-B8E2-5ED1D3496371}"/>
              </a:ext>
            </a:extLst>
          </p:cNvPr>
          <p:cNvSpPr txBox="1"/>
          <p:nvPr/>
        </p:nvSpPr>
        <p:spPr>
          <a:xfrm>
            <a:off x="5119967" y="1780605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Pore network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model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170896-D55B-4F35-AE3A-DED8CF5A0BA7}"/>
              </a:ext>
            </a:extLst>
          </p:cNvPr>
          <p:cNvSpPr txBox="1"/>
          <p:nvPr/>
        </p:nvSpPr>
        <p:spPr>
          <a:xfrm>
            <a:off x="7512482" y="1780605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Genetic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optimization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CD9E863-D792-43E7-8233-23A65CBA3956}"/>
              </a:ext>
            </a:extLst>
          </p:cNvPr>
          <p:cNvCxnSpPr>
            <a:cxnSpLocks/>
          </p:cNvCxnSpPr>
          <p:nvPr/>
        </p:nvCxnSpPr>
        <p:spPr>
          <a:xfrm>
            <a:off x="4329819" y="3482583"/>
            <a:ext cx="9000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C9E7496-BD52-4ABE-A063-D307D7FAA5A1}"/>
              </a:ext>
            </a:extLst>
          </p:cNvPr>
          <p:cNvCxnSpPr>
            <a:cxnSpLocks/>
          </p:cNvCxnSpPr>
          <p:nvPr/>
        </p:nvCxnSpPr>
        <p:spPr>
          <a:xfrm>
            <a:off x="6717649" y="3482583"/>
            <a:ext cx="9000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7A53EE4-AB0D-4ADE-B320-748071BF74E0}"/>
              </a:ext>
            </a:extLst>
          </p:cNvPr>
          <p:cNvSpPr txBox="1"/>
          <p:nvPr/>
        </p:nvSpPr>
        <p:spPr>
          <a:xfrm>
            <a:off x="2870125" y="4660366"/>
            <a:ext cx="161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Battery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Chemistries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Imaging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625493-17A1-4B1C-BFE4-B308BBDAEA24}"/>
              </a:ext>
            </a:extLst>
          </p:cNvPr>
          <p:cNvSpPr txBox="1"/>
          <p:nvPr/>
        </p:nvSpPr>
        <p:spPr>
          <a:xfrm>
            <a:off x="5052901" y="4660366"/>
            <a:ext cx="22284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Network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Pore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Parameter analysis</a:t>
            </a:r>
          </a:p>
          <a:p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4CDDFC-6EFD-498B-BF30-18404B487B8D}"/>
              </a:ext>
            </a:extLst>
          </p:cNvPr>
          <p:cNvSpPr txBox="1"/>
          <p:nvPr/>
        </p:nvSpPr>
        <p:spPr>
          <a:xfrm>
            <a:off x="7617649" y="4660365"/>
            <a:ext cx="19431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Bottom-up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Evolution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Self-evolving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9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20339305-6897-4E88-83E4-F78D5BAA95C2}"/>
                  </a:ext>
                </a:extLst>
              </p:cNvPr>
              <p:cNvSpPr txBox="1"/>
              <p:nvPr/>
            </p:nvSpPr>
            <p:spPr>
              <a:xfrm>
                <a:off x="8132486" y="1463078"/>
                <a:ext cx="3238711" cy="2257028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𝐅𝐢𝐭𝐧𝐞𝐬𝐬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= 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𝐏</m:t>
                            </m:r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𝐭𝐡𝐞𝐨𝐫𝐲</m:t>
                            </m:r>
                          </m:sub>
                        </m:sSub>
                        <m:r>
                          <a:rPr lang="en-US" b="1" i="0" smtClean="0">
                            <a:latin typeface="Cambria Math" panose="02040503050406030204" pitchFamily="18" charset="0"/>
                            <a:cs typeface="Arial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𝐏</m:t>
                            </m:r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𝐞𝐥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𝐏</m:t>
                            </m:r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𝐭𝐡𝐞𝐨𝐫𝐲</m:t>
                            </m:r>
                          </m:sub>
                        </m:sSub>
                        <m:r>
                          <a:rPr lang="en-US" b="1" i="0" smtClean="0">
                            <a:latin typeface="Cambria Math" panose="02040503050406030204" pitchFamily="18" charset="0"/>
                            <a:cs typeface="Arial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𝐏</m:t>
                            </m:r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𝐩𝐮𝐦𝐩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1" dirty="0">
                    <a:latin typeface="Arial "/>
                    <a:ea typeface="Arial" charset="0"/>
                    <a:cs typeface="Arial" panose="020B0604020202020204" pitchFamily="34" charset="0"/>
                  </a:rPr>
                  <a:t> </a:t>
                </a:r>
              </a:p>
              <a:p>
                <a:endParaRPr lang="en-US" b="1" dirty="0">
                  <a:latin typeface="Arial "/>
                  <a:ea typeface="Arial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NL" sz="200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theory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  <a:cs typeface="Arial" charset="0"/>
                      </a:rPr>
                      <m:t>=1.26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Arial" charset="0"/>
                      </a:rPr>
                      <m:t>V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cs typeface="Arial" charset="0"/>
                      </a:rPr>
                      <m:t> ∗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Arial" charset="0"/>
                      </a:rPr>
                      <m:t>I</m:t>
                    </m:r>
                  </m:oMath>
                </a14:m>
                <a:r>
                  <a:rPr lang="en-US" sz="2000" dirty="0">
                    <a:latin typeface="Arial "/>
                    <a:ea typeface="Arial" charset="0"/>
                    <a:cs typeface="Arial" panose="020B060402020202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NL" sz="20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  <a:cs typeface="Arial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el</m:t>
                        </m:r>
                      </m:sub>
                    </m:sSub>
                    <m:r>
                      <a:rPr lang="en-US" sz="2000" i="0">
                        <a:latin typeface="Cambria Math" panose="02040503050406030204" pitchFamily="18" charset="0"/>
                        <a:cs typeface="Arial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η</m:t>
                    </m:r>
                    <m:r>
                      <a:rPr lang="en-US" sz="2000" i="0">
                        <a:latin typeface="Cambria Math" panose="02040503050406030204" pitchFamily="18" charset="0"/>
                        <a:cs typeface="Arial" charset="0"/>
                      </a:rPr>
                      <m:t>∗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  <a:cs typeface="Arial" charset="0"/>
                      </a:rPr>
                      <m:t>I</m:t>
                    </m:r>
                  </m:oMath>
                </a14:m>
                <a:r>
                  <a:rPr lang="en-US" sz="2000" dirty="0">
                    <a:latin typeface="Arial "/>
                    <a:ea typeface="Arial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latin typeface="Arial "/>
                    <a:ea typeface="Arial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η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=0.5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V</m:t>
                    </m:r>
                  </m:oMath>
                </a14:m>
                <a:endParaRPr lang="en-US" sz="2000" dirty="0">
                  <a:latin typeface="Arial "/>
                  <a:ea typeface="Arial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NL" sz="20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  <a:cs typeface="Arial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pump</m:t>
                        </m:r>
                      </m:sub>
                    </m:sSub>
                    <m:r>
                      <a:rPr lang="en-US" sz="2000" i="0">
                        <a:latin typeface="Cambria Math" panose="02040503050406030204" pitchFamily="18" charset="0"/>
                        <a:cs typeface="Arial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Q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∗∆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p</m:t>
                        </m:r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η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pump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>
                    <a:latin typeface="Arial "/>
                    <a:ea typeface="Arial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20339305-6897-4E88-83E4-F78D5BAA95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486" y="1463078"/>
                <a:ext cx="3238711" cy="22570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ia számának hely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694F97-A2FB-4B6A-9FD9-C6F96C06853B}"/>
              </a:ext>
            </a:extLst>
          </p:cNvPr>
          <p:cNvGrpSpPr/>
          <p:nvPr/>
        </p:nvGrpSpPr>
        <p:grpSpPr>
          <a:xfrm>
            <a:off x="808138" y="1410868"/>
            <a:ext cx="1249060" cy="1742888"/>
            <a:chOff x="808138" y="1410868"/>
            <a:chExt cx="1249060" cy="1742888"/>
          </a:xfrm>
        </p:grpSpPr>
        <p:sp>
          <p:nvSpPr>
            <p:cNvPr id="59" name="Lekerekített téglalap 58"/>
            <p:cNvSpPr/>
            <p:nvPr/>
          </p:nvSpPr>
          <p:spPr>
            <a:xfrm>
              <a:off x="1324789" y="2062301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Lekerekített téglalap 59"/>
            <p:cNvSpPr/>
            <p:nvPr/>
          </p:nvSpPr>
          <p:spPr>
            <a:xfrm>
              <a:off x="1324789" y="2362684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Lekerekített téglalap 60"/>
            <p:cNvSpPr/>
            <p:nvPr/>
          </p:nvSpPr>
          <p:spPr>
            <a:xfrm>
              <a:off x="1324789" y="2668645"/>
              <a:ext cx="180000" cy="180000"/>
            </a:xfrm>
            <a:prstGeom prst="roundRect">
              <a:avLst/>
            </a:prstGeom>
            <a:solidFill>
              <a:srgbClr val="FCED2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Lekerekített téglalap 61"/>
            <p:cNvSpPr/>
            <p:nvPr/>
          </p:nvSpPr>
          <p:spPr>
            <a:xfrm>
              <a:off x="1320758" y="2973756"/>
              <a:ext cx="180000" cy="180000"/>
            </a:xfrm>
            <a:prstGeom prst="roundRect">
              <a:avLst/>
            </a:prstGeom>
            <a:solidFill>
              <a:srgbClr val="36B8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églalap 62"/>
            <p:cNvSpPr/>
            <p:nvPr/>
          </p:nvSpPr>
          <p:spPr>
            <a:xfrm>
              <a:off x="808138" y="1410868"/>
              <a:ext cx="12490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800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Gene</a:t>
              </a:r>
              <a:r>
                <a:rPr lang="hu-HU" sz="18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pool</a:t>
              </a:r>
              <a:endParaRPr lang="en-GB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2AFC29-46BC-41A6-A133-A0FEE035718C}"/>
              </a:ext>
            </a:extLst>
          </p:cNvPr>
          <p:cNvGrpSpPr/>
          <p:nvPr/>
        </p:nvGrpSpPr>
        <p:grpSpPr>
          <a:xfrm>
            <a:off x="5840888" y="1410868"/>
            <a:ext cx="1620000" cy="2046870"/>
            <a:chOff x="5840888" y="1410868"/>
            <a:chExt cx="1620000" cy="2046870"/>
          </a:xfrm>
        </p:grpSpPr>
        <p:sp>
          <p:nvSpPr>
            <p:cNvPr id="69" name="Ellipszis 68"/>
            <p:cNvSpPr/>
            <p:nvPr/>
          </p:nvSpPr>
          <p:spPr>
            <a:xfrm>
              <a:off x="5840888" y="1837738"/>
              <a:ext cx="1620000" cy="1620000"/>
            </a:xfrm>
            <a:prstGeom prst="ellipse">
              <a:avLst/>
            </a:prstGeom>
            <a:ln w="317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églalap 69"/>
            <p:cNvSpPr/>
            <p:nvPr/>
          </p:nvSpPr>
          <p:spPr>
            <a:xfrm>
              <a:off x="6173609" y="1410868"/>
              <a:ext cx="9797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8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Parent</a:t>
              </a:r>
              <a:r>
                <a:rPr lang="en-US" sz="18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</a:t>
              </a:r>
              <a:endParaRPr lang="en-GB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Lekerekített téglalap 70"/>
            <p:cNvSpPr/>
            <p:nvPr/>
          </p:nvSpPr>
          <p:spPr>
            <a:xfrm rot="555523">
              <a:off x="6321723" y="2532885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Lekerekített téglalap 71"/>
            <p:cNvSpPr/>
            <p:nvPr/>
          </p:nvSpPr>
          <p:spPr>
            <a:xfrm rot="555523">
              <a:off x="7217563" y="2689903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Lekerekített téglalap 72"/>
            <p:cNvSpPr/>
            <p:nvPr/>
          </p:nvSpPr>
          <p:spPr>
            <a:xfrm rot="555523">
              <a:off x="7042534" y="2658666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Lekerekített téglalap 73"/>
            <p:cNvSpPr/>
            <p:nvPr/>
          </p:nvSpPr>
          <p:spPr>
            <a:xfrm rot="555523">
              <a:off x="6867505" y="2625685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Lekerekített téglalap 74"/>
            <p:cNvSpPr/>
            <p:nvPr/>
          </p:nvSpPr>
          <p:spPr>
            <a:xfrm rot="555523">
              <a:off x="6678417" y="2589231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Lekerekített téglalap 75"/>
            <p:cNvSpPr/>
            <p:nvPr/>
          </p:nvSpPr>
          <p:spPr>
            <a:xfrm rot="555523">
              <a:off x="6502595" y="2561072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Lekerekített téglalap 82"/>
            <p:cNvSpPr/>
            <p:nvPr/>
          </p:nvSpPr>
          <p:spPr>
            <a:xfrm rot="19605666">
              <a:off x="6098859" y="2383955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Lekerekített téglalap 83"/>
            <p:cNvSpPr/>
            <p:nvPr/>
          </p:nvSpPr>
          <p:spPr>
            <a:xfrm rot="19605666">
              <a:off x="6256701" y="227184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Lekerekített téglalap 84"/>
            <p:cNvSpPr/>
            <p:nvPr/>
          </p:nvSpPr>
          <p:spPr>
            <a:xfrm rot="19605666">
              <a:off x="6414544" y="2163513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Lekerekített téglalap 85"/>
            <p:cNvSpPr/>
            <p:nvPr/>
          </p:nvSpPr>
          <p:spPr>
            <a:xfrm rot="19605666">
              <a:off x="6568450" y="2055179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Lekerekített téglalap 86"/>
            <p:cNvSpPr/>
            <p:nvPr/>
          </p:nvSpPr>
          <p:spPr>
            <a:xfrm rot="19605666">
              <a:off x="5941348" y="2486970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Lekerekített téglalap 87"/>
            <p:cNvSpPr/>
            <p:nvPr/>
          </p:nvSpPr>
          <p:spPr>
            <a:xfrm rot="19605666">
              <a:off x="6722357" y="195068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6258E5-E1DD-4C72-A2F3-117D0EEF8394}"/>
              </a:ext>
            </a:extLst>
          </p:cNvPr>
          <p:cNvGrpSpPr/>
          <p:nvPr/>
        </p:nvGrpSpPr>
        <p:grpSpPr>
          <a:xfrm>
            <a:off x="4624702" y="2146736"/>
            <a:ext cx="1210588" cy="452246"/>
            <a:chOff x="4624702" y="2146736"/>
            <a:chExt cx="1210588" cy="452246"/>
          </a:xfrm>
        </p:grpSpPr>
        <p:cxnSp>
          <p:nvCxnSpPr>
            <p:cNvPr id="68" name="Egyenes összekötő nyíllal 67"/>
            <p:cNvCxnSpPr/>
            <p:nvPr/>
          </p:nvCxnSpPr>
          <p:spPr>
            <a:xfrm>
              <a:off x="4838838" y="2598982"/>
              <a:ext cx="7960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églalap 105"/>
            <p:cNvSpPr/>
            <p:nvPr/>
          </p:nvSpPr>
          <p:spPr>
            <a:xfrm>
              <a:off x="4624702" y="2146736"/>
              <a:ext cx="12105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800" b="1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Selection</a:t>
              </a:r>
              <a:endParaRPr lang="en-GB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52B482-441D-40AC-852C-A91D94BD95A2}"/>
              </a:ext>
            </a:extLst>
          </p:cNvPr>
          <p:cNvGrpSpPr/>
          <p:nvPr/>
        </p:nvGrpSpPr>
        <p:grpSpPr>
          <a:xfrm>
            <a:off x="2723024" y="1410868"/>
            <a:ext cx="1980000" cy="2769370"/>
            <a:chOff x="2723024" y="1410868"/>
            <a:chExt cx="1980000" cy="27693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BD2AC27-6B7A-4C65-A1BA-279400B79C55}"/>
                </a:ext>
              </a:extLst>
            </p:cNvPr>
            <p:cNvGrpSpPr/>
            <p:nvPr/>
          </p:nvGrpSpPr>
          <p:grpSpPr>
            <a:xfrm>
              <a:off x="2723024" y="1410868"/>
              <a:ext cx="1980000" cy="2769370"/>
              <a:chOff x="2723024" y="1410868"/>
              <a:chExt cx="1980000" cy="2769370"/>
            </a:xfrm>
          </p:grpSpPr>
          <p:sp>
            <p:nvSpPr>
              <p:cNvPr id="52" name="Lekerekített téglalap 51"/>
              <p:cNvSpPr/>
              <p:nvPr/>
            </p:nvSpPr>
            <p:spPr>
              <a:xfrm rot="555523">
                <a:off x="4019709" y="2119440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Lekerekített téglalap 52"/>
              <p:cNvSpPr/>
              <p:nvPr/>
            </p:nvSpPr>
            <p:spPr>
              <a:xfrm rot="555523">
                <a:off x="3987935" y="2306546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Lekerekített téglalap 53"/>
              <p:cNvSpPr/>
              <p:nvPr/>
            </p:nvSpPr>
            <p:spPr>
              <a:xfrm rot="555523">
                <a:off x="3956159" y="2494774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Lekerekített téglalap 54"/>
              <p:cNvSpPr/>
              <p:nvPr/>
            </p:nvSpPr>
            <p:spPr>
              <a:xfrm rot="555523">
                <a:off x="3924571" y="2676520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Lekerekített téglalap 55"/>
              <p:cNvSpPr/>
              <p:nvPr/>
            </p:nvSpPr>
            <p:spPr>
              <a:xfrm rot="555523">
                <a:off x="3889630" y="2862891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Lekerekített téglalap 56"/>
              <p:cNvSpPr/>
              <p:nvPr/>
            </p:nvSpPr>
            <p:spPr>
              <a:xfrm rot="555523">
                <a:off x="3856994" y="3047363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Lekerekített téglalap 50"/>
              <p:cNvSpPr/>
              <p:nvPr/>
            </p:nvSpPr>
            <p:spPr>
              <a:xfrm rot="555523">
                <a:off x="3442152" y="2468667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Lekerekített téglalap 42"/>
              <p:cNvSpPr/>
              <p:nvPr/>
            </p:nvSpPr>
            <p:spPr>
              <a:xfrm rot="1919041">
                <a:off x="4065940" y="3383852"/>
                <a:ext cx="108000" cy="180000"/>
              </a:xfrm>
              <a:prstGeom prst="round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ánk 44"/>
              <p:cNvSpPr/>
              <p:nvPr/>
            </p:nvSpPr>
            <p:spPr>
              <a:xfrm>
                <a:off x="2723024" y="1697536"/>
                <a:ext cx="1980000" cy="1980000"/>
              </a:xfrm>
              <a:custGeom>
                <a:avLst/>
                <a:gdLst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0000 w 1980000"/>
                  <a:gd name="connsiteY6" fmla="*/ 1485000 h 1980000"/>
                  <a:gd name="connsiteX7" fmla="*/ 1485000 w 1980000"/>
                  <a:gd name="connsiteY7" fmla="*/ 9900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485000 w 1980000"/>
                  <a:gd name="connsiteY7" fmla="*/ 9900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806733 w 1980000"/>
                  <a:gd name="connsiteY7" fmla="*/ 9773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570173 w 1980000"/>
                  <a:gd name="connsiteY7" fmla="*/ 1569388 h 1980000"/>
                  <a:gd name="connsiteX8" fmla="*/ 1806733 w 1980000"/>
                  <a:gd name="connsiteY8" fmla="*/ 977300 h 1980000"/>
                  <a:gd name="connsiteX9" fmla="*/ 990000 w 1980000"/>
                  <a:gd name="connsiteY9" fmla="*/ 495000 h 1980000"/>
                  <a:gd name="connsiteX10" fmla="*/ 495000 w 1980000"/>
                  <a:gd name="connsiteY10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273839 w 1980000"/>
                  <a:gd name="connsiteY7" fmla="*/ 1759888 h 1980000"/>
                  <a:gd name="connsiteX8" fmla="*/ 1570173 w 1980000"/>
                  <a:gd name="connsiteY8" fmla="*/ 1569388 h 1980000"/>
                  <a:gd name="connsiteX9" fmla="*/ 1806733 w 1980000"/>
                  <a:gd name="connsiteY9" fmla="*/ 977300 h 1980000"/>
                  <a:gd name="connsiteX10" fmla="*/ 990000 w 1980000"/>
                  <a:gd name="connsiteY10" fmla="*/ 495000 h 1980000"/>
                  <a:gd name="connsiteX11" fmla="*/ 495000 w 1980000"/>
                  <a:gd name="connsiteY11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495000 w 1980000"/>
                  <a:gd name="connsiteY12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202900 w 1980000"/>
                  <a:gd name="connsiteY12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202900 w 1980000"/>
                  <a:gd name="connsiteY12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990000 w 1980000"/>
                  <a:gd name="connsiteY12" fmla="*/ 495000 h 1980000"/>
                  <a:gd name="connsiteX13" fmla="*/ 202900 w 1980000"/>
                  <a:gd name="connsiteY13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998467 w 1980000"/>
                  <a:gd name="connsiteY12" fmla="*/ 181733 h 1980000"/>
                  <a:gd name="connsiteX13" fmla="*/ 202900 w 1980000"/>
                  <a:gd name="connsiteY13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1570173 w 1980000"/>
                  <a:gd name="connsiteY12" fmla="*/ 434855 h 1980000"/>
                  <a:gd name="connsiteX13" fmla="*/ 998467 w 1980000"/>
                  <a:gd name="connsiteY13" fmla="*/ 181733 h 1980000"/>
                  <a:gd name="connsiteX14" fmla="*/ 202900 w 1980000"/>
                  <a:gd name="connsiteY14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1570173 w 1980000"/>
                  <a:gd name="connsiteY12" fmla="*/ 434855 h 1980000"/>
                  <a:gd name="connsiteX13" fmla="*/ 998467 w 1980000"/>
                  <a:gd name="connsiteY13" fmla="*/ 181733 h 1980000"/>
                  <a:gd name="connsiteX14" fmla="*/ 444106 w 1980000"/>
                  <a:gd name="connsiteY14" fmla="*/ 396755 h 1980000"/>
                  <a:gd name="connsiteX15" fmla="*/ 202900 w 1980000"/>
                  <a:gd name="connsiteY15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430473 w 1980000"/>
                  <a:gd name="connsiteY10" fmla="*/ 1645588 h 1980000"/>
                  <a:gd name="connsiteX11" fmla="*/ 1570173 w 1980000"/>
                  <a:gd name="connsiteY11" fmla="*/ 1569388 h 1980000"/>
                  <a:gd name="connsiteX12" fmla="*/ 1806733 w 1980000"/>
                  <a:gd name="connsiteY12" fmla="*/ 977300 h 1980000"/>
                  <a:gd name="connsiteX13" fmla="*/ 1570173 w 1980000"/>
                  <a:gd name="connsiteY13" fmla="*/ 434855 h 1980000"/>
                  <a:gd name="connsiteX14" fmla="*/ 998467 w 1980000"/>
                  <a:gd name="connsiteY14" fmla="*/ 181733 h 1980000"/>
                  <a:gd name="connsiteX15" fmla="*/ 444106 w 1980000"/>
                  <a:gd name="connsiteY15" fmla="*/ 396755 h 1980000"/>
                  <a:gd name="connsiteX16" fmla="*/ 202900 w 1980000"/>
                  <a:gd name="connsiteY16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8072 w 1980000"/>
                  <a:gd name="connsiteY9" fmla="*/ 1717555 h 1980000"/>
                  <a:gd name="connsiteX10" fmla="*/ 1430473 w 1980000"/>
                  <a:gd name="connsiteY10" fmla="*/ 1645588 h 1980000"/>
                  <a:gd name="connsiteX11" fmla="*/ 1570173 w 1980000"/>
                  <a:gd name="connsiteY11" fmla="*/ 1569388 h 1980000"/>
                  <a:gd name="connsiteX12" fmla="*/ 1806733 w 1980000"/>
                  <a:gd name="connsiteY12" fmla="*/ 977300 h 1980000"/>
                  <a:gd name="connsiteX13" fmla="*/ 1570173 w 1980000"/>
                  <a:gd name="connsiteY13" fmla="*/ 434855 h 1980000"/>
                  <a:gd name="connsiteX14" fmla="*/ 998467 w 1980000"/>
                  <a:gd name="connsiteY14" fmla="*/ 181733 h 1980000"/>
                  <a:gd name="connsiteX15" fmla="*/ 444106 w 1980000"/>
                  <a:gd name="connsiteY15" fmla="*/ 396755 h 1980000"/>
                  <a:gd name="connsiteX16" fmla="*/ 202900 w 1980000"/>
                  <a:gd name="connsiteY16" fmla="*/ 1019633 h 19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80000" h="1980000">
                    <a:moveTo>
                      <a:pt x="0" y="990000"/>
                    </a:moveTo>
                    <a:cubicBezTo>
                      <a:pt x="0" y="443238"/>
                      <a:pt x="443238" y="0"/>
                      <a:pt x="990000" y="0"/>
                    </a:cubicBezTo>
                    <a:cubicBezTo>
                      <a:pt x="1536762" y="0"/>
                      <a:pt x="1980000" y="443238"/>
                      <a:pt x="1980000" y="990000"/>
                    </a:cubicBezTo>
                    <a:cubicBezTo>
                      <a:pt x="1980000" y="1536762"/>
                      <a:pt x="1536762" y="1980000"/>
                      <a:pt x="990000" y="1980000"/>
                    </a:cubicBezTo>
                    <a:cubicBezTo>
                      <a:pt x="443238" y="1980000"/>
                      <a:pt x="0" y="1536762"/>
                      <a:pt x="0" y="990000"/>
                    </a:cubicBezTo>
                    <a:close/>
                    <a:moveTo>
                      <a:pt x="202900" y="1019633"/>
                    </a:moveTo>
                    <a:cubicBezTo>
                      <a:pt x="200078" y="1212250"/>
                      <a:pt x="295284" y="1423388"/>
                      <a:pt x="427173" y="1552455"/>
                    </a:cubicBezTo>
                    <a:cubicBezTo>
                      <a:pt x="559062" y="1681522"/>
                      <a:pt x="881345" y="1753816"/>
                      <a:pt x="994234" y="1794033"/>
                    </a:cubicBezTo>
                    <a:cubicBezTo>
                      <a:pt x="1107123" y="1834250"/>
                      <a:pt x="1057905" y="1799446"/>
                      <a:pt x="1104506" y="1793755"/>
                    </a:cubicBezTo>
                    <a:cubicBezTo>
                      <a:pt x="1151107" y="1788064"/>
                      <a:pt x="1222333" y="1735900"/>
                      <a:pt x="1278072" y="1717555"/>
                    </a:cubicBezTo>
                    <a:cubicBezTo>
                      <a:pt x="1333811" y="1699210"/>
                      <a:pt x="1381084" y="1677338"/>
                      <a:pt x="1430473" y="1645588"/>
                    </a:cubicBezTo>
                    <a:cubicBezTo>
                      <a:pt x="1479862" y="1613838"/>
                      <a:pt x="1508874" y="1687119"/>
                      <a:pt x="1570173" y="1569388"/>
                    </a:cubicBezTo>
                    <a:cubicBezTo>
                      <a:pt x="1631472" y="1451657"/>
                      <a:pt x="1822961" y="1154394"/>
                      <a:pt x="1806733" y="977300"/>
                    </a:cubicBezTo>
                    <a:cubicBezTo>
                      <a:pt x="1790505" y="800206"/>
                      <a:pt x="1704884" y="567450"/>
                      <a:pt x="1570173" y="434855"/>
                    </a:cubicBezTo>
                    <a:cubicBezTo>
                      <a:pt x="1435462" y="302261"/>
                      <a:pt x="1186145" y="188083"/>
                      <a:pt x="998467" y="181733"/>
                    </a:cubicBezTo>
                    <a:cubicBezTo>
                      <a:pt x="810789" y="175383"/>
                      <a:pt x="576701" y="257105"/>
                      <a:pt x="444106" y="396755"/>
                    </a:cubicBezTo>
                    <a:cubicBezTo>
                      <a:pt x="311512" y="536405"/>
                      <a:pt x="205722" y="827016"/>
                      <a:pt x="202900" y="10196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Ellipszis 26"/>
              <p:cNvSpPr/>
              <p:nvPr/>
            </p:nvSpPr>
            <p:spPr>
              <a:xfrm>
                <a:off x="2938650" y="1837738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Lekerekített téglalap 32"/>
              <p:cNvSpPr/>
              <p:nvPr/>
            </p:nvSpPr>
            <p:spPr>
              <a:xfrm rot="19605666">
                <a:off x="3184088" y="2377277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Lekerekített téglalap 33"/>
              <p:cNvSpPr/>
              <p:nvPr/>
            </p:nvSpPr>
            <p:spPr>
              <a:xfrm rot="19605666">
                <a:off x="3341930" y="2265168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Lekerekített téglalap 34"/>
              <p:cNvSpPr/>
              <p:nvPr/>
            </p:nvSpPr>
            <p:spPr>
              <a:xfrm rot="19605666">
                <a:off x="3499773" y="2156835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Lekerekített téglalap 35"/>
              <p:cNvSpPr/>
              <p:nvPr/>
            </p:nvSpPr>
            <p:spPr>
              <a:xfrm rot="19605666">
                <a:off x="3653679" y="2048501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Lekerekített téglalap 36"/>
              <p:cNvSpPr/>
              <p:nvPr/>
            </p:nvSpPr>
            <p:spPr>
              <a:xfrm rot="19605666">
                <a:off x="3026577" y="2480292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Lekerekített téglalap 37"/>
              <p:cNvSpPr/>
              <p:nvPr/>
            </p:nvSpPr>
            <p:spPr>
              <a:xfrm rot="19605666">
                <a:off x="3807586" y="1944008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Lekerekített téglalap 38"/>
              <p:cNvSpPr/>
              <p:nvPr/>
            </p:nvSpPr>
            <p:spPr>
              <a:xfrm rot="1919041">
                <a:off x="3897523" y="3171966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Lekerekített téglalap 39"/>
              <p:cNvSpPr/>
              <p:nvPr/>
            </p:nvSpPr>
            <p:spPr>
              <a:xfrm rot="1919041">
                <a:off x="3748390" y="3083838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Lekerekített téglalap 40"/>
              <p:cNvSpPr/>
              <p:nvPr/>
            </p:nvSpPr>
            <p:spPr>
              <a:xfrm rot="1919041">
                <a:off x="3589467" y="2987107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Lekerekített téglalap 41"/>
              <p:cNvSpPr/>
              <p:nvPr/>
            </p:nvSpPr>
            <p:spPr>
              <a:xfrm rot="1919041">
                <a:off x="3426909" y="2892515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Lekerekített téglalap 45"/>
              <p:cNvSpPr/>
              <p:nvPr/>
            </p:nvSpPr>
            <p:spPr>
              <a:xfrm rot="555523">
                <a:off x="4337992" y="2625685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Lekerekített téglalap 46"/>
              <p:cNvSpPr/>
              <p:nvPr/>
            </p:nvSpPr>
            <p:spPr>
              <a:xfrm rot="555523">
                <a:off x="4162963" y="2594448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Lekerekített téglalap 47"/>
              <p:cNvSpPr/>
              <p:nvPr/>
            </p:nvSpPr>
            <p:spPr>
              <a:xfrm rot="555523">
                <a:off x="3987934" y="2561467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Lekerekített téglalap 48"/>
              <p:cNvSpPr/>
              <p:nvPr/>
            </p:nvSpPr>
            <p:spPr>
              <a:xfrm rot="555523">
                <a:off x="3798846" y="2525013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Lekerekített téglalap 49"/>
              <p:cNvSpPr/>
              <p:nvPr/>
            </p:nvSpPr>
            <p:spPr>
              <a:xfrm rot="555523">
                <a:off x="3623024" y="2496854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églalap 63"/>
              <p:cNvSpPr/>
              <p:nvPr/>
            </p:nvSpPr>
            <p:spPr>
              <a:xfrm>
                <a:off x="3127682" y="1410868"/>
                <a:ext cx="12747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hu-HU" sz="1800" dirty="0" err="1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Population</a:t>
                </a:r>
                <a:endParaRPr lang="en-GB" sz="18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Téglalap 175"/>
              <p:cNvSpPr/>
              <p:nvPr/>
            </p:nvSpPr>
            <p:spPr>
              <a:xfrm>
                <a:off x="2881574" y="3533907"/>
                <a:ext cx="164660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sz="1800" dirty="0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N species</a:t>
                </a:r>
              </a:p>
              <a:p>
                <a:pPr algn="ctr"/>
                <a:r>
                  <a:rPr lang="hu-HU" sz="1800" dirty="0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1</a:t>
                </a:r>
                <a:r>
                  <a:rPr lang="hu-HU" sz="1800" baseline="30000" dirty="0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st</a:t>
                </a:r>
                <a:r>
                  <a:rPr lang="hu-HU" sz="1800" dirty="0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800" dirty="0" err="1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generation</a:t>
                </a:r>
                <a:endParaRPr lang="en-GB" sz="18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53A63C5-7E3C-49B2-98F0-055C72F47982}"/>
                </a:ext>
              </a:extLst>
            </p:cNvPr>
            <p:cNvSpPr/>
            <p:nvPr/>
          </p:nvSpPr>
          <p:spPr>
            <a:xfrm>
              <a:off x="3962400" y="3519783"/>
              <a:ext cx="362284" cy="1343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C9787E4-B9F9-4896-B356-BADB0491C0C5}"/>
              </a:ext>
            </a:extLst>
          </p:cNvPr>
          <p:cNvGrpSpPr/>
          <p:nvPr/>
        </p:nvGrpSpPr>
        <p:grpSpPr>
          <a:xfrm>
            <a:off x="1627896" y="2146736"/>
            <a:ext cx="1402948" cy="465641"/>
            <a:chOff x="1627896" y="2146736"/>
            <a:chExt cx="1402948" cy="465641"/>
          </a:xfrm>
        </p:grpSpPr>
        <p:cxnSp>
          <p:nvCxnSpPr>
            <p:cNvPr id="66" name="Egyenes összekötő nyíllal 65"/>
            <p:cNvCxnSpPr>
              <a:endCxn id="45" idx="0"/>
            </p:cNvCxnSpPr>
            <p:nvPr/>
          </p:nvCxnSpPr>
          <p:spPr>
            <a:xfrm>
              <a:off x="1927023" y="2612377"/>
              <a:ext cx="7960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églalap 88"/>
            <p:cNvSpPr/>
            <p:nvPr/>
          </p:nvSpPr>
          <p:spPr>
            <a:xfrm>
              <a:off x="1627896" y="2146736"/>
              <a:ext cx="14029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800" b="1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Generation</a:t>
              </a:r>
              <a:endParaRPr lang="en-GB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8" name="Title 1">
            <a:extLst>
              <a:ext uri="{FF2B5EF4-FFF2-40B4-BE49-F238E27FC236}">
                <a16:creationId xmlns:a16="http://schemas.microsoft.com/office/drawing/2014/main" id="{AF9EAF05-B8AD-4FC7-9CAD-7E259211D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00" y="480000"/>
            <a:ext cx="10560000" cy="525931"/>
          </a:xfrm>
        </p:spPr>
        <p:txBody>
          <a:bodyPr/>
          <a:lstStyle/>
          <a:p>
            <a:r>
              <a:rPr lang="en-US" dirty="0"/>
              <a:t>Genetic algorithm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0364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694F97-A2FB-4B6A-9FD9-C6F96C06853B}"/>
              </a:ext>
            </a:extLst>
          </p:cNvPr>
          <p:cNvGrpSpPr/>
          <p:nvPr/>
        </p:nvGrpSpPr>
        <p:grpSpPr>
          <a:xfrm>
            <a:off x="808138" y="1410868"/>
            <a:ext cx="1249060" cy="1742888"/>
            <a:chOff x="808138" y="1410868"/>
            <a:chExt cx="1249060" cy="1742888"/>
          </a:xfrm>
        </p:grpSpPr>
        <p:sp>
          <p:nvSpPr>
            <p:cNvPr id="59" name="Lekerekített téglalap 58"/>
            <p:cNvSpPr/>
            <p:nvPr/>
          </p:nvSpPr>
          <p:spPr>
            <a:xfrm>
              <a:off x="1324789" y="2062301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Lekerekített téglalap 59"/>
            <p:cNvSpPr/>
            <p:nvPr/>
          </p:nvSpPr>
          <p:spPr>
            <a:xfrm>
              <a:off x="1324789" y="2362684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Lekerekített téglalap 60"/>
            <p:cNvSpPr/>
            <p:nvPr/>
          </p:nvSpPr>
          <p:spPr>
            <a:xfrm>
              <a:off x="1324789" y="2668645"/>
              <a:ext cx="180000" cy="180000"/>
            </a:xfrm>
            <a:prstGeom prst="roundRect">
              <a:avLst/>
            </a:prstGeom>
            <a:solidFill>
              <a:srgbClr val="FCED2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Lekerekített téglalap 61"/>
            <p:cNvSpPr/>
            <p:nvPr/>
          </p:nvSpPr>
          <p:spPr>
            <a:xfrm>
              <a:off x="1320758" y="2973756"/>
              <a:ext cx="180000" cy="180000"/>
            </a:xfrm>
            <a:prstGeom prst="roundRect">
              <a:avLst/>
            </a:prstGeom>
            <a:solidFill>
              <a:srgbClr val="36B8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églalap 62"/>
            <p:cNvSpPr/>
            <p:nvPr/>
          </p:nvSpPr>
          <p:spPr>
            <a:xfrm>
              <a:off x="808138" y="1410868"/>
              <a:ext cx="12490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800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Gene</a:t>
              </a:r>
              <a:r>
                <a:rPr lang="hu-HU" sz="18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pool</a:t>
              </a:r>
              <a:endParaRPr lang="en-GB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2AFC29-46BC-41A6-A133-A0FEE035718C}"/>
              </a:ext>
            </a:extLst>
          </p:cNvPr>
          <p:cNvGrpSpPr/>
          <p:nvPr/>
        </p:nvGrpSpPr>
        <p:grpSpPr>
          <a:xfrm>
            <a:off x="5840888" y="1410868"/>
            <a:ext cx="1620000" cy="2046870"/>
            <a:chOff x="5840888" y="1410868"/>
            <a:chExt cx="1620000" cy="2046870"/>
          </a:xfrm>
        </p:grpSpPr>
        <p:sp>
          <p:nvSpPr>
            <p:cNvPr id="69" name="Ellipszis 68"/>
            <p:cNvSpPr/>
            <p:nvPr/>
          </p:nvSpPr>
          <p:spPr>
            <a:xfrm>
              <a:off x="5840888" y="1837738"/>
              <a:ext cx="1620000" cy="1620000"/>
            </a:xfrm>
            <a:prstGeom prst="ellipse">
              <a:avLst/>
            </a:prstGeom>
            <a:ln w="317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églalap 69"/>
            <p:cNvSpPr/>
            <p:nvPr/>
          </p:nvSpPr>
          <p:spPr>
            <a:xfrm>
              <a:off x="6173609" y="1410868"/>
              <a:ext cx="9797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8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Parent</a:t>
              </a:r>
              <a:r>
                <a:rPr lang="en-US" sz="18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</a:t>
              </a:r>
              <a:endParaRPr lang="en-GB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Lekerekített téglalap 70"/>
            <p:cNvSpPr/>
            <p:nvPr/>
          </p:nvSpPr>
          <p:spPr>
            <a:xfrm rot="555523">
              <a:off x="6321723" y="2532885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Lekerekített téglalap 71"/>
            <p:cNvSpPr/>
            <p:nvPr/>
          </p:nvSpPr>
          <p:spPr>
            <a:xfrm rot="555523">
              <a:off x="7217563" y="2689903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Lekerekített téglalap 72"/>
            <p:cNvSpPr/>
            <p:nvPr/>
          </p:nvSpPr>
          <p:spPr>
            <a:xfrm rot="555523">
              <a:off x="7042534" y="2658666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Lekerekített téglalap 73"/>
            <p:cNvSpPr/>
            <p:nvPr/>
          </p:nvSpPr>
          <p:spPr>
            <a:xfrm rot="555523">
              <a:off x="6867505" y="2625685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Lekerekített téglalap 74"/>
            <p:cNvSpPr/>
            <p:nvPr/>
          </p:nvSpPr>
          <p:spPr>
            <a:xfrm rot="555523">
              <a:off x="6678417" y="2589231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Lekerekített téglalap 75"/>
            <p:cNvSpPr/>
            <p:nvPr/>
          </p:nvSpPr>
          <p:spPr>
            <a:xfrm rot="555523">
              <a:off x="6502595" y="2561072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Lekerekített téglalap 82"/>
            <p:cNvSpPr/>
            <p:nvPr/>
          </p:nvSpPr>
          <p:spPr>
            <a:xfrm rot="19605666">
              <a:off x="6098859" y="2383955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Lekerekített téglalap 83"/>
            <p:cNvSpPr/>
            <p:nvPr/>
          </p:nvSpPr>
          <p:spPr>
            <a:xfrm rot="19605666">
              <a:off x="6256701" y="227184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Lekerekített téglalap 84"/>
            <p:cNvSpPr/>
            <p:nvPr/>
          </p:nvSpPr>
          <p:spPr>
            <a:xfrm rot="19605666">
              <a:off x="6414544" y="2163513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Lekerekített téglalap 85"/>
            <p:cNvSpPr/>
            <p:nvPr/>
          </p:nvSpPr>
          <p:spPr>
            <a:xfrm rot="19605666">
              <a:off x="6568450" y="2055179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Lekerekített téglalap 86"/>
            <p:cNvSpPr/>
            <p:nvPr/>
          </p:nvSpPr>
          <p:spPr>
            <a:xfrm rot="19605666">
              <a:off x="5941348" y="2486970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Lekerekített téglalap 87"/>
            <p:cNvSpPr/>
            <p:nvPr/>
          </p:nvSpPr>
          <p:spPr>
            <a:xfrm rot="19605666">
              <a:off x="6722357" y="195068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D1DC23-8C72-4F09-AF74-41BA5A6F36D7}"/>
              </a:ext>
            </a:extLst>
          </p:cNvPr>
          <p:cNvGrpSpPr/>
          <p:nvPr/>
        </p:nvGrpSpPr>
        <p:grpSpPr>
          <a:xfrm>
            <a:off x="7484316" y="995910"/>
            <a:ext cx="1603737" cy="1588864"/>
            <a:chOff x="7484316" y="995910"/>
            <a:chExt cx="1603737" cy="1588864"/>
          </a:xfrm>
        </p:grpSpPr>
        <p:sp>
          <p:nvSpPr>
            <p:cNvPr id="8" name="Lekerekített téglalap 7"/>
            <p:cNvSpPr/>
            <p:nvPr/>
          </p:nvSpPr>
          <p:spPr>
            <a:xfrm>
              <a:off x="8008053" y="1141449"/>
              <a:ext cx="180000" cy="180000"/>
            </a:xfrm>
            <a:prstGeom prst="roundRect">
              <a:avLst/>
            </a:prstGeom>
            <a:solidFill>
              <a:srgbClr val="C00000">
                <a:alpha val="30000"/>
              </a:srgbClr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Lekerekített téglalap 8"/>
            <p:cNvSpPr/>
            <p:nvPr/>
          </p:nvSpPr>
          <p:spPr>
            <a:xfrm>
              <a:off x="8188053" y="1141025"/>
              <a:ext cx="180000" cy="180000"/>
            </a:xfrm>
            <a:prstGeom prst="roundRect">
              <a:avLst/>
            </a:prstGeom>
            <a:solidFill>
              <a:srgbClr val="C00000">
                <a:alpha val="30000"/>
              </a:srgbClr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églalap 66"/>
            <p:cNvSpPr/>
            <p:nvPr/>
          </p:nvSpPr>
          <p:spPr>
            <a:xfrm>
              <a:off x="7484316" y="2146736"/>
              <a:ext cx="13260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800" b="1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Crossover</a:t>
              </a:r>
              <a:endParaRPr lang="en-GB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0" name="Egyenes összekötő nyíllal 89"/>
            <p:cNvCxnSpPr/>
            <p:nvPr/>
          </p:nvCxnSpPr>
          <p:spPr>
            <a:xfrm>
              <a:off x="7751417" y="2584774"/>
              <a:ext cx="7960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Lekerekített téglalap 91"/>
            <p:cNvSpPr/>
            <p:nvPr/>
          </p:nvSpPr>
          <p:spPr>
            <a:xfrm>
              <a:off x="8368053" y="1140601"/>
              <a:ext cx="180000" cy="180000"/>
            </a:xfrm>
            <a:prstGeom prst="roundRect">
              <a:avLst/>
            </a:prstGeom>
            <a:solidFill>
              <a:srgbClr val="C00000">
                <a:alpha val="30000"/>
              </a:srgbClr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Lekerekített téglalap 92"/>
            <p:cNvSpPr/>
            <p:nvPr/>
          </p:nvSpPr>
          <p:spPr>
            <a:xfrm>
              <a:off x="8548053" y="1140177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Lekerekített téglalap 93"/>
            <p:cNvSpPr/>
            <p:nvPr/>
          </p:nvSpPr>
          <p:spPr>
            <a:xfrm>
              <a:off x="8728053" y="1141025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Lekerekített téglalap 94"/>
            <p:cNvSpPr/>
            <p:nvPr/>
          </p:nvSpPr>
          <p:spPr>
            <a:xfrm>
              <a:off x="8908053" y="1140601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Lekerekített téglalap 95"/>
            <p:cNvSpPr/>
            <p:nvPr/>
          </p:nvSpPr>
          <p:spPr>
            <a:xfrm>
              <a:off x="8008053" y="1573925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Lekerekített téglalap 96"/>
            <p:cNvSpPr/>
            <p:nvPr/>
          </p:nvSpPr>
          <p:spPr>
            <a:xfrm>
              <a:off x="8188053" y="1573501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Lekerekített téglalap 97"/>
            <p:cNvSpPr/>
            <p:nvPr/>
          </p:nvSpPr>
          <p:spPr>
            <a:xfrm>
              <a:off x="8368053" y="1573077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Lekerekített téglalap 98"/>
            <p:cNvSpPr/>
            <p:nvPr/>
          </p:nvSpPr>
          <p:spPr>
            <a:xfrm>
              <a:off x="8548053" y="1572653"/>
              <a:ext cx="180000" cy="180000"/>
            </a:xfrm>
            <a:prstGeom prst="roundRect">
              <a:avLst/>
            </a:prstGeom>
            <a:solidFill>
              <a:srgbClr val="0070C0">
                <a:alpha val="30000"/>
              </a:srgbClr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Lekerekített téglalap 99"/>
            <p:cNvSpPr/>
            <p:nvPr/>
          </p:nvSpPr>
          <p:spPr>
            <a:xfrm>
              <a:off x="8728053" y="1573501"/>
              <a:ext cx="180000" cy="180000"/>
            </a:xfrm>
            <a:prstGeom prst="roundRect">
              <a:avLst/>
            </a:prstGeom>
            <a:solidFill>
              <a:srgbClr val="0070C0">
                <a:alpha val="30000"/>
              </a:srgbClr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Lekerekített téglalap 100"/>
            <p:cNvSpPr/>
            <p:nvPr/>
          </p:nvSpPr>
          <p:spPr>
            <a:xfrm>
              <a:off x="8908053" y="1573077"/>
              <a:ext cx="180000" cy="180000"/>
            </a:xfrm>
            <a:prstGeom prst="roundRect">
              <a:avLst/>
            </a:prstGeom>
            <a:solidFill>
              <a:srgbClr val="0070C0">
                <a:alpha val="30000"/>
              </a:srgbClr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2" name="Egyenes összekötő 101"/>
            <p:cNvCxnSpPr/>
            <p:nvPr/>
          </p:nvCxnSpPr>
          <p:spPr>
            <a:xfrm>
              <a:off x="8548053" y="995910"/>
              <a:ext cx="0" cy="1003410"/>
            </a:xfrm>
            <a:prstGeom prst="line">
              <a:avLst/>
            </a:prstGeom>
            <a:solidFill>
              <a:srgbClr val="C00000"/>
            </a:solidFill>
            <a:ln w="28575">
              <a:solidFill>
                <a:schemeClr val="bg2">
                  <a:lumMod val="1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6258E5-E1DD-4C72-A2F3-117D0EEF8394}"/>
              </a:ext>
            </a:extLst>
          </p:cNvPr>
          <p:cNvGrpSpPr/>
          <p:nvPr/>
        </p:nvGrpSpPr>
        <p:grpSpPr>
          <a:xfrm>
            <a:off x="4624702" y="2146736"/>
            <a:ext cx="1210588" cy="452246"/>
            <a:chOff x="4624702" y="2146736"/>
            <a:chExt cx="1210588" cy="452246"/>
          </a:xfrm>
        </p:grpSpPr>
        <p:cxnSp>
          <p:nvCxnSpPr>
            <p:cNvPr id="68" name="Egyenes összekötő nyíllal 67"/>
            <p:cNvCxnSpPr/>
            <p:nvPr/>
          </p:nvCxnSpPr>
          <p:spPr>
            <a:xfrm>
              <a:off x="4838838" y="2598982"/>
              <a:ext cx="7960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églalap 105"/>
            <p:cNvSpPr/>
            <p:nvPr/>
          </p:nvSpPr>
          <p:spPr>
            <a:xfrm>
              <a:off x="4624702" y="2146736"/>
              <a:ext cx="12105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800" b="1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Selection</a:t>
              </a:r>
              <a:endParaRPr lang="en-GB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B6130E-1D28-4F49-9CDF-DB09E70A2049}"/>
              </a:ext>
            </a:extLst>
          </p:cNvPr>
          <p:cNvGrpSpPr/>
          <p:nvPr/>
        </p:nvGrpSpPr>
        <p:grpSpPr>
          <a:xfrm>
            <a:off x="8758818" y="1829840"/>
            <a:ext cx="1620000" cy="1620000"/>
            <a:chOff x="8758818" y="1829840"/>
            <a:chExt cx="1620000" cy="1620000"/>
          </a:xfrm>
        </p:grpSpPr>
        <p:sp>
          <p:nvSpPr>
            <p:cNvPr id="91" name="Ellipszis 90"/>
            <p:cNvSpPr/>
            <p:nvPr/>
          </p:nvSpPr>
          <p:spPr>
            <a:xfrm>
              <a:off x="8758818" y="1829840"/>
              <a:ext cx="1620000" cy="1620000"/>
            </a:xfrm>
            <a:prstGeom prst="ellipse">
              <a:avLst/>
            </a:prstGeom>
            <a:ln w="317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Lekerekített téglalap 106"/>
            <p:cNvSpPr/>
            <p:nvPr/>
          </p:nvSpPr>
          <p:spPr>
            <a:xfrm>
              <a:off x="8999890" y="2495198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Lekerekített téglalap 107"/>
            <p:cNvSpPr/>
            <p:nvPr/>
          </p:nvSpPr>
          <p:spPr>
            <a:xfrm>
              <a:off x="9176887" y="2495198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Lekerekített téglalap 108"/>
            <p:cNvSpPr/>
            <p:nvPr/>
          </p:nvSpPr>
          <p:spPr>
            <a:xfrm>
              <a:off x="9356887" y="2495198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Lekerekített téglalap 109"/>
            <p:cNvSpPr/>
            <p:nvPr/>
          </p:nvSpPr>
          <p:spPr>
            <a:xfrm>
              <a:off x="9542892" y="2494774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Lekerekített téglalap 110"/>
            <p:cNvSpPr/>
            <p:nvPr/>
          </p:nvSpPr>
          <p:spPr>
            <a:xfrm>
              <a:off x="9722892" y="2495198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Lekerekített téglalap 111"/>
            <p:cNvSpPr/>
            <p:nvPr/>
          </p:nvSpPr>
          <p:spPr>
            <a:xfrm>
              <a:off x="9901838" y="2495198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B969D3-A964-4ACB-880F-B42F5937BD14}"/>
              </a:ext>
            </a:extLst>
          </p:cNvPr>
          <p:cNvGrpSpPr/>
          <p:nvPr/>
        </p:nvGrpSpPr>
        <p:grpSpPr>
          <a:xfrm>
            <a:off x="8758818" y="4125479"/>
            <a:ext cx="1620000" cy="1620000"/>
            <a:chOff x="8758818" y="4125479"/>
            <a:chExt cx="1620000" cy="1620000"/>
          </a:xfrm>
        </p:grpSpPr>
        <p:sp>
          <p:nvSpPr>
            <p:cNvPr id="113" name="Ellipszis 112"/>
            <p:cNvSpPr/>
            <p:nvPr/>
          </p:nvSpPr>
          <p:spPr>
            <a:xfrm>
              <a:off x="8758818" y="4125479"/>
              <a:ext cx="1620000" cy="1620000"/>
            </a:xfrm>
            <a:prstGeom prst="ellipse">
              <a:avLst/>
            </a:prstGeom>
            <a:ln w="317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Lekerekített téglalap 124"/>
            <p:cNvSpPr/>
            <p:nvPr/>
          </p:nvSpPr>
          <p:spPr>
            <a:xfrm>
              <a:off x="9056643" y="480067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Lekerekített téglalap 125"/>
            <p:cNvSpPr/>
            <p:nvPr/>
          </p:nvSpPr>
          <p:spPr>
            <a:xfrm>
              <a:off x="9233640" y="480067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Lekerekített téglalap 126"/>
            <p:cNvSpPr/>
            <p:nvPr/>
          </p:nvSpPr>
          <p:spPr>
            <a:xfrm>
              <a:off x="9413640" y="480067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Lekerekített téglalap 127"/>
            <p:cNvSpPr/>
            <p:nvPr/>
          </p:nvSpPr>
          <p:spPr>
            <a:xfrm>
              <a:off x="9599645" y="4800248"/>
              <a:ext cx="180000" cy="1800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Lekerekített téglalap 128"/>
            <p:cNvSpPr/>
            <p:nvPr/>
          </p:nvSpPr>
          <p:spPr>
            <a:xfrm>
              <a:off x="9779645" y="4800672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Lekerekített téglalap 129"/>
            <p:cNvSpPr/>
            <p:nvPr/>
          </p:nvSpPr>
          <p:spPr>
            <a:xfrm>
              <a:off x="9956642" y="4800248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E2FEA5-8E1E-44A7-82D5-1E2DB445735F}"/>
              </a:ext>
            </a:extLst>
          </p:cNvPr>
          <p:cNvGrpSpPr/>
          <p:nvPr/>
        </p:nvGrpSpPr>
        <p:grpSpPr>
          <a:xfrm>
            <a:off x="9558529" y="3568874"/>
            <a:ext cx="1277584" cy="468000"/>
            <a:chOff x="9558529" y="3568874"/>
            <a:chExt cx="1277584" cy="468000"/>
          </a:xfrm>
        </p:grpSpPr>
        <p:sp>
          <p:nvSpPr>
            <p:cNvPr id="124" name="Téglalap 123"/>
            <p:cNvSpPr/>
            <p:nvPr/>
          </p:nvSpPr>
          <p:spPr>
            <a:xfrm>
              <a:off x="9689645" y="3637994"/>
              <a:ext cx="11464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800" b="1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Mutation</a:t>
              </a:r>
              <a:endParaRPr lang="en-GB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8" name="Egyenes összekötő nyíllal 167"/>
            <p:cNvCxnSpPr/>
            <p:nvPr/>
          </p:nvCxnSpPr>
          <p:spPr>
            <a:xfrm flipH="1">
              <a:off x="9558529" y="3568874"/>
              <a:ext cx="0" cy="468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6A0DF6-9F5E-4E01-8809-D911B1BD2B69}"/>
              </a:ext>
            </a:extLst>
          </p:cNvPr>
          <p:cNvGrpSpPr/>
          <p:nvPr/>
        </p:nvGrpSpPr>
        <p:grpSpPr>
          <a:xfrm>
            <a:off x="5543851" y="3806489"/>
            <a:ext cx="2321872" cy="2654235"/>
            <a:chOff x="5543851" y="3806489"/>
            <a:chExt cx="2321872" cy="2654235"/>
          </a:xfrm>
        </p:grpSpPr>
        <p:sp>
          <p:nvSpPr>
            <p:cNvPr id="131" name="Lekerekített téglalap 130"/>
            <p:cNvSpPr/>
            <p:nvPr/>
          </p:nvSpPr>
          <p:spPr>
            <a:xfrm rot="555523">
              <a:off x="6951518" y="4412779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Lekerekített téglalap 131"/>
            <p:cNvSpPr/>
            <p:nvPr/>
          </p:nvSpPr>
          <p:spPr>
            <a:xfrm rot="555523">
              <a:off x="6919744" y="4599885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Lekerekített téglalap 132"/>
            <p:cNvSpPr/>
            <p:nvPr/>
          </p:nvSpPr>
          <p:spPr>
            <a:xfrm rot="555523">
              <a:off x="6887968" y="4788113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Lekerekített téglalap 133"/>
            <p:cNvSpPr/>
            <p:nvPr/>
          </p:nvSpPr>
          <p:spPr>
            <a:xfrm rot="555523">
              <a:off x="6856380" y="4969859"/>
              <a:ext cx="180000" cy="180000"/>
            </a:xfrm>
            <a:prstGeom prst="roundRect">
              <a:avLst/>
            </a:prstGeom>
            <a:solidFill>
              <a:srgbClr val="FCED2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Lekerekített téglalap 134"/>
            <p:cNvSpPr/>
            <p:nvPr/>
          </p:nvSpPr>
          <p:spPr>
            <a:xfrm rot="555523">
              <a:off x="6821439" y="5156230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Lekerekített téglalap 135"/>
            <p:cNvSpPr/>
            <p:nvPr/>
          </p:nvSpPr>
          <p:spPr>
            <a:xfrm rot="555523">
              <a:off x="6788803" y="534070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Lekerekített téglalap 136"/>
            <p:cNvSpPr/>
            <p:nvPr/>
          </p:nvSpPr>
          <p:spPr>
            <a:xfrm rot="555523">
              <a:off x="6373961" y="4762006"/>
              <a:ext cx="180000" cy="180000"/>
            </a:xfrm>
            <a:prstGeom prst="roundRect">
              <a:avLst/>
            </a:prstGeom>
            <a:solidFill>
              <a:srgbClr val="36B8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Lekerekített téglalap 137"/>
            <p:cNvSpPr/>
            <p:nvPr/>
          </p:nvSpPr>
          <p:spPr>
            <a:xfrm rot="1919041">
              <a:off x="6997749" y="5548238"/>
              <a:ext cx="108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Ellipszis 138"/>
            <p:cNvSpPr/>
            <p:nvPr/>
          </p:nvSpPr>
          <p:spPr>
            <a:xfrm>
              <a:off x="5870459" y="4131077"/>
              <a:ext cx="1620000" cy="1620000"/>
            </a:xfrm>
            <a:prstGeom prst="ellipse">
              <a:avLst/>
            </a:prstGeom>
            <a:ln w="317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Lekerekített téglalap 139"/>
            <p:cNvSpPr/>
            <p:nvPr/>
          </p:nvSpPr>
          <p:spPr>
            <a:xfrm rot="19605666">
              <a:off x="6115897" y="467061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Lekerekített téglalap 140"/>
            <p:cNvSpPr/>
            <p:nvPr/>
          </p:nvSpPr>
          <p:spPr>
            <a:xfrm rot="19605666">
              <a:off x="6273739" y="4558507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Lekerekített téglalap 141"/>
            <p:cNvSpPr/>
            <p:nvPr/>
          </p:nvSpPr>
          <p:spPr>
            <a:xfrm rot="19605666">
              <a:off x="6431582" y="4450174"/>
              <a:ext cx="180000" cy="1800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Lekerekített téglalap 142"/>
            <p:cNvSpPr/>
            <p:nvPr/>
          </p:nvSpPr>
          <p:spPr>
            <a:xfrm rot="19605666">
              <a:off x="6585488" y="4341840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Lekerekített téglalap 143"/>
            <p:cNvSpPr/>
            <p:nvPr/>
          </p:nvSpPr>
          <p:spPr>
            <a:xfrm rot="19605666">
              <a:off x="5958386" y="4773631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Lekerekített téglalap 144"/>
            <p:cNvSpPr/>
            <p:nvPr/>
          </p:nvSpPr>
          <p:spPr>
            <a:xfrm rot="19605666">
              <a:off x="6739395" y="4237347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Lekerekített téglalap 145"/>
            <p:cNvSpPr/>
            <p:nvPr/>
          </p:nvSpPr>
          <p:spPr>
            <a:xfrm rot="1919041">
              <a:off x="6829332" y="5465305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Lekerekített téglalap 146"/>
            <p:cNvSpPr/>
            <p:nvPr/>
          </p:nvSpPr>
          <p:spPr>
            <a:xfrm rot="1919041">
              <a:off x="6680199" y="5377177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Lekerekített téglalap 147"/>
            <p:cNvSpPr/>
            <p:nvPr/>
          </p:nvSpPr>
          <p:spPr>
            <a:xfrm rot="1919041">
              <a:off x="6521276" y="528044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Lekerekített téglalap 148"/>
            <p:cNvSpPr/>
            <p:nvPr/>
          </p:nvSpPr>
          <p:spPr>
            <a:xfrm rot="1919041">
              <a:off x="6358718" y="5185854"/>
              <a:ext cx="180000" cy="180000"/>
            </a:xfrm>
            <a:prstGeom prst="roundRect">
              <a:avLst/>
            </a:prstGeom>
            <a:solidFill>
              <a:srgbClr val="FF7F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Lekerekített téglalap 149"/>
            <p:cNvSpPr/>
            <p:nvPr/>
          </p:nvSpPr>
          <p:spPr>
            <a:xfrm rot="555523">
              <a:off x="7269801" y="4919024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Lekerekített téglalap 150"/>
            <p:cNvSpPr/>
            <p:nvPr/>
          </p:nvSpPr>
          <p:spPr>
            <a:xfrm rot="555523">
              <a:off x="7094772" y="4887787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Lekerekített téglalap 151"/>
            <p:cNvSpPr/>
            <p:nvPr/>
          </p:nvSpPr>
          <p:spPr>
            <a:xfrm rot="555523">
              <a:off x="6919743" y="4854806"/>
              <a:ext cx="180000" cy="180000"/>
            </a:xfrm>
            <a:prstGeom prst="roundRect">
              <a:avLst/>
            </a:prstGeom>
            <a:solidFill>
              <a:srgbClr val="FF7F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Lekerekített téglalap 152"/>
            <p:cNvSpPr/>
            <p:nvPr/>
          </p:nvSpPr>
          <p:spPr>
            <a:xfrm rot="555523">
              <a:off x="6730655" y="4818352"/>
              <a:ext cx="180000" cy="180000"/>
            </a:xfrm>
            <a:prstGeom prst="roundRect">
              <a:avLst/>
            </a:prstGeom>
            <a:solidFill>
              <a:srgbClr val="7030A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Lekerekített téglalap 153"/>
            <p:cNvSpPr/>
            <p:nvPr/>
          </p:nvSpPr>
          <p:spPr>
            <a:xfrm rot="555523">
              <a:off x="6554833" y="4790193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Fánk 44"/>
            <p:cNvSpPr/>
            <p:nvPr/>
          </p:nvSpPr>
          <p:spPr>
            <a:xfrm>
              <a:off x="5543851" y="3806489"/>
              <a:ext cx="2321872" cy="2212250"/>
            </a:xfrm>
            <a:custGeom>
              <a:avLst/>
              <a:gdLst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0000 w 1980000"/>
                <a:gd name="connsiteY6" fmla="*/ 1485000 h 1980000"/>
                <a:gd name="connsiteX7" fmla="*/ 1485000 w 1980000"/>
                <a:gd name="connsiteY7" fmla="*/ 990000 h 1980000"/>
                <a:gd name="connsiteX8" fmla="*/ 990000 w 1980000"/>
                <a:gd name="connsiteY8" fmla="*/ 495000 h 1980000"/>
                <a:gd name="connsiteX9" fmla="*/ 495000 w 1980000"/>
                <a:gd name="connsiteY9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485000 w 1980000"/>
                <a:gd name="connsiteY7" fmla="*/ 990000 h 1980000"/>
                <a:gd name="connsiteX8" fmla="*/ 990000 w 1980000"/>
                <a:gd name="connsiteY8" fmla="*/ 495000 h 1980000"/>
                <a:gd name="connsiteX9" fmla="*/ 495000 w 1980000"/>
                <a:gd name="connsiteY9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806733 w 1980000"/>
                <a:gd name="connsiteY7" fmla="*/ 977300 h 1980000"/>
                <a:gd name="connsiteX8" fmla="*/ 990000 w 1980000"/>
                <a:gd name="connsiteY8" fmla="*/ 495000 h 1980000"/>
                <a:gd name="connsiteX9" fmla="*/ 495000 w 1980000"/>
                <a:gd name="connsiteY9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570173 w 1980000"/>
                <a:gd name="connsiteY7" fmla="*/ 1569388 h 1980000"/>
                <a:gd name="connsiteX8" fmla="*/ 1806733 w 1980000"/>
                <a:gd name="connsiteY8" fmla="*/ 977300 h 1980000"/>
                <a:gd name="connsiteX9" fmla="*/ 990000 w 1980000"/>
                <a:gd name="connsiteY9" fmla="*/ 495000 h 1980000"/>
                <a:gd name="connsiteX10" fmla="*/ 495000 w 1980000"/>
                <a:gd name="connsiteY10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273839 w 1980000"/>
                <a:gd name="connsiteY7" fmla="*/ 1759888 h 1980000"/>
                <a:gd name="connsiteX8" fmla="*/ 1570173 w 1980000"/>
                <a:gd name="connsiteY8" fmla="*/ 1569388 h 1980000"/>
                <a:gd name="connsiteX9" fmla="*/ 1806733 w 1980000"/>
                <a:gd name="connsiteY9" fmla="*/ 977300 h 1980000"/>
                <a:gd name="connsiteX10" fmla="*/ 990000 w 1980000"/>
                <a:gd name="connsiteY10" fmla="*/ 495000 h 1980000"/>
                <a:gd name="connsiteX11" fmla="*/ 495000 w 1980000"/>
                <a:gd name="connsiteY11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104506 w 1980000"/>
                <a:gd name="connsiteY7" fmla="*/ 1793755 h 1980000"/>
                <a:gd name="connsiteX8" fmla="*/ 1273839 w 1980000"/>
                <a:gd name="connsiteY8" fmla="*/ 1759888 h 1980000"/>
                <a:gd name="connsiteX9" fmla="*/ 1570173 w 1980000"/>
                <a:gd name="connsiteY9" fmla="*/ 1569388 h 1980000"/>
                <a:gd name="connsiteX10" fmla="*/ 1806733 w 1980000"/>
                <a:gd name="connsiteY10" fmla="*/ 977300 h 1980000"/>
                <a:gd name="connsiteX11" fmla="*/ 990000 w 1980000"/>
                <a:gd name="connsiteY11" fmla="*/ 495000 h 1980000"/>
                <a:gd name="connsiteX12" fmla="*/ 495000 w 1980000"/>
                <a:gd name="connsiteY12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994234 w 1980000"/>
                <a:gd name="connsiteY6" fmla="*/ 1794033 h 1980000"/>
                <a:gd name="connsiteX7" fmla="*/ 1104506 w 1980000"/>
                <a:gd name="connsiteY7" fmla="*/ 1793755 h 1980000"/>
                <a:gd name="connsiteX8" fmla="*/ 1273839 w 1980000"/>
                <a:gd name="connsiteY8" fmla="*/ 1759888 h 1980000"/>
                <a:gd name="connsiteX9" fmla="*/ 1570173 w 1980000"/>
                <a:gd name="connsiteY9" fmla="*/ 1569388 h 1980000"/>
                <a:gd name="connsiteX10" fmla="*/ 1806733 w 1980000"/>
                <a:gd name="connsiteY10" fmla="*/ 977300 h 1980000"/>
                <a:gd name="connsiteX11" fmla="*/ 990000 w 1980000"/>
                <a:gd name="connsiteY11" fmla="*/ 495000 h 1980000"/>
                <a:gd name="connsiteX12" fmla="*/ 202900 w 1980000"/>
                <a:gd name="connsiteY12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994234 w 1980000"/>
                <a:gd name="connsiteY6" fmla="*/ 1794033 h 1980000"/>
                <a:gd name="connsiteX7" fmla="*/ 1104506 w 1980000"/>
                <a:gd name="connsiteY7" fmla="*/ 1793755 h 1980000"/>
                <a:gd name="connsiteX8" fmla="*/ 1273839 w 1980000"/>
                <a:gd name="connsiteY8" fmla="*/ 1759888 h 1980000"/>
                <a:gd name="connsiteX9" fmla="*/ 1570173 w 1980000"/>
                <a:gd name="connsiteY9" fmla="*/ 1569388 h 1980000"/>
                <a:gd name="connsiteX10" fmla="*/ 1806733 w 1980000"/>
                <a:gd name="connsiteY10" fmla="*/ 977300 h 1980000"/>
                <a:gd name="connsiteX11" fmla="*/ 990000 w 1980000"/>
                <a:gd name="connsiteY11" fmla="*/ 495000 h 1980000"/>
                <a:gd name="connsiteX12" fmla="*/ 202900 w 1980000"/>
                <a:gd name="connsiteY12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990000 w 1980000"/>
                <a:gd name="connsiteY12" fmla="*/ 495000 h 1980000"/>
                <a:gd name="connsiteX13" fmla="*/ 202900 w 1980000"/>
                <a:gd name="connsiteY13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998467 w 1980000"/>
                <a:gd name="connsiteY12" fmla="*/ 181733 h 1980000"/>
                <a:gd name="connsiteX13" fmla="*/ 202900 w 1980000"/>
                <a:gd name="connsiteY13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1570173 w 1980000"/>
                <a:gd name="connsiteY12" fmla="*/ 434855 h 1980000"/>
                <a:gd name="connsiteX13" fmla="*/ 998467 w 1980000"/>
                <a:gd name="connsiteY13" fmla="*/ 181733 h 1980000"/>
                <a:gd name="connsiteX14" fmla="*/ 202900 w 1980000"/>
                <a:gd name="connsiteY14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1570173 w 1980000"/>
                <a:gd name="connsiteY12" fmla="*/ 434855 h 1980000"/>
                <a:gd name="connsiteX13" fmla="*/ 998467 w 1980000"/>
                <a:gd name="connsiteY13" fmla="*/ 181733 h 1980000"/>
                <a:gd name="connsiteX14" fmla="*/ 444106 w 1980000"/>
                <a:gd name="connsiteY14" fmla="*/ 396755 h 1980000"/>
                <a:gd name="connsiteX15" fmla="*/ 202900 w 1980000"/>
                <a:gd name="connsiteY15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8072 w 1980000"/>
                <a:gd name="connsiteY9" fmla="*/ 1717555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1827 w 1980000"/>
                <a:gd name="connsiteY9" fmla="*/ 1683455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5888 w 1980000"/>
                <a:gd name="connsiteY9" fmla="*/ 1690559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5888 w 1980000"/>
                <a:gd name="connsiteY9" fmla="*/ 1690559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5888 w 1980000"/>
                <a:gd name="connsiteY9" fmla="*/ 1690559 h 1980000"/>
                <a:gd name="connsiteX10" fmla="*/ 1488684 w 1980000"/>
                <a:gd name="connsiteY10" fmla="*/ 152765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078784 w 1980000"/>
                <a:gd name="connsiteY8" fmla="*/ 1759655 h 1980000"/>
                <a:gd name="connsiteX9" fmla="*/ 1265888 w 1980000"/>
                <a:gd name="connsiteY9" fmla="*/ 1690559 h 1980000"/>
                <a:gd name="connsiteX10" fmla="*/ 1488684 w 1980000"/>
                <a:gd name="connsiteY10" fmla="*/ 152765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9717 h 1980000"/>
                <a:gd name="connsiteX8" fmla="*/ 1078784 w 1980000"/>
                <a:gd name="connsiteY8" fmla="*/ 1759655 h 1980000"/>
                <a:gd name="connsiteX9" fmla="*/ 1265888 w 1980000"/>
                <a:gd name="connsiteY9" fmla="*/ 1690559 h 1980000"/>
                <a:gd name="connsiteX10" fmla="*/ 1488684 w 1980000"/>
                <a:gd name="connsiteY10" fmla="*/ 152765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80000" h="1980000">
                  <a:moveTo>
                    <a:pt x="0" y="990000"/>
                  </a:moveTo>
                  <a:cubicBezTo>
                    <a:pt x="0" y="443238"/>
                    <a:pt x="443238" y="0"/>
                    <a:pt x="990000" y="0"/>
                  </a:cubicBezTo>
                  <a:cubicBezTo>
                    <a:pt x="1536762" y="0"/>
                    <a:pt x="1980000" y="443238"/>
                    <a:pt x="1980000" y="990000"/>
                  </a:cubicBezTo>
                  <a:cubicBezTo>
                    <a:pt x="1980000" y="1536762"/>
                    <a:pt x="1536762" y="1980000"/>
                    <a:pt x="990000" y="1980000"/>
                  </a:cubicBezTo>
                  <a:cubicBezTo>
                    <a:pt x="443238" y="1980000"/>
                    <a:pt x="0" y="1536762"/>
                    <a:pt x="0" y="990000"/>
                  </a:cubicBezTo>
                  <a:close/>
                  <a:moveTo>
                    <a:pt x="202900" y="1019633"/>
                  </a:moveTo>
                  <a:cubicBezTo>
                    <a:pt x="200078" y="1212250"/>
                    <a:pt x="295284" y="1423388"/>
                    <a:pt x="427173" y="1552455"/>
                  </a:cubicBezTo>
                  <a:cubicBezTo>
                    <a:pt x="559062" y="1681522"/>
                    <a:pt x="885632" y="1765184"/>
                    <a:pt x="994234" y="1799717"/>
                  </a:cubicBezTo>
                  <a:cubicBezTo>
                    <a:pt x="1102836" y="1834250"/>
                    <a:pt x="1032183" y="1765346"/>
                    <a:pt x="1078784" y="1759655"/>
                  </a:cubicBezTo>
                  <a:cubicBezTo>
                    <a:pt x="1125385" y="1753964"/>
                    <a:pt x="1210149" y="1708904"/>
                    <a:pt x="1265888" y="1690559"/>
                  </a:cubicBezTo>
                  <a:cubicBezTo>
                    <a:pt x="1425867" y="1612538"/>
                    <a:pt x="1439295" y="1559408"/>
                    <a:pt x="1488684" y="1527658"/>
                  </a:cubicBezTo>
                  <a:cubicBezTo>
                    <a:pt x="1538073" y="1495908"/>
                    <a:pt x="1508874" y="1687119"/>
                    <a:pt x="1570173" y="1569388"/>
                  </a:cubicBezTo>
                  <a:cubicBezTo>
                    <a:pt x="1631472" y="1451657"/>
                    <a:pt x="1822961" y="1154394"/>
                    <a:pt x="1806733" y="977300"/>
                  </a:cubicBezTo>
                  <a:cubicBezTo>
                    <a:pt x="1790505" y="800206"/>
                    <a:pt x="1704884" y="567450"/>
                    <a:pt x="1570173" y="434855"/>
                  </a:cubicBezTo>
                  <a:cubicBezTo>
                    <a:pt x="1435462" y="302261"/>
                    <a:pt x="1186145" y="188083"/>
                    <a:pt x="998467" y="181733"/>
                  </a:cubicBezTo>
                  <a:cubicBezTo>
                    <a:pt x="810789" y="175383"/>
                    <a:pt x="576701" y="257105"/>
                    <a:pt x="444106" y="396755"/>
                  </a:cubicBezTo>
                  <a:cubicBezTo>
                    <a:pt x="311512" y="536405"/>
                    <a:pt x="205722" y="827016"/>
                    <a:pt x="202900" y="101963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Téglalap 171"/>
            <p:cNvSpPr/>
            <p:nvPr/>
          </p:nvSpPr>
          <p:spPr>
            <a:xfrm>
              <a:off x="5875205" y="5814393"/>
              <a:ext cx="163698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u-HU" sz="18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 species</a:t>
              </a:r>
            </a:p>
            <a:p>
              <a:pPr algn="ctr"/>
              <a:r>
                <a:rPr lang="hu-HU" sz="18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</a:t>
              </a:r>
              <a:r>
                <a:rPr lang="hu-HU" sz="1800" baseline="300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nd</a:t>
              </a:r>
              <a:r>
                <a:rPr lang="hu-HU" sz="18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generation</a:t>
              </a:r>
              <a:endParaRPr lang="en-GB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0" name="Téglalap 179"/>
          <p:cNvSpPr/>
          <p:nvPr/>
        </p:nvSpPr>
        <p:spPr>
          <a:xfrm>
            <a:off x="3351100" y="4630044"/>
            <a:ext cx="1377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8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Termination</a:t>
            </a:r>
            <a:endParaRPr lang="en-GB" sz="18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6F901C-98BD-4B8F-81C0-8F10694C6A47}"/>
              </a:ext>
            </a:extLst>
          </p:cNvPr>
          <p:cNvGrpSpPr/>
          <p:nvPr/>
        </p:nvGrpSpPr>
        <p:grpSpPr>
          <a:xfrm>
            <a:off x="6621384" y="3543033"/>
            <a:ext cx="1256025" cy="468000"/>
            <a:chOff x="6621384" y="3543033"/>
            <a:chExt cx="1256025" cy="468000"/>
          </a:xfrm>
        </p:grpSpPr>
        <p:cxnSp>
          <p:nvCxnSpPr>
            <p:cNvPr id="178" name="Egyenes összekötő nyíllal 177"/>
            <p:cNvCxnSpPr/>
            <p:nvPr/>
          </p:nvCxnSpPr>
          <p:spPr>
            <a:xfrm flipH="1" flipV="1">
              <a:off x="6621384" y="3543033"/>
              <a:ext cx="0" cy="468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églalap 181"/>
            <p:cNvSpPr/>
            <p:nvPr/>
          </p:nvSpPr>
          <p:spPr>
            <a:xfrm>
              <a:off x="6666821" y="3637994"/>
              <a:ext cx="12105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800" b="1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Selection</a:t>
              </a:r>
              <a:endParaRPr lang="en-GB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1" name="Egyenes összekötő nyíllal 170"/>
          <p:cNvCxnSpPr/>
          <p:nvPr/>
        </p:nvCxnSpPr>
        <p:spPr>
          <a:xfrm flipH="1">
            <a:off x="7751417" y="4852006"/>
            <a:ext cx="79600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B8EF23-94D5-4FA4-A314-92980AF0CDEC}"/>
              </a:ext>
            </a:extLst>
          </p:cNvPr>
          <p:cNvGrpSpPr/>
          <p:nvPr/>
        </p:nvGrpSpPr>
        <p:grpSpPr>
          <a:xfrm>
            <a:off x="4798732" y="4363264"/>
            <a:ext cx="992579" cy="451299"/>
            <a:chOff x="4798732" y="4363264"/>
            <a:chExt cx="992579" cy="451299"/>
          </a:xfrm>
        </p:grpSpPr>
        <p:cxnSp>
          <p:nvCxnSpPr>
            <p:cNvPr id="179" name="Egyenes összekötő nyíllal 178"/>
            <p:cNvCxnSpPr/>
            <p:nvPr/>
          </p:nvCxnSpPr>
          <p:spPr>
            <a:xfrm flipH="1">
              <a:off x="4829630" y="4814563"/>
              <a:ext cx="7960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Téglalap 180"/>
            <p:cNvSpPr/>
            <p:nvPr/>
          </p:nvSpPr>
          <p:spPr>
            <a:xfrm>
              <a:off x="4798732" y="4363264"/>
              <a:ext cx="9925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800" b="1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Criteria</a:t>
              </a:r>
              <a:endParaRPr lang="en-GB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52B482-441D-40AC-852C-A91D94BD95A2}"/>
              </a:ext>
            </a:extLst>
          </p:cNvPr>
          <p:cNvGrpSpPr/>
          <p:nvPr/>
        </p:nvGrpSpPr>
        <p:grpSpPr>
          <a:xfrm>
            <a:off x="2723024" y="1410868"/>
            <a:ext cx="1980000" cy="2769370"/>
            <a:chOff x="2723024" y="1410868"/>
            <a:chExt cx="1980000" cy="27693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BD2AC27-6B7A-4C65-A1BA-279400B79C55}"/>
                </a:ext>
              </a:extLst>
            </p:cNvPr>
            <p:cNvGrpSpPr/>
            <p:nvPr/>
          </p:nvGrpSpPr>
          <p:grpSpPr>
            <a:xfrm>
              <a:off x="2723024" y="1410868"/>
              <a:ext cx="1980000" cy="2769370"/>
              <a:chOff x="2723024" y="1410868"/>
              <a:chExt cx="1980000" cy="2769370"/>
            </a:xfrm>
          </p:grpSpPr>
          <p:sp>
            <p:nvSpPr>
              <p:cNvPr id="52" name="Lekerekített téglalap 51"/>
              <p:cNvSpPr/>
              <p:nvPr/>
            </p:nvSpPr>
            <p:spPr>
              <a:xfrm rot="555523">
                <a:off x="4019709" y="2119440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Lekerekített téglalap 52"/>
              <p:cNvSpPr/>
              <p:nvPr/>
            </p:nvSpPr>
            <p:spPr>
              <a:xfrm rot="555523">
                <a:off x="3987935" y="2306546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Lekerekített téglalap 53"/>
              <p:cNvSpPr/>
              <p:nvPr/>
            </p:nvSpPr>
            <p:spPr>
              <a:xfrm rot="555523">
                <a:off x="3956159" y="2494774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Lekerekített téglalap 54"/>
              <p:cNvSpPr/>
              <p:nvPr/>
            </p:nvSpPr>
            <p:spPr>
              <a:xfrm rot="555523">
                <a:off x="3924571" y="2676520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Lekerekített téglalap 55"/>
              <p:cNvSpPr/>
              <p:nvPr/>
            </p:nvSpPr>
            <p:spPr>
              <a:xfrm rot="555523">
                <a:off x="3889630" y="2862891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Lekerekített téglalap 56"/>
              <p:cNvSpPr/>
              <p:nvPr/>
            </p:nvSpPr>
            <p:spPr>
              <a:xfrm rot="555523">
                <a:off x="3856994" y="3047363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Lekerekített téglalap 50"/>
              <p:cNvSpPr/>
              <p:nvPr/>
            </p:nvSpPr>
            <p:spPr>
              <a:xfrm rot="555523">
                <a:off x="3442152" y="2468667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Lekerekített téglalap 42"/>
              <p:cNvSpPr/>
              <p:nvPr/>
            </p:nvSpPr>
            <p:spPr>
              <a:xfrm rot="1919041">
                <a:off x="4065940" y="3383852"/>
                <a:ext cx="108000" cy="180000"/>
              </a:xfrm>
              <a:prstGeom prst="round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ánk 44"/>
              <p:cNvSpPr/>
              <p:nvPr/>
            </p:nvSpPr>
            <p:spPr>
              <a:xfrm>
                <a:off x="2723024" y="1697536"/>
                <a:ext cx="1980000" cy="1980000"/>
              </a:xfrm>
              <a:custGeom>
                <a:avLst/>
                <a:gdLst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0000 w 1980000"/>
                  <a:gd name="connsiteY6" fmla="*/ 1485000 h 1980000"/>
                  <a:gd name="connsiteX7" fmla="*/ 1485000 w 1980000"/>
                  <a:gd name="connsiteY7" fmla="*/ 9900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485000 w 1980000"/>
                  <a:gd name="connsiteY7" fmla="*/ 9900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806733 w 1980000"/>
                  <a:gd name="connsiteY7" fmla="*/ 9773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570173 w 1980000"/>
                  <a:gd name="connsiteY7" fmla="*/ 1569388 h 1980000"/>
                  <a:gd name="connsiteX8" fmla="*/ 1806733 w 1980000"/>
                  <a:gd name="connsiteY8" fmla="*/ 977300 h 1980000"/>
                  <a:gd name="connsiteX9" fmla="*/ 990000 w 1980000"/>
                  <a:gd name="connsiteY9" fmla="*/ 495000 h 1980000"/>
                  <a:gd name="connsiteX10" fmla="*/ 495000 w 1980000"/>
                  <a:gd name="connsiteY10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273839 w 1980000"/>
                  <a:gd name="connsiteY7" fmla="*/ 1759888 h 1980000"/>
                  <a:gd name="connsiteX8" fmla="*/ 1570173 w 1980000"/>
                  <a:gd name="connsiteY8" fmla="*/ 1569388 h 1980000"/>
                  <a:gd name="connsiteX9" fmla="*/ 1806733 w 1980000"/>
                  <a:gd name="connsiteY9" fmla="*/ 977300 h 1980000"/>
                  <a:gd name="connsiteX10" fmla="*/ 990000 w 1980000"/>
                  <a:gd name="connsiteY10" fmla="*/ 495000 h 1980000"/>
                  <a:gd name="connsiteX11" fmla="*/ 495000 w 1980000"/>
                  <a:gd name="connsiteY11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495000 w 1980000"/>
                  <a:gd name="connsiteY12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202900 w 1980000"/>
                  <a:gd name="connsiteY12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202900 w 1980000"/>
                  <a:gd name="connsiteY12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990000 w 1980000"/>
                  <a:gd name="connsiteY12" fmla="*/ 495000 h 1980000"/>
                  <a:gd name="connsiteX13" fmla="*/ 202900 w 1980000"/>
                  <a:gd name="connsiteY13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998467 w 1980000"/>
                  <a:gd name="connsiteY12" fmla="*/ 181733 h 1980000"/>
                  <a:gd name="connsiteX13" fmla="*/ 202900 w 1980000"/>
                  <a:gd name="connsiteY13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1570173 w 1980000"/>
                  <a:gd name="connsiteY12" fmla="*/ 434855 h 1980000"/>
                  <a:gd name="connsiteX13" fmla="*/ 998467 w 1980000"/>
                  <a:gd name="connsiteY13" fmla="*/ 181733 h 1980000"/>
                  <a:gd name="connsiteX14" fmla="*/ 202900 w 1980000"/>
                  <a:gd name="connsiteY14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1570173 w 1980000"/>
                  <a:gd name="connsiteY12" fmla="*/ 434855 h 1980000"/>
                  <a:gd name="connsiteX13" fmla="*/ 998467 w 1980000"/>
                  <a:gd name="connsiteY13" fmla="*/ 181733 h 1980000"/>
                  <a:gd name="connsiteX14" fmla="*/ 444106 w 1980000"/>
                  <a:gd name="connsiteY14" fmla="*/ 396755 h 1980000"/>
                  <a:gd name="connsiteX15" fmla="*/ 202900 w 1980000"/>
                  <a:gd name="connsiteY15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430473 w 1980000"/>
                  <a:gd name="connsiteY10" fmla="*/ 1645588 h 1980000"/>
                  <a:gd name="connsiteX11" fmla="*/ 1570173 w 1980000"/>
                  <a:gd name="connsiteY11" fmla="*/ 1569388 h 1980000"/>
                  <a:gd name="connsiteX12" fmla="*/ 1806733 w 1980000"/>
                  <a:gd name="connsiteY12" fmla="*/ 977300 h 1980000"/>
                  <a:gd name="connsiteX13" fmla="*/ 1570173 w 1980000"/>
                  <a:gd name="connsiteY13" fmla="*/ 434855 h 1980000"/>
                  <a:gd name="connsiteX14" fmla="*/ 998467 w 1980000"/>
                  <a:gd name="connsiteY14" fmla="*/ 181733 h 1980000"/>
                  <a:gd name="connsiteX15" fmla="*/ 444106 w 1980000"/>
                  <a:gd name="connsiteY15" fmla="*/ 396755 h 1980000"/>
                  <a:gd name="connsiteX16" fmla="*/ 202900 w 1980000"/>
                  <a:gd name="connsiteY16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8072 w 1980000"/>
                  <a:gd name="connsiteY9" fmla="*/ 1717555 h 1980000"/>
                  <a:gd name="connsiteX10" fmla="*/ 1430473 w 1980000"/>
                  <a:gd name="connsiteY10" fmla="*/ 1645588 h 1980000"/>
                  <a:gd name="connsiteX11" fmla="*/ 1570173 w 1980000"/>
                  <a:gd name="connsiteY11" fmla="*/ 1569388 h 1980000"/>
                  <a:gd name="connsiteX12" fmla="*/ 1806733 w 1980000"/>
                  <a:gd name="connsiteY12" fmla="*/ 977300 h 1980000"/>
                  <a:gd name="connsiteX13" fmla="*/ 1570173 w 1980000"/>
                  <a:gd name="connsiteY13" fmla="*/ 434855 h 1980000"/>
                  <a:gd name="connsiteX14" fmla="*/ 998467 w 1980000"/>
                  <a:gd name="connsiteY14" fmla="*/ 181733 h 1980000"/>
                  <a:gd name="connsiteX15" fmla="*/ 444106 w 1980000"/>
                  <a:gd name="connsiteY15" fmla="*/ 396755 h 1980000"/>
                  <a:gd name="connsiteX16" fmla="*/ 202900 w 1980000"/>
                  <a:gd name="connsiteY16" fmla="*/ 1019633 h 19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80000" h="1980000">
                    <a:moveTo>
                      <a:pt x="0" y="990000"/>
                    </a:moveTo>
                    <a:cubicBezTo>
                      <a:pt x="0" y="443238"/>
                      <a:pt x="443238" y="0"/>
                      <a:pt x="990000" y="0"/>
                    </a:cubicBezTo>
                    <a:cubicBezTo>
                      <a:pt x="1536762" y="0"/>
                      <a:pt x="1980000" y="443238"/>
                      <a:pt x="1980000" y="990000"/>
                    </a:cubicBezTo>
                    <a:cubicBezTo>
                      <a:pt x="1980000" y="1536762"/>
                      <a:pt x="1536762" y="1980000"/>
                      <a:pt x="990000" y="1980000"/>
                    </a:cubicBezTo>
                    <a:cubicBezTo>
                      <a:pt x="443238" y="1980000"/>
                      <a:pt x="0" y="1536762"/>
                      <a:pt x="0" y="990000"/>
                    </a:cubicBezTo>
                    <a:close/>
                    <a:moveTo>
                      <a:pt x="202900" y="1019633"/>
                    </a:moveTo>
                    <a:cubicBezTo>
                      <a:pt x="200078" y="1212250"/>
                      <a:pt x="295284" y="1423388"/>
                      <a:pt x="427173" y="1552455"/>
                    </a:cubicBezTo>
                    <a:cubicBezTo>
                      <a:pt x="559062" y="1681522"/>
                      <a:pt x="881345" y="1753816"/>
                      <a:pt x="994234" y="1794033"/>
                    </a:cubicBezTo>
                    <a:cubicBezTo>
                      <a:pt x="1107123" y="1834250"/>
                      <a:pt x="1057905" y="1799446"/>
                      <a:pt x="1104506" y="1793755"/>
                    </a:cubicBezTo>
                    <a:cubicBezTo>
                      <a:pt x="1151107" y="1788064"/>
                      <a:pt x="1222333" y="1735900"/>
                      <a:pt x="1278072" y="1717555"/>
                    </a:cubicBezTo>
                    <a:cubicBezTo>
                      <a:pt x="1333811" y="1699210"/>
                      <a:pt x="1381084" y="1677338"/>
                      <a:pt x="1430473" y="1645588"/>
                    </a:cubicBezTo>
                    <a:cubicBezTo>
                      <a:pt x="1479862" y="1613838"/>
                      <a:pt x="1508874" y="1687119"/>
                      <a:pt x="1570173" y="1569388"/>
                    </a:cubicBezTo>
                    <a:cubicBezTo>
                      <a:pt x="1631472" y="1451657"/>
                      <a:pt x="1822961" y="1154394"/>
                      <a:pt x="1806733" y="977300"/>
                    </a:cubicBezTo>
                    <a:cubicBezTo>
                      <a:pt x="1790505" y="800206"/>
                      <a:pt x="1704884" y="567450"/>
                      <a:pt x="1570173" y="434855"/>
                    </a:cubicBezTo>
                    <a:cubicBezTo>
                      <a:pt x="1435462" y="302261"/>
                      <a:pt x="1186145" y="188083"/>
                      <a:pt x="998467" y="181733"/>
                    </a:cubicBezTo>
                    <a:cubicBezTo>
                      <a:pt x="810789" y="175383"/>
                      <a:pt x="576701" y="257105"/>
                      <a:pt x="444106" y="396755"/>
                    </a:cubicBezTo>
                    <a:cubicBezTo>
                      <a:pt x="311512" y="536405"/>
                      <a:pt x="205722" y="827016"/>
                      <a:pt x="202900" y="10196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Ellipszis 26"/>
              <p:cNvSpPr/>
              <p:nvPr/>
            </p:nvSpPr>
            <p:spPr>
              <a:xfrm>
                <a:off x="2938650" y="1837738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Lekerekített téglalap 32"/>
              <p:cNvSpPr/>
              <p:nvPr/>
            </p:nvSpPr>
            <p:spPr>
              <a:xfrm rot="19605666">
                <a:off x="3184088" y="2377277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Lekerekített téglalap 33"/>
              <p:cNvSpPr/>
              <p:nvPr/>
            </p:nvSpPr>
            <p:spPr>
              <a:xfrm rot="19605666">
                <a:off x="3341930" y="2265168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Lekerekített téglalap 34"/>
              <p:cNvSpPr/>
              <p:nvPr/>
            </p:nvSpPr>
            <p:spPr>
              <a:xfrm rot="19605666">
                <a:off x="3499773" y="2156835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Lekerekített téglalap 35"/>
              <p:cNvSpPr/>
              <p:nvPr/>
            </p:nvSpPr>
            <p:spPr>
              <a:xfrm rot="19605666">
                <a:off x="3653679" y="2048501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Lekerekített téglalap 36"/>
              <p:cNvSpPr/>
              <p:nvPr/>
            </p:nvSpPr>
            <p:spPr>
              <a:xfrm rot="19605666">
                <a:off x="3026577" y="2480292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Lekerekített téglalap 37"/>
              <p:cNvSpPr/>
              <p:nvPr/>
            </p:nvSpPr>
            <p:spPr>
              <a:xfrm rot="19605666">
                <a:off x="3807586" y="1944008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Lekerekített téglalap 38"/>
              <p:cNvSpPr/>
              <p:nvPr/>
            </p:nvSpPr>
            <p:spPr>
              <a:xfrm rot="1919041">
                <a:off x="3897523" y="3171966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Lekerekített téglalap 39"/>
              <p:cNvSpPr/>
              <p:nvPr/>
            </p:nvSpPr>
            <p:spPr>
              <a:xfrm rot="1919041">
                <a:off x="3748390" y="3083838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Lekerekített téglalap 40"/>
              <p:cNvSpPr/>
              <p:nvPr/>
            </p:nvSpPr>
            <p:spPr>
              <a:xfrm rot="1919041">
                <a:off x="3589467" y="2987107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Lekerekített téglalap 41"/>
              <p:cNvSpPr/>
              <p:nvPr/>
            </p:nvSpPr>
            <p:spPr>
              <a:xfrm rot="1919041">
                <a:off x="3426909" y="2892515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Lekerekített téglalap 45"/>
              <p:cNvSpPr/>
              <p:nvPr/>
            </p:nvSpPr>
            <p:spPr>
              <a:xfrm rot="555523">
                <a:off x="4337992" y="2625685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Lekerekített téglalap 46"/>
              <p:cNvSpPr/>
              <p:nvPr/>
            </p:nvSpPr>
            <p:spPr>
              <a:xfrm rot="555523">
                <a:off x="4162963" y="2594448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Lekerekített téglalap 47"/>
              <p:cNvSpPr/>
              <p:nvPr/>
            </p:nvSpPr>
            <p:spPr>
              <a:xfrm rot="555523">
                <a:off x="3987934" y="2561467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Lekerekített téglalap 48"/>
              <p:cNvSpPr/>
              <p:nvPr/>
            </p:nvSpPr>
            <p:spPr>
              <a:xfrm rot="555523">
                <a:off x="3798846" y="2525013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Lekerekített téglalap 49"/>
              <p:cNvSpPr/>
              <p:nvPr/>
            </p:nvSpPr>
            <p:spPr>
              <a:xfrm rot="555523">
                <a:off x="3623024" y="2496854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églalap 63"/>
              <p:cNvSpPr/>
              <p:nvPr/>
            </p:nvSpPr>
            <p:spPr>
              <a:xfrm>
                <a:off x="3127682" y="1410868"/>
                <a:ext cx="12747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hu-HU" sz="1800" dirty="0" err="1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Population</a:t>
                </a:r>
                <a:endParaRPr lang="en-GB" sz="18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Téglalap 175"/>
              <p:cNvSpPr/>
              <p:nvPr/>
            </p:nvSpPr>
            <p:spPr>
              <a:xfrm>
                <a:off x="2881574" y="3533907"/>
                <a:ext cx="164660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sz="1800" dirty="0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N species</a:t>
                </a:r>
              </a:p>
              <a:p>
                <a:pPr algn="ctr"/>
                <a:r>
                  <a:rPr lang="hu-HU" sz="1800" dirty="0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1</a:t>
                </a:r>
                <a:r>
                  <a:rPr lang="hu-HU" sz="1800" baseline="30000" dirty="0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st</a:t>
                </a:r>
                <a:r>
                  <a:rPr lang="hu-HU" sz="1800" dirty="0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800" dirty="0" err="1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generation</a:t>
                </a:r>
                <a:endParaRPr lang="en-GB" sz="18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53A63C5-7E3C-49B2-98F0-055C72F47982}"/>
                </a:ext>
              </a:extLst>
            </p:cNvPr>
            <p:cNvSpPr/>
            <p:nvPr/>
          </p:nvSpPr>
          <p:spPr>
            <a:xfrm>
              <a:off x="3962400" y="3519783"/>
              <a:ext cx="362284" cy="1343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C9787E4-B9F9-4896-B356-BADB0491C0C5}"/>
              </a:ext>
            </a:extLst>
          </p:cNvPr>
          <p:cNvGrpSpPr/>
          <p:nvPr/>
        </p:nvGrpSpPr>
        <p:grpSpPr>
          <a:xfrm>
            <a:off x="1627896" y="2146736"/>
            <a:ext cx="1402948" cy="465641"/>
            <a:chOff x="1627896" y="2146736"/>
            <a:chExt cx="1402948" cy="465641"/>
          </a:xfrm>
        </p:grpSpPr>
        <p:cxnSp>
          <p:nvCxnSpPr>
            <p:cNvPr id="66" name="Egyenes összekötő nyíllal 65"/>
            <p:cNvCxnSpPr>
              <a:endCxn id="45" idx="0"/>
            </p:cNvCxnSpPr>
            <p:nvPr/>
          </p:nvCxnSpPr>
          <p:spPr>
            <a:xfrm>
              <a:off x="1927023" y="2612377"/>
              <a:ext cx="7960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églalap 88"/>
            <p:cNvSpPr/>
            <p:nvPr/>
          </p:nvSpPr>
          <p:spPr>
            <a:xfrm>
              <a:off x="1627896" y="2146736"/>
              <a:ext cx="14029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800" b="1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Generation</a:t>
              </a:r>
              <a:endParaRPr lang="en-GB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8" name="Title 1">
            <a:extLst>
              <a:ext uri="{FF2B5EF4-FFF2-40B4-BE49-F238E27FC236}">
                <a16:creationId xmlns:a16="http://schemas.microsoft.com/office/drawing/2014/main" id="{AF9EAF05-B8AD-4FC7-9CAD-7E259211D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00" y="480000"/>
            <a:ext cx="10560000" cy="525931"/>
          </a:xfrm>
        </p:spPr>
        <p:txBody>
          <a:bodyPr/>
          <a:lstStyle/>
          <a:p>
            <a:r>
              <a:rPr lang="en-US" dirty="0"/>
              <a:t>Genetic algorithm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93507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B62B-AC6E-4DD6-9125-4AC8C5E7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evolution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AEBBD6-699F-4D0D-8E95-0420E259E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B521E5-7829-41E2-8A72-9488D9C0B9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FBC4A02-6D7F-4B44-BBE0-3C81DF0CEC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8" r="20396" b="20469"/>
          <a:stretch/>
        </p:blipFill>
        <p:spPr>
          <a:xfrm>
            <a:off x="6418593" y="1005125"/>
            <a:ext cx="1211367" cy="885825"/>
          </a:xfrm>
          <a:prstGeom prst="rect">
            <a:avLst/>
          </a:prstGeom>
        </p:spPr>
      </p:pic>
      <p:pic>
        <p:nvPicPr>
          <p:cNvPr id="2054" name="Picture 6" descr="Family icon in flat style parents symbol on white Vector Image">
            <a:extLst>
              <a:ext uri="{FF2B5EF4-FFF2-40B4-BE49-F238E27FC236}">
                <a16:creationId xmlns:a16="http://schemas.microsoft.com/office/drawing/2014/main" id="{A77125A9-3900-4678-A086-D49A63A18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1" t="18472" r="24649" b="26805"/>
          <a:stretch/>
        </p:blipFill>
        <p:spPr bwMode="auto">
          <a:xfrm>
            <a:off x="4269345" y="1005125"/>
            <a:ext cx="719452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mensional Icons - Download Free Vector Icons | Noun Project">
            <a:extLst>
              <a:ext uri="{FF2B5EF4-FFF2-40B4-BE49-F238E27FC236}">
                <a16:creationId xmlns:a16="http://schemas.microsoft.com/office/drawing/2014/main" id="{82DEEF82-D5BB-483D-A067-A18FDD17B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56" y="918870"/>
            <a:ext cx="1058334" cy="105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roup of People Standing Community Stick Figure Pictogram Icons free image">
            <a:extLst>
              <a:ext uri="{FF2B5EF4-FFF2-40B4-BE49-F238E27FC236}">
                <a16:creationId xmlns:a16="http://schemas.microsoft.com/office/drawing/2014/main" id="{F0ADC194-9471-406B-9793-5A78BC003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96"/>
          <a:stretch/>
        </p:blipFill>
        <p:spPr bwMode="auto">
          <a:xfrm>
            <a:off x="601174" y="1074181"/>
            <a:ext cx="2238375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EB15D5-FF5D-4B16-946C-80B1873F7A84}"/>
              </a:ext>
            </a:extLst>
          </p:cNvPr>
          <p:cNvSpPr txBox="1"/>
          <p:nvPr/>
        </p:nvSpPr>
        <p:spPr>
          <a:xfrm>
            <a:off x="2839549" y="1247982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50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BE79B3-B98D-45AC-902B-D77D5719FE6E}"/>
              </a:ext>
            </a:extLst>
          </p:cNvPr>
          <p:cNvSpPr txBox="1"/>
          <p:nvPr/>
        </p:nvSpPr>
        <p:spPr>
          <a:xfrm>
            <a:off x="5151857" y="1247982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10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DE792C-0BE6-43A9-9029-69F218AA5FA1}"/>
              </a:ext>
            </a:extLst>
          </p:cNvPr>
          <p:cNvSpPr txBox="1"/>
          <p:nvPr/>
        </p:nvSpPr>
        <p:spPr>
          <a:xfrm>
            <a:off x="7787834" y="1247982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1000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53E4C5-4FA3-4F93-AB6B-12D84DBB44C7}"/>
              </a:ext>
            </a:extLst>
          </p:cNvPr>
          <p:cNvSpPr txBox="1"/>
          <p:nvPr/>
        </p:nvSpPr>
        <p:spPr>
          <a:xfrm>
            <a:off x="10036293" y="1188141"/>
            <a:ext cx="1515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[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13x13x4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]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BF8F1C-5583-4A94-9AC6-A75660226F89}"/>
              </a:ext>
            </a:extLst>
          </p:cNvPr>
          <p:cNvSpPr txBox="1"/>
          <p:nvPr/>
        </p:nvSpPr>
        <p:spPr>
          <a:xfrm>
            <a:off x="8383986" y="148869"/>
            <a:ext cx="2859116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0.2 M Vanadium, 0.5 V, 1.5 cm s</a:t>
            </a:r>
            <a:r>
              <a:rPr lang="en-US" sz="1400" baseline="30000" dirty="0">
                <a:latin typeface="Arial" charset="0"/>
                <a:ea typeface="Arial" charset="0"/>
                <a:cs typeface="Arial" charset="0"/>
              </a:rPr>
              <a:t>-1</a:t>
            </a:r>
            <a:endParaRPr lang="en-NL" sz="14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2" name="Picture 31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B7F99E3F-4760-4930-AC79-A587FFF10A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44" y="1755095"/>
            <a:ext cx="3237231" cy="228426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8622D08-E0CC-4DF9-B1FD-E4848389712C}"/>
              </a:ext>
            </a:extLst>
          </p:cNvPr>
          <p:cNvSpPr txBox="1"/>
          <p:nvPr/>
        </p:nvSpPr>
        <p:spPr>
          <a:xfrm>
            <a:off x="2155229" y="1827633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8FFBC30-D754-4770-A567-E2A412EDCE82}"/>
              </a:ext>
            </a:extLst>
          </p:cNvPr>
          <p:cNvGrpSpPr/>
          <p:nvPr/>
        </p:nvGrpSpPr>
        <p:grpSpPr>
          <a:xfrm rot="16200000">
            <a:off x="9481866" y="2193894"/>
            <a:ext cx="743614" cy="2161169"/>
            <a:chOff x="8913525" y="4507091"/>
            <a:chExt cx="648080" cy="144688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432EAB8-D171-4645-9742-15CC5D9F0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4" t="23899" b="20743"/>
            <a:stretch/>
          </p:blipFill>
          <p:spPr>
            <a:xfrm flipV="1">
              <a:off x="9053375" y="4512191"/>
              <a:ext cx="508230" cy="1358790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FDFB7A0-AB09-4F64-8A59-539CB0F203B2}"/>
                </a:ext>
              </a:extLst>
            </p:cNvPr>
            <p:cNvGrpSpPr/>
            <p:nvPr/>
          </p:nvGrpSpPr>
          <p:grpSpPr>
            <a:xfrm>
              <a:off x="8913525" y="4507091"/>
              <a:ext cx="636278" cy="1446884"/>
              <a:chOff x="6330890" y="584498"/>
              <a:chExt cx="636278" cy="1446884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5E5968A-EEE9-407D-8856-3C5874FA4E7B}"/>
                  </a:ext>
                </a:extLst>
              </p:cNvPr>
              <p:cNvSpPr txBox="1"/>
              <p:nvPr/>
            </p:nvSpPr>
            <p:spPr>
              <a:xfrm rot="5400000">
                <a:off x="5688765" y="1226623"/>
                <a:ext cx="1446884" cy="162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450"/>
                  </a:spcBef>
                  <a:spcAft>
                    <a:spcPts val="1000"/>
                  </a:spcAft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0        10       20      30       40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F034CC-F81C-49D6-BC7F-9F3794689E5B}"/>
                  </a:ext>
                </a:extLst>
              </p:cNvPr>
              <p:cNvSpPr txBox="1"/>
              <p:nvPr/>
            </p:nvSpPr>
            <p:spPr>
              <a:xfrm rot="5400000">
                <a:off x="6285696" y="1204029"/>
                <a:ext cx="1155125" cy="207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Pore diameter [</a:t>
                </a:r>
                <a:r>
                  <a:rPr lang="el-G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m]</a:t>
                </a:r>
                <a:endParaRPr lang="en-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8D4DC39-95BD-40BE-9201-9E3DAB39F075}"/>
              </a:ext>
            </a:extLst>
          </p:cNvPr>
          <p:cNvGrpSpPr/>
          <p:nvPr/>
        </p:nvGrpSpPr>
        <p:grpSpPr>
          <a:xfrm>
            <a:off x="4212462" y="3689558"/>
            <a:ext cx="785793" cy="307777"/>
            <a:chOff x="2961764" y="2646794"/>
            <a:chExt cx="785793" cy="30777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A4A6CEB-6BF7-42E3-AA18-17B091E8403D}"/>
                </a:ext>
              </a:extLst>
            </p:cNvPr>
            <p:cNvSpPr txBox="1"/>
            <p:nvPr/>
          </p:nvSpPr>
          <p:spPr>
            <a:xfrm>
              <a:off x="2961764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E4AE61E-190F-4F31-97BC-54D2BC3D5D4D}"/>
                </a:ext>
              </a:extLst>
            </p:cNvPr>
            <p:cNvCxnSpPr>
              <a:cxnSpLocks/>
            </p:cNvCxnSpPr>
            <p:nvPr/>
          </p:nvCxnSpPr>
          <p:spPr>
            <a:xfrm>
              <a:off x="3141762" y="2646794"/>
              <a:ext cx="396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6D7595-4689-478B-AB5C-08885C8956D3}"/>
              </a:ext>
            </a:extLst>
          </p:cNvPr>
          <p:cNvCxnSpPr/>
          <p:nvPr/>
        </p:nvCxnSpPr>
        <p:spPr>
          <a:xfrm flipV="1">
            <a:off x="1130277" y="3188364"/>
            <a:ext cx="0" cy="5273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CDE8700-206C-47F6-86A9-73DADB3458B3}"/>
              </a:ext>
            </a:extLst>
          </p:cNvPr>
          <p:cNvSpPr txBox="1"/>
          <p:nvPr/>
        </p:nvSpPr>
        <p:spPr>
          <a:xfrm>
            <a:off x="145071" y="3303791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Thickness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C6AC4C4-74E6-4EC9-BA18-3A787490F822}"/>
              </a:ext>
            </a:extLst>
          </p:cNvPr>
          <p:cNvSpPr txBox="1"/>
          <p:nvPr/>
        </p:nvSpPr>
        <p:spPr>
          <a:xfrm>
            <a:off x="623208" y="2882055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Membrane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1B80B3F-C2A1-46E7-9639-B185E0C468C6}"/>
              </a:ext>
            </a:extLst>
          </p:cNvPr>
          <p:cNvSpPr txBox="1"/>
          <p:nvPr/>
        </p:nvSpPr>
        <p:spPr>
          <a:xfrm>
            <a:off x="383684" y="3674004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Current collector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621D5C-B23B-4A35-ACD5-9A01B5700212}"/>
              </a:ext>
            </a:extLst>
          </p:cNvPr>
          <p:cNvSpPr txBox="1"/>
          <p:nvPr/>
        </p:nvSpPr>
        <p:spPr>
          <a:xfrm>
            <a:off x="2286640" y="4118552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Flow direction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FF2B18-645C-467B-AA8E-DD7BFFE89156}"/>
              </a:ext>
            </a:extLst>
          </p:cNvPr>
          <p:cNvGrpSpPr/>
          <p:nvPr/>
        </p:nvGrpSpPr>
        <p:grpSpPr>
          <a:xfrm>
            <a:off x="2834786" y="3785846"/>
            <a:ext cx="190882" cy="304459"/>
            <a:chOff x="483394" y="4676776"/>
            <a:chExt cx="137433" cy="223560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73C8D8B-AAFA-4B84-BFE8-BC240D3064AC}"/>
                </a:ext>
              </a:extLst>
            </p:cNvPr>
            <p:cNvSpPr/>
            <p:nvPr/>
          </p:nvSpPr>
          <p:spPr>
            <a:xfrm>
              <a:off x="483394" y="4676776"/>
              <a:ext cx="137433" cy="4734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102D34AC-01FF-4882-BA89-12C61D94F26C}"/>
                </a:ext>
              </a:extLst>
            </p:cNvPr>
            <p:cNvSpPr/>
            <p:nvPr/>
          </p:nvSpPr>
          <p:spPr>
            <a:xfrm>
              <a:off x="495297" y="4724123"/>
              <a:ext cx="114791" cy="176213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590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B62B-AC6E-4DD6-9125-4AC8C5E7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evolution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AEBBD6-699F-4D0D-8E95-0420E259E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B521E5-7829-41E2-8A72-9488D9C0B9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FBC4A02-6D7F-4B44-BBE0-3C81DF0CEC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8" r="20396" b="20469"/>
          <a:stretch/>
        </p:blipFill>
        <p:spPr>
          <a:xfrm>
            <a:off x="6418593" y="1005125"/>
            <a:ext cx="1211367" cy="885825"/>
          </a:xfrm>
          <a:prstGeom prst="rect">
            <a:avLst/>
          </a:prstGeom>
        </p:spPr>
      </p:pic>
      <p:pic>
        <p:nvPicPr>
          <p:cNvPr id="2054" name="Picture 6" descr="Family icon in flat style parents symbol on white Vector Image">
            <a:extLst>
              <a:ext uri="{FF2B5EF4-FFF2-40B4-BE49-F238E27FC236}">
                <a16:creationId xmlns:a16="http://schemas.microsoft.com/office/drawing/2014/main" id="{A77125A9-3900-4678-A086-D49A63A18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1" t="18472" r="24649" b="26805"/>
          <a:stretch/>
        </p:blipFill>
        <p:spPr bwMode="auto">
          <a:xfrm>
            <a:off x="4269345" y="1005125"/>
            <a:ext cx="719452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mensional Icons - Download Free Vector Icons | Noun Project">
            <a:extLst>
              <a:ext uri="{FF2B5EF4-FFF2-40B4-BE49-F238E27FC236}">
                <a16:creationId xmlns:a16="http://schemas.microsoft.com/office/drawing/2014/main" id="{82DEEF82-D5BB-483D-A067-A18FDD17B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56" y="918870"/>
            <a:ext cx="1058334" cy="105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roup of People Standing Community Stick Figure Pictogram Icons free image">
            <a:extLst>
              <a:ext uri="{FF2B5EF4-FFF2-40B4-BE49-F238E27FC236}">
                <a16:creationId xmlns:a16="http://schemas.microsoft.com/office/drawing/2014/main" id="{F0ADC194-9471-406B-9793-5A78BC003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96"/>
          <a:stretch/>
        </p:blipFill>
        <p:spPr bwMode="auto">
          <a:xfrm>
            <a:off x="601174" y="1074181"/>
            <a:ext cx="2238375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EB15D5-FF5D-4B16-946C-80B1873F7A84}"/>
              </a:ext>
            </a:extLst>
          </p:cNvPr>
          <p:cNvSpPr txBox="1"/>
          <p:nvPr/>
        </p:nvSpPr>
        <p:spPr>
          <a:xfrm>
            <a:off x="2839549" y="1247982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50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BE79B3-B98D-45AC-902B-D77D5719FE6E}"/>
              </a:ext>
            </a:extLst>
          </p:cNvPr>
          <p:cNvSpPr txBox="1"/>
          <p:nvPr/>
        </p:nvSpPr>
        <p:spPr>
          <a:xfrm>
            <a:off x="5151857" y="1247982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10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DE792C-0BE6-43A9-9029-69F218AA5FA1}"/>
              </a:ext>
            </a:extLst>
          </p:cNvPr>
          <p:cNvSpPr txBox="1"/>
          <p:nvPr/>
        </p:nvSpPr>
        <p:spPr>
          <a:xfrm>
            <a:off x="7787834" y="1247982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1000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53E4C5-4FA3-4F93-AB6B-12D84DBB44C7}"/>
              </a:ext>
            </a:extLst>
          </p:cNvPr>
          <p:cNvSpPr txBox="1"/>
          <p:nvPr/>
        </p:nvSpPr>
        <p:spPr>
          <a:xfrm>
            <a:off x="10036293" y="1188141"/>
            <a:ext cx="1515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[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13x13x4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]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BF8F1C-5583-4A94-9AC6-A75660226F89}"/>
              </a:ext>
            </a:extLst>
          </p:cNvPr>
          <p:cNvSpPr txBox="1"/>
          <p:nvPr/>
        </p:nvSpPr>
        <p:spPr>
          <a:xfrm>
            <a:off x="8383986" y="148869"/>
            <a:ext cx="2859116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0.2 M Vanadium, 0.5 V, 1.5 cm s</a:t>
            </a:r>
            <a:r>
              <a:rPr lang="en-US" sz="1400" baseline="30000" dirty="0">
                <a:latin typeface="Arial" charset="0"/>
                <a:ea typeface="Arial" charset="0"/>
                <a:cs typeface="Arial" charset="0"/>
              </a:rPr>
              <a:t>-1</a:t>
            </a:r>
            <a:endParaRPr lang="en-NL" sz="14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2" name="Picture 31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B7F99E3F-4760-4930-AC79-A587FFF10A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44" y="1755095"/>
            <a:ext cx="3237231" cy="2284267"/>
          </a:xfrm>
          <a:prstGeom prst="rect">
            <a:avLst/>
          </a:prstGeom>
        </p:spPr>
      </p:pic>
      <p:pic>
        <p:nvPicPr>
          <p:cNvPr id="39" name="Picture 38" descr="A picture containing indoor&#10;&#10;Description automatically generated">
            <a:extLst>
              <a:ext uri="{FF2B5EF4-FFF2-40B4-BE49-F238E27FC236}">
                <a16:creationId xmlns:a16="http://schemas.microsoft.com/office/drawing/2014/main" id="{4911833D-F086-4623-9A66-3643F86C07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30" y="4268246"/>
            <a:ext cx="2630249" cy="1855967"/>
          </a:xfrm>
          <a:prstGeom prst="rect">
            <a:avLst/>
          </a:prstGeom>
        </p:spPr>
      </p:pic>
      <p:pic>
        <p:nvPicPr>
          <p:cNvPr id="40" name="Picture 39" descr="A picture containing indoor, colorful, decorated&#10;&#10;Description automatically generated">
            <a:extLst>
              <a:ext uri="{FF2B5EF4-FFF2-40B4-BE49-F238E27FC236}">
                <a16:creationId xmlns:a16="http://schemas.microsoft.com/office/drawing/2014/main" id="{69CE92D9-3D52-4EA1-A3B0-1D2AEAD086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30" y="3380455"/>
            <a:ext cx="2630249" cy="1855967"/>
          </a:xfrm>
          <a:prstGeom prst="rect">
            <a:avLst/>
          </a:prstGeom>
        </p:spPr>
      </p:pic>
      <p:pic>
        <p:nvPicPr>
          <p:cNvPr id="41" name="Picture 40" descr="A picture containing indoor, colorful&#10;&#10;Description automatically generated">
            <a:extLst>
              <a:ext uri="{FF2B5EF4-FFF2-40B4-BE49-F238E27FC236}">
                <a16:creationId xmlns:a16="http://schemas.microsoft.com/office/drawing/2014/main" id="{67F8800B-83F6-4EF6-B3B9-934939CD8C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30" y="2566303"/>
            <a:ext cx="2630249" cy="1855967"/>
          </a:xfrm>
          <a:prstGeom prst="rect">
            <a:avLst/>
          </a:prstGeom>
        </p:spPr>
      </p:pic>
      <p:pic>
        <p:nvPicPr>
          <p:cNvPr id="42" name="Picture 41" descr="A picture containing indoor, colorful&#10;&#10;Description automatically generated">
            <a:extLst>
              <a:ext uri="{FF2B5EF4-FFF2-40B4-BE49-F238E27FC236}">
                <a16:creationId xmlns:a16="http://schemas.microsoft.com/office/drawing/2014/main" id="{5637C419-993A-4985-ABD1-3187781B17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30" y="1791060"/>
            <a:ext cx="2630249" cy="1855967"/>
          </a:xfrm>
          <a:prstGeom prst="rect">
            <a:avLst/>
          </a:prstGeom>
        </p:spPr>
      </p:pic>
      <p:pic>
        <p:nvPicPr>
          <p:cNvPr id="44" name="Picture 43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38EE7292-59A0-4B80-9E00-25C8D2B2F8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42" y="3961301"/>
            <a:ext cx="3237231" cy="228426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8622D08-E0CC-4DF9-B1FD-E4848389712C}"/>
              </a:ext>
            </a:extLst>
          </p:cNvPr>
          <p:cNvSpPr txBox="1"/>
          <p:nvPr/>
        </p:nvSpPr>
        <p:spPr>
          <a:xfrm>
            <a:off x="2155229" y="1827633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B5AFC7-C1AC-4A38-BC1D-E2FBC1A69757}"/>
              </a:ext>
            </a:extLst>
          </p:cNvPr>
          <p:cNvSpPr txBox="1"/>
          <p:nvPr/>
        </p:nvSpPr>
        <p:spPr>
          <a:xfrm>
            <a:off x="2025232" y="3944864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999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5416CC-0B8F-44B1-938E-83E27F83EC0F}"/>
              </a:ext>
            </a:extLst>
          </p:cNvPr>
          <p:cNvSpPr/>
          <p:nvPr/>
        </p:nvSpPr>
        <p:spPr>
          <a:xfrm>
            <a:off x="1451903" y="4391390"/>
            <a:ext cx="2938341" cy="1700723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F0E053D-1BEC-4AE8-92F5-797D218B6179}"/>
              </a:ext>
            </a:extLst>
          </p:cNvPr>
          <p:cNvSpPr/>
          <p:nvPr/>
        </p:nvSpPr>
        <p:spPr>
          <a:xfrm>
            <a:off x="5437045" y="1962601"/>
            <a:ext cx="2527353" cy="4129512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8A51C94-179E-4422-A543-E19E46C48807}"/>
              </a:ext>
            </a:extLst>
          </p:cNvPr>
          <p:cNvCxnSpPr>
            <a:stCxn id="44" idx="3"/>
          </p:cNvCxnSpPr>
          <p:nvPr/>
        </p:nvCxnSpPr>
        <p:spPr>
          <a:xfrm flipV="1">
            <a:off x="4541873" y="5100438"/>
            <a:ext cx="750922" cy="299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8FFBC30-D754-4770-A567-E2A412EDCE82}"/>
              </a:ext>
            </a:extLst>
          </p:cNvPr>
          <p:cNvGrpSpPr/>
          <p:nvPr/>
        </p:nvGrpSpPr>
        <p:grpSpPr>
          <a:xfrm rot="16200000">
            <a:off x="9481866" y="2193894"/>
            <a:ext cx="743614" cy="2161169"/>
            <a:chOff x="8913525" y="4507091"/>
            <a:chExt cx="648080" cy="144688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432EAB8-D171-4645-9742-15CC5D9F0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4" t="23899" b="20743"/>
            <a:stretch/>
          </p:blipFill>
          <p:spPr>
            <a:xfrm flipV="1">
              <a:off x="9053375" y="4512191"/>
              <a:ext cx="508230" cy="1358790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FDFB7A0-AB09-4F64-8A59-539CB0F203B2}"/>
                </a:ext>
              </a:extLst>
            </p:cNvPr>
            <p:cNvGrpSpPr/>
            <p:nvPr/>
          </p:nvGrpSpPr>
          <p:grpSpPr>
            <a:xfrm>
              <a:off x="8913525" y="4507091"/>
              <a:ext cx="636278" cy="1446884"/>
              <a:chOff x="6330890" y="584498"/>
              <a:chExt cx="636278" cy="1446884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5E5968A-EEE9-407D-8856-3C5874FA4E7B}"/>
                  </a:ext>
                </a:extLst>
              </p:cNvPr>
              <p:cNvSpPr txBox="1"/>
              <p:nvPr/>
            </p:nvSpPr>
            <p:spPr>
              <a:xfrm rot="5400000">
                <a:off x="5688765" y="1226623"/>
                <a:ext cx="1446884" cy="162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450"/>
                  </a:spcBef>
                  <a:spcAft>
                    <a:spcPts val="1000"/>
                  </a:spcAft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0        10       20      30       40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F034CC-F81C-49D6-BC7F-9F3794689E5B}"/>
                  </a:ext>
                </a:extLst>
              </p:cNvPr>
              <p:cNvSpPr txBox="1"/>
              <p:nvPr/>
            </p:nvSpPr>
            <p:spPr>
              <a:xfrm rot="5400000">
                <a:off x="6285696" y="1204029"/>
                <a:ext cx="1155125" cy="207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Pore diameter [</a:t>
                </a:r>
                <a:r>
                  <a:rPr lang="el-G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m]</a:t>
                </a:r>
                <a:endParaRPr lang="en-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C242F3E-1298-4AE1-A35C-69645B2E8877}"/>
              </a:ext>
            </a:extLst>
          </p:cNvPr>
          <p:cNvGrpSpPr/>
          <p:nvPr/>
        </p:nvGrpSpPr>
        <p:grpSpPr>
          <a:xfrm rot="16200000">
            <a:off x="9436669" y="3513241"/>
            <a:ext cx="834008" cy="2207656"/>
            <a:chOff x="8834744" y="4507090"/>
            <a:chExt cx="726861" cy="1478006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61C501DA-777C-4A14-8027-1392DD3C5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4" t="23899" b="20743"/>
            <a:stretch/>
          </p:blipFill>
          <p:spPr>
            <a:xfrm flipV="1">
              <a:off x="9053375" y="4512191"/>
              <a:ext cx="508230" cy="1358790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7CBA6FA-4193-47D0-8EC2-B7F525B1DF6A}"/>
                </a:ext>
              </a:extLst>
            </p:cNvPr>
            <p:cNvGrpSpPr/>
            <p:nvPr/>
          </p:nvGrpSpPr>
          <p:grpSpPr>
            <a:xfrm>
              <a:off x="8834744" y="4507090"/>
              <a:ext cx="713049" cy="1478006"/>
              <a:chOff x="6252109" y="584497"/>
              <a:chExt cx="713049" cy="1478006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A0D3E3D-095C-452D-BFFC-D525D6084895}"/>
                  </a:ext>
                </a:extLst>
              </p:cNvPr>
              <p:cNvSpPr txBox="1"/>
              <p:nvPr/>
            </p:nvSpPr>
            <p:spPr>
              <a:xfrm rot="5400000">
                <a:off x="5633812" y="1202794"/>
                <a:ext cx="1478006" cy="2414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450"/>
                  </a:spcBef>
                  <a:spcAft>
                    <a:spcPts val="1000"/>
                  </a:spcAft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0        4         8        12       16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A67E1D0-BCF8-42AA-BF70-F44E51972B39}"/>
                  </a:ext>
                </a:extLst>
              </p:cNvPr>
              <p:cNvSpPr txBox="1"/>
              <p:nvPr/>
            </p:nvSpPr>
            <p:spPr>
              <a:xfrm rot="5400000">
                <a:off x="6262138" y="1173820"/>
                <a:ext cx="1137803" cy="2682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Throat radius [</a:t>
                </a:r>
                <a:r>
                  <a:rPr lang="el-G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m]</a:t>
                </a:r>
                <a:endParaRPr lang="en-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8D4DC39-95BD-40BE-9201-9E3DAB39F075}"/>
              </a:ext>
            </a:extLst>
          </p:cNvPr>
          <p:cNvGrpSpPr/>
          <p:nvPr/>
        </p:nvGrpSpPr>
        <p:grpSpPr>
          <a:xfrm>
            <a:off x="4212462" y="3689558"/>
            <a:ext cx="785793" cy="307777"/>
            <a:chOff x="2961764" y="2646794"/>
            <a:chExt cx="785793" cy="30777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A4A6CEB-6BF7-42E3-AA18-17B091E8403D}"/>
                </a:ext>
              </a:extLst>
            </p:cNvPr>
            <p:cNvSpPr txBox="1"/>
            <p:nvPr/>
          </p:nvSpPr>
          <p:spPr>
            <a:xfrm>
              <a:off x="2961764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E4AE61E-190F-4F31-97BC-54D2BC3D5D4D}"/>
                </a:ext>
              </a:extLst>
            </p:cNvPr>
            <p:cNvCxnSpPr>
              <a:cxnSpLocks/>
            </p:cNvCxnSpPr>
            <p:nvPr/>
          </p:nvCxnSpPr>
          <p:spPr>
            <a:xfrm>
              <a:off x="3141762" y="2646794"/>
              <a:ext cx="396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6D7595-4689-478B-AB5C-08885C8956D3}"/>
              </a:ext>
            </a:extLst>
          </p:cNvPr>
          <p:cNvCxnSpPr/>
          <p:nvPr/>
        </p:nvCxnSpPr>
        <p:spPr>
          <a:xfrm flipV="1">
            <a:off x="1130277" y="3188364"/>
            <a:ext cx="0" cy="5273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CDE8700-206C-47F6-86A9-73DADB3458B3}"/>
              </a:ext>
            </a:extLst>
          </p:cNvPr>
          <p:cNvSpPr txBox="1"/>
          <p:nvPr/>
        </p:nvSpPr>
        <p:spPr>
          <a:xfrm>
            <a:off x="145071" y="3303791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Thickness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C6AC4C4-74E6-4EC9-BA18-3A787490F822}"/>
              </a:ext>
            </a:extLst>
          </p:cNvPr>
          <p:cNvSpPr txBox="1"/>
          <p:nvPr/>
        </p:nvSpPr>
        <p:spPr>
          <a:xfrm>
            <a:off x="623208" y="2882055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Membrane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1B80B3F-C2A1-46E7-9639-B185E0C468C6}"/>
              </a:ext>
            </a:extLst>
          </p:cNvPr>
          <p:cNvSpPr txBox="1"/>
          <p:nvPr/>
        </p:nvSpPr>
        <p:spPr>
          <a:xfrm>
            <a:off x="383684" y="3674004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Current collector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621D5C-B23B-4A35-ACD5-9A01B5700212}"/>
              </a:ext>
            </a:extLst>
          </p:cNvPr>
          <p:cNvSpPr txBox="1"/>
          <p:nvPr/>
        </p:nvSpPr>
        <p:spPr>
          <a:xfrm>
            <a:off x="2286640" y="6290252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Flow direction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FF2B18-645C-467B-AA8E-DD7BFFE89156}"/>
              </a:ext>
            </a:extLst>
          </p:cNvPr>
          <p:cNvGrpSpPr/>
          <p:nvPr/>
        </p:nvGrpSpPr>
        <p:grpSpPr>
          <a:xfrm>
            <a:off x="2834786" y="5957546"/>
            <a:ext cx="190882" cy="304459"/>
            <a:chOff x="483394" y="4676776"/>
            <a:chExt cx="137433" cy="223560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73C8D8B-AAFA-4B84-BFE8-BC240D3064AC}"/>
                </a:ext>
              </a:extLst>
            </p:cNvPr>
            <p:cNvSpPr/>
            <p:nvPr/>
          </p:nvSpPr>
          <p:spPr>
            <a:xfrm>
              <a:off x="483394" y="4676776"/>
              <a:ext cx="137433" cy="4734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102D34AC-01FF-4882-BA89-12C61D94F26C}"/>
                </a:ext>
              </a:extLst>
            </p:cNvPr>
            <p:cNvSpPr/>
            <p:nvPr/>
          </p:nvSpPr>
          <p:spPr>
            <a:xfrm>
              <a:off x="495297" y="4724123"/>
              <a:ext cx="114791" cy="176213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9638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B62B-AC6E-4DD6-9125-4AC8C5E7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evolution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AEBBD6-699F-4D0D-8E95-0420E259E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B521E5-7829-41E2-8A72-9488D9C0B9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FBC4A02-6D7F-4B44-BBE0-3C81DF0CEC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8" r="20396" b="20469"/>
          <a:stretch/>
        </p:blipFill>
        <p:spPr>
          <a:xfrm>
            <a:off x="6418593" y="1005125"/>
            <a:ext cx="1211367" cy="885825"/>
          </a:xfrm>
          <a:prstGeom prst="rect">
            <a:avLst/>
          </a:prstGeom>
        </p:spPr>
      </p:pic>
      <p:pic>
        <p:nvPicPr>
          <p:cNvPr id="2054" name="Picture 6" descr="Family icon in flat style parents symbol on white Vector Image">
            <a:extLst>
              <a:ext uri="{FF2B5EF4-FFF2-40B4-BE49-F238E27FC236}">
                <a16:creationId xmlns:a16="http://schemas.microsoft.com/office/drawing/2014/main" id="{A77125A9-3900-4678-A086-D49A63A18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1" t="18472" r="24649" b="26805"/>
          <a:stretch/>
        </p:blipFill>
        <p:spPr bwMode="auto">
          <a:xfrm>
            <a:off x="4269345" y="1005125"/>
            <a:ext cx="719452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mensional Icons - Download Free Vector Icons | Noun Project">
            <a:extLst>
              <a:ext uri="{FF2B5EF4-FFF2-40B4-BE49-F238E27FC236}">
                <a16:creationId xmlns:a16="http://schemas.microsoft.com/office/drawing/2014/main" id="{82DEEF82-D5BB-483D-A067-A18FDD17B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56" y="918870"/>
            <a:ext cx="1058334" cy="105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roup of People Standing Community Stick Figure Pictogram Icons free image">
            <a:extLst>
              <a:ext uri="{FF2B5EF4-FFF2-40B4-BE49-F238E27FC236}">
                <a16:creationId xmlns:a16="http://schemas.microsoft.com/office/drawing/2014/main" id="{F0ADC194-9471-406B-9793-5A78BC003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96"/>
          <a:stretch/>
        </p:blipFill>
        <p:spPr bwMode="auto">
          <a:xfrm>
            <a:off x="601174" y="1074181"/>
            <a:ext cx="2238375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EB15D5-FF5D-4B16-946C-80B1873F7A84}"/>
              </a:ext>
            </a:extLst>
          </p:cNvPr>
          <p:cNvSpPr txBox="1"/>
          <p:nvPr/>
        </p:nvSpPr>
        <p:spPr>
          <a:xfrm>
            <a:off x="2839549" y="1247982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50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BE79B3-B98D-45AC-902B-D77D5719FE6E}"/>
              </a:ext>
            </a:extLst>
          </p:cNvPr>
          <p:cNvSpPr txBox="1"/>
          <p:nvPr/>
        </p:nvSpPr>
        <p:spPr>
          <a:xfrm>
            <a:off x="5151857" y="1247982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10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DE792C-0BE6-43A9-9029-69F218AA5FA1}"/>
              </a:ext>
            </a:extLst>
          </p:cNvPr>
          <p:cNvSpPr txBox="1"/>
          <p:nvPr/>
        </p:nvSpPr>
        <p:spPr>
          <a:xfrm>
            <a:off x="7787834" y="1247982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1000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53E4C5-4FA3-4F93-AB6B-12D84DBB44C7}"/>
              </a:ext>
            </a:extLst>
          </p:cNvPr>
          <p:cNvSpPr txBox="1"/>
          <p:nvPr/>
        </p:nvSpPr>
        <p:spPr>
          <a:xfrm>
            <a:off x="10036293" y="1188141"/>
            <a:ext cx="1515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[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13x13x4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]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BF8F1C-5583-4A94-9AC6-A75660226F89}"/>
              </a:ext>
            </a:extLst>
          </p:cNvPr>
          <p:cNvSpPr txBox="1"/>
          <p:nvPr/>
        </p:nvSpPr>
        <p:spPr>
          <a:xfrm>
            <a:off x="8383986" y="148869"/>
            <a:ext cx="2859116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0.2 M Vanadium, 0.5 V, 1.5 cm s</a:t>
            </a:r>
            <a:r>
              <a:rPr lang="en-US" sz="1400" baseline="30000" dirty="0">
                <a:latin typeface="Arial" charset="0"/>
                <a:ea typeface="Arial" charset="0"/>
                <a:cs typeface="Arial" charset="0"/>
              </a:rPr>
              <a:t>-1</a:t>
            </a:r>
            <a:endParaRPr lang="en-NL" sz="14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2" name="Picture 31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B7F99E3F-4760-4930-AC79-A587FFF10A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44" y="1755095"/>
            <a:ext cx="3237231" cy="2284267"/>
          </a:xfrm>
          <a:prstGeom prst="rect">
            <a:avLst/>
          </a:prstGeom>
        </p:spPr>
      </p:pic>
      <p:pic>
        <p:nvPicPr>
          <p:cNvPr id="44" name="Picture 43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38EE7292-59A0-4B80-9E00-25C8D2B2F8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42" y="3961301"/>
            <a:ext cx="3237231" cy="228426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8622D08-E0CC-4DF9-B1FD-E4848389712C}"/>
              </a:ext>
            </a:extLst>
          </p:cNvPr>
          <p:cNvSpPr txBox="1"/>
          <p:nvPr/>
        </p:nvSpPr>
        <p:spPr>
          <a:xfrm>
            <a:off x="2155229" y="1827633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B5AFC7-C1AC-4A38-BC1D-E2FBC1A69757}"/>
              </a:ext>
            </a:extLst>
          </p:cNvPr>
          <p:cNvSpPr txBox="1"/>
          <p:nvPr/>
        </p:nvSpPr>
        <p:spPr>
          <a:xfrm>
            <a:off x="2025232" y="3944864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999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8D4DC39-95BD-40BE-9201-9E3DAB39F075}"/>
              </a:ext>
            </a:extLst>
          </p:cNvPr>
          <p:cNvGrpSpPr/>
          <p:nvPr/>
        </p:nvGrpSpPr>
        <p:grpSpPr>
          <a:xfrm>
            <a:off x="4212462" y="3689558"/>
            <a:ext cx="785793" cy="307777"/>
            <a:chOff x="2961764" y="2646794"/>
            <a:chExt cx="785793" cy="30777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A4A6CEB-6BF7-42E3-AA18-17B091E8403D}"/>
                </a:ext>
              </a:extLst>
            </p:cNvPr>
            <p:cNvSpPr txBox="1"/>
            <p:nvPr/>
          </p:nvSpPr>
          <p:spPr>
            <a:xfrm>
              <a:off x="2961764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E4AE61E-190F-4F31-97BC-54D2BC3D5D4D}"/>
                </a:ext>
              </a:extLst>
            </p:cNvPr>
            <p:cNvCxnSpPr>
              <a:cxnSpLocks/>
            </p:cNvCxnSpPr>
            <p:nvPr/>
          </p:nvCxnSpPr>
          <p:spPr>
            <a:xfrm>
              <a:off x="3141762" y="2646794"/>
              <a:ext cx="396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6D7595-4689-478B-AB5C-08885C8956D3}"/>
              </a:ext>
            </a:extLst>
          </p:cNvPr>
          <p:cNvCxnSpPr/>
          <p:nvPr/>
        </p:nvCxnSpPr>
        <p:spPr>
          <a:xfrm flipV="1">
            <a:off x="1130277" y="3188364"/>
            <a:ext cx="0" cy="5273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CDE8700-206C-47F6-86A9-73DADB3458B3}"/>
              </a:ext>
            </a:extLst>
          </p:cNvPr>
          <p:cNvSpPr txBox="1"/>
          <p:nvPr/>
        </p:nvSpPr>
        <p:spPr>
          <a:xfrm>
            <a:off x="145071" y="3303791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Thickness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C6AC4C4-74E6-4EC9-BA18-3A787490F822}"/>
              </a:ext>
            </a:extLst>
          </p:cNvPr>
          <p:cNvSpPr txBox="1"/>
          <p:nvPr/>
        </p:nvSpPr>
        <p:spPr>
          <a:xfrm>
            <a:off x="623208" y="2882055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Membrane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1B80B3F-C2A1-46E7-9639-B185E0C468C6}"/>
              </a:ext>
            </a:extLst>
          </p:cNvPr>
          <p:cNvSpPr txBox="1"/>
          <p:nvPr/>
        </p:nvSpPr>
        <p:spPr>
          <a:xfrm>
            <a:off x="383684" y="3674004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Current collector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0A9BD0E-33E9-41AE-8315-D9D27CB631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3752" y="2200927"/>
            <a:ext cx="4707485" cy="360984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22C792C-01A8-4CCB-9017-CDFE579AD08D}"/>
              </a:ext>
            </a:extLst>
          </p:cNvPr>
          <p:cNvSpPr txBox="1"/>
          <p:nvPr/>
        </p:nvSpPr>
        <p:spPr>
          <a:xfrm>
            <a:off x="2286640" y="6290252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Flow direction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9ACC82C-2B99-47A3-AC7F-890C95810A69}"/>
              </a:ext>
            </a:extLst>
          </p:cNvPr>
          <p:cNvGrpSpPr/>
          <p:nvPr/>
        </p:nvGrpSpPr>
        <p:grpSpPr>
          <a:xfrm>
            <a:off x="2834786" y="5957546"/>
            <a:ext cx="190882" cy="304459"/>
            <a:chOff x="483394" y="4676776"/>
            <a:chExt cx="137433" cy="223560"/>
          </a:xfrm>
        </p:grpSpPr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E762299B-A82A-485B-AD9C-F434404A3DFB}"/>
                </a:ext>
              </a:extLst>
            </p:cNvPr>
            <p:cNvSpPr/>
            <p:nvPr/>
          </p:nvSpPr>
          <p:spPr>
            <a:xfrm>
              <a:off x="483394" y="4676776"/>
              <a:ext cx="137433" cy="4734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D7C4F83A-6AEA-4C2E-8B61-BB738CF9B4B9}"/>
                </a:ext>
              </a:extLst>
            </p:cNvPr>
            <p:cNvSpPr/>
            <p:nvPr/>
          </p:nvSpPr>
          <p:spPr>
            <a:xfrm>
              <a:off x="495297" y="4724123"/>
              <a:ext cx="114791" cy="176213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5668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8E0C1-B166-4E9F-A980-C4DC1BC9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Redox flow batteries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1FED1D-DC9A-4AE2-B803-38CFB8544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5DB1A-46A6-4334-A3E5-2D2BB383BF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1E10137-5843-43EF-9BF7-BED15651A2EA}"/>
              </a:ext>
            </a:extLst>
          </p:cNvPr>
          <p:cNvGrpSpPr/>
          <p:nvPr/>
        </p:nvGrpSpPr>
        <p:grpSpPr>
          <a:xfrm>
            <a:off x="1645462" y="2445477"/>
            <a:ext cx="3220164" cy="2334864"/>
            <a:chOff x="1645462" y="2445477"/>
            <a:chExt cx="3220164" cy="23348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B520937-A0E1-4629-8C86-9038E3181C9D}"/>
                </a:ext>
              </a:extLst>
            </p:cNvPr>
            <p:cNvSpPr/>
            <p:nvPr/>
          </p:nvSpPr>
          <p:spPr>
            <a:xfrm>
              <a:off x="1645462" y="2445477"/>
              <a:ext cx="1419652" cy="2334864"/>
            </a:xfrm>
            <a:prstGeom prst="rect">
              <a:avLst/>
            </a:prstGeom>
            <a:solidFill>
              <a:srgbClr val="C81919">
                <a:alpha val="50000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600" b="1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EDBF48-F9D3-411E-8E69-4980ADD70248}"/>
                </a:ext>
              </a:extLst>
            </p:cNvPr>
            <p:cNvSpPr/>
            <p:nvPr/>
          </p:nvSpPr>
          <p:spPr>
            <a:xfrm>
              <a:off x="3445974" y="2445477"/>
              <a:ext cx="1419652" cy="2334864"/>
            </a:xfrm>
            <a:prstGeom prst="rect">
              <a:avLst/>
            </a:prstGeom>
            <a:solidFill>
              <a:srgbClr val="0066CC">
                <a:alpha val="50000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600" b="1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84C3225-14C1-4791-B5B5-C2D69DE7BFE0}"/>
                </a:ext>
              </a:extLst>
            </p:cNvPr>
            <p:cNvSpPr txBox="1"/>
            <p:nvPr/>
          </p:nvSpPr>
          <p:spPr>
            <a:xfrm>
              <a:off x="1980061" y="2549808"/>
              <a:ext cx="7612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Anode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DA6DC1-FCDE-43A4-B6A3-1EFDA461F8D0}"/>
                </a:ext>
              </a:extLst>
            </p:cNvPr>
            <p:cNvSpPr txBox="1"/>
            <p:nvPr/>
          </p:nvSpPr>
          <p:spPr>
            <a:xfrm>
              <a:off x="3691757" y="2549808"/>
              <a:ext cx="9306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Cathode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3" name="Arrow: Curved Right 22">
              <a:extLst>
                <a:ext uri="{FF2B5EF4-FFF2-40B4-BE49-F238E27FC236}">
                  <a16:creationId xmlns:a16="http://schemas.microsoft.com/office/drawing/2014/main" id="{C0763CB9-00A3-4790-84E6-98AE91027E4F}"/>
                </a:ext>
              </a:extLst>
            </p:cNvPr>
            <p:cNvSpPr/>
            <p:nvPr/>
          </p:nvSpPr>
          <p:spPr>
            <a:xfrm flipV="1">
              <a:off x="1662740" y="3264711"/>
              <a:ext cx="349956" cy="817233"/>
            </a:xfrm>
            <a:prstGeom prst="curvedRightArrow">
              <a:avLst>
                <a:gd name="adj1" fmla="val 2636"/>
                <a:gd name="adj2" fmla="val 33101"/>
                <a:gd name="adj3" fmla="val 19871"/>
              </a:avLst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8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4" name="Arrow: Curved Right 23">
              <a:extLst>
                <a:ext uri="{FF2B5EF4-FFF2-40B4-BE49-F238E27FC236}">
                  <a16:creationId xmlns:a16="http://schemas.microsoft.com/office/drawing/2014/main" id="{4F1B9554-C3BA-48D1-826B-72A3B0265A55}"/>
                </a:ext>
              </a:extLst>
            </p:cNvPr>
            <p:cNvSpPr/>
            <p:nvPr/>
          </p:nvSpPr>
          <p:spPr>
            <a:xfrm flipH="1">
              <a:off x="4511891" y="3264529"/>
              <a:ext cx="349956" cy="817233"/>
            </a:xfrm>
            <a:prstGeom prst="curvedRightArrow">
              <a:avLst>
                <a:gd name="adj1" fmla="val 2636"/>
                <a:gd name="adj2" fmla="val 33101"/>
                <a:gd name="adj3" fmla="val 19871"/>
              </a:avLst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8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EEAC49A-7252-4058-9731-8A92094BB6D5}"/>
                </a:ext>
              </a:extLst>
            </p:cNvPr>
            <p:cNvSpPr txBox="1"/>
            <p:nvPr/>
          </p:nvSpPr>
          <p:spPr>
            <a:xfrm>
              <a:off x="1991019" y="3904893"/>
              <a:ext cx="6542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A</a:t>
              </a:r>
              <a:r>
                <a:rPr lang="en-US" sz="1600" b="1" baseline="30000" dirty="0">
                  <a:latin typeface="+mj-lt"/>
                  <a:cs typeface="Times New Roman" panose="02020603050405020304" pitchFamily="18" charset="0"/>
                </a:rPr>
                <a:t>(n-1)+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2EE7BD-8645-423E-8FAD-C0B0C0A2C68C}"/>
                </a:ext>
              </a:extLst>
            </p:cNvPr>
            <p:cNvSpPr txBox="1"/>
            <p:nvPr/>
          </p:nvSpPr>
          <p:spPr>
            <a:xfrm>
              <a:off x="1990132" y="3171030"/>
              <a:ext cx="4595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A</a:t>
              </a:r>
              <a:r>
                <a:rPr lang="en-US" sz="1600" b="1" baseline="30000" dirty="0">
                  <a:latin typeface="+mj-lt"/>
                  <a:cs typeface="Times New Roman" panose="02020603050405020304" pitchFamily="18" charset="0"/>
                </a:rPr>
                <a:t>n+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8881048-B8CF-42D4-937E-F24FA1C4E50E}"/>
                </a:ext>
              </a:extLst>
            </p:cNvPr>
            <p:cNvSpPr txBox="1"/>
            <p:nvPr/>
          </p:nvSpPr>
          <p:spPr>
            <a:xfrm>
              <a:off x="3854741" y="3905895"/>
              <a:ext cx="6542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A</a:t>
              </a:r>
              <a:r>
                <a:rPr lang="en-US" sz="1600" b="1" baseline="30000" dirty="0">
                  <a:latin typeface="+mj-lt"/>
                  <a:cs typeface="Times New Roman" panose="02020603050405020304" pitchFamily="18" charset="0"/>
                </a:rPr>
                <a:t>(n-1)+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0755C9C-258D-4310-B77F-4237A8C5F9B0}"/>
                </a:ext>
              </a:extLst>
            </p:cNvPr>
            <p:cNvSpPr txBox="1"/>
            <p:nvPr/>
          </p:nvSpPr>
          <p:spPr>
            <a:xfrm>
              <a:off x="4051681" y="3172080"/>
              <a:ext cx="4595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A</a:t>
              </a:r>
              <a:r>
                <a:rPr lang="en-US" sz="1600" b="1" baseline="30000" dirty="0">
                  <a:latin typeface="+mj-lt"/>
                  <a:cs typeface="Times New Roman" panose="02020603050405020304" pitchFamily="18" charset="0"/>
                </a:rPr>
                <a:t>n+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B57FE-16FB-40ED-94F6-CC096DF49868}"/>
              </a:ext>
            </a:extLst>
          </p:cNvPr>
          <p:cNvGrpSpPr/>
          <p:nvPr/>
        </p:nvGrpSpPr>
        <p:grpSpPr>
          <a:xfrm>
            <a:off x="2159298" y="2445477"/>
            <a:ext cx="2192082" cy="2334864"/>
            <a:chOff x="2159298" y="2445477"/>
            <a:chExt cx="2192082" cy="2334864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41746DC-1309-4722-AB51-F77C29AF836B}"/>
                </a:ext>
              </a:extLst>
            </p:cNvPr>
            <p:cNvGrpSpPr/>
            <p:nvPr/>
          </p:nvGrpSpPr>
          <p:grpSpPr>
            <a:xfrm>
              <a:off x="3053970" y="2445477"/>
              <a:ext cx="401788" cy="2334864"/>
              <a:chOff x="3053970" y="2445477"/>
              <a:chExt cx="401788" cy="233486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32F41F9-A08A-4892-A03B-8C798FAD1619}"/>
                  </a:ext>
                </a:extLst>
              </p:cNvPr>
              <p:cNvSpPr/>
              <p:nvPr/>
            </p:nvSpPr>
            <p:spPr>
              <a:xfrm>
                <a:off x="3053970" y="2445477"/>
                <a:ext cx="401788" cy="2334864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43DA33-C51E-44D9-B1EC-A1929F71A5CF}"/>
                  </a:ext>
                </a:extLst>
              </p:cNvPr>
              <p:cNvSpPr txBox="1"/>
              <p:nvPr/>
            </p:nvSpPr>
            <p:spPr>
              <a:xfrm rot="16200000">
                <a:off x="2656682" y="3455957"/>
                <a:ext cx="1165703" cy="313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Membrane</a:t>
                </a:r>
                <a:endParaRPr lang="en-NL" sz="16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4D24C41-D098-4409-8B75-CF9A8A16B410}"/>
                </a:ext>
              </a:extLst>
            </p:cNvPr>
            <p:cNvCxnSpPr/>
            <p:nvPr/>
          </p:nvCxnSpPr>
          <p:spPr>
            <a:xfrm>
              <a:off x="2676592" y="4515466"/>
              <a:ext cx="115359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719248-109B-478D-9C8F-290F5150FC57}"/>
                </a:ext>
              </a:extLst>
            </p:cNvPr>
            <p:cNvSpPr txBox="1"/>
            <p:nvPr/>
          </p:nvSpPr>
          <p:spPr>
            <a:xfrm>
              <a:off x="2159298" y="4353695"/>
              <a:ext cx="5620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Ions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E1E651A-54B2-4600-8157-DD6144E39ACC}"/>
                </a:ext>
              </a:extLst>
            </p:cNvPr>
            <p:cNvSpPr txBox="1"/>
            <p:nvPr/>
          </p:nvSpPr>
          <p:spPr>
            <a:xfrm>
              <a:off x="3789286" y="4354919"/>
              <a:ext cx="5620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Ions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BEF3FCA-EC98-4279-9B68-7265664028CB}"/>
              </a:ext>
            </a:extLst>
          </p:cNvPr>
          <p:cNvCxnSpPr>
            <a:cxnSpLocks/>
          </p:cNvCxnSpPr>
          <p:nvPr/>
        </p:nvCxnSpPr>
        <p:spPr>
          <a:xfrm flipH="1" flipV="1">
            <a:off x="1478718" y="1862614"/>
            <a:ext cx="0" cy="577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B72A06A-62F6-4A12-BB5A-2B116D823941}"/>
              </a:ext>
            </a:extLst>
          </p:cNvPr>
          <p:cNvCxnSpPr>
            <a:cxnSpLocks/>
          </p:cNvCxnSpPr>
          <p:nvPr/>
        </p:nvCxnSpPr>
        <p:spPr>
          <a:xfrm flipH="1" flipV="1">
            <a:off x="5050616" y="1861519"/>
            <a:ext cx="0" cy="577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E66B93-6F62-406A-9DF4-EC7E79BCAAF8}"/>
              </a:ext>
            </a:extLst>
          </p:cNvPr>
          <p:cNvCxnSpPr>
            <a:cxnSpLocks/>
          </p:cNvCxnSpPr>
          <p:nvPr/>
        </p:nvCxnSpPr>
        <p:spPr>
          <a:xfrm>
            <a:off x="1471646" y="1878040"/>
            <a:ext cx="35689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B7B30C3-9067-40DD-B593-ABB5A111432F}"/>
              </a:ext>
            </a:extLst>
          </p:cNvPr>
          <p:cNvSpPr/>
          <p:nvPr/>
        </p:nvSpPr>
        <p:spPr>
          <a:xfrm>
            <a:off x="2859384" y="1728626"/>
            <a:ext cx="760300" cy="314455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+mj-lt"/>
                <a:cs typeface="Times New Roman" panose="02020603050405020304" pitchFamily="18" charset="0"/>
              </a:rPr>
              <a:t>Load</a:t>
            </a:r>
            <a:endParaRPr lang="en-NL" sz="16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7718EB4-13DB-45C2-A314-BFCC293D474A}"/>
              </a:ext>
            </a:extLst>
          </p:cNvPr>
          <p:cNvGrpSpPr/>
          <p:nvPr/>
        </p:nvGrpSpPr>
        <p:grpSpPr>
          <a:xfrm>
            <a:off x="1309004" y="2433851"/>
            <a:ext cx="3906579" cy="2346490"/>
            <a:chOff x="1309004" y="2433851"/>
            <a:chExt cx="3906579" cy="234649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677EDE2B-96E2-434B-ADED-F85897F21E5A}"/>
                </a:ext>
              </a:extLst>
            </p:cNvPr>
            <p:cNvGrpSpPr/>
            <p:nvPr/>
          </p:nvGrpSpPr>
          <p:grpSpPr>
            <a:xfrm>
              <a:off x="1309004" y="2445477"/>
              <a:ext cx="3906579" cy="2334864"/>
              <a:chOff x="1309004" y="2445477"/>
              <a:chExt cx="3906579" cy="233486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E183510-2FCF-45D9-9986-E46412E2489E}"/>
                  </a:ext>
                </a:extLst>
              </p:cNvPr>
              <p:cNvSpPr/>
              <p:nvPr/>
            </p:nvSpPr>
            <p:spPr>
              <a:xfrm>
                <a:off x="4865627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89E8B2-FF0B-4EFE-B161-767366BE2A5D}"/>
                  </a:ext>
                </a:extLst>
              </p:cNvPr>
              <p:cNvSpPr/>
              <p:nvPr/>
            </p:nvSpPr>
            <p:spPr>
              <a:xfrm>
                <a:off x="1309004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0B8EC4-EFAE-4B94-95CD-49A5DBD39786}"/>
                  </a:ext>
                </a:extLst>
              </p:cNvPr>
              <p:cNvSpPr txBox="1"/>
              <p:nvPr/>
            </p:nvSpPr>
            <p:spPr>
              <a:xfrm rot="16200000">
                <a:off x="626704" y="3455963"/>
                <a:ext cx="1689886" cy="313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Current collector</a:t>
                </a:r>
                <a:endParaRPr lang="en-NL" sz="1600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C83EE77-E212-48C6-83E8-F638798FECCB}"/>
                </a:ext>
              </a:extLst>
            </p:cNvPr>
            <p:cNvGrpSpPr/>
            <p:nvPr/>
          </p:nvGrpSpPr>
          <p:grpSpPr>
            <a:xfrm>
              <a:off x="1324856" y="2433851"/>
              <a:ext cx="318353" cy="338554"/>
              <a:chOff x="6419650" y="141739"/>
              <a:chExt cx="427863" cy="421869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9C4426-48A4-4BEF-9EF6-1070EB011BCF}"/>
                  </a:ext>
                </a:extLst>
              </p:cNvPr>
              <p:cNvSpPr/>
              <p:nvPr/>
            </p:nvSpPr>
            <p:spPr>
              <a:xfrm>
                <a:off x="6457950" y="219075"/>
                <a:ext cx="324000" cy="324000"/>
              </a:xfrm>
              <a:prstGeom prst="ellipse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300" dirty="0">
                  <a:latin typeface="+mj-lt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BBC88D5-DFB6-429D-B104-F658E16A1397}"/>
                  </a:ext>
                </a:extLst>
              </p:cNvPr>
              <p:cNvSpPr txBox="1"/>
              <p:nvPr/>
            </p:nvSpPr>
            <p:spPr>
              <a:xfrm>
                <a:off x="6419650" y="141739"/>
                <a:ext cx="427863" cy="42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+mj-lt"/>
                    <a:ea typeface="Arial" charset="0"/>
                    <a:cs typeface="Times New Roman" panose="02020603050405020304" pitchFamily="18" charset="0"/>
                  </a:rPr>
                  <a:t>e</a:t>
                </a:r>
                <a:r>
                  <a:rPr lang="en-US" sz="1600" baseline="30000" dirty="0">
                    <a:latin typeface="+mj-lt"/>
                    <a:ea typeface="Arial" charset="0"/>
                    <a:cs typeface="Times New Roman" panose="02020603050405020304" pitchFamily="18" charset="0"/>
                  </a:rPr>
                  <a:t>-</a:t>
                </a:r>
                <a:endParaRPr lang="en-NL" sz="1600" dirty="0">
                  <a:latin typeface="+mj-lt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47A9FA7-FCAD-4D31-899A-69AADAE29896}"/>
                </a:ext>
              </a:extLst>
            </p:cNvPr>
            <p:cNvGrpSpPr/>
            <p:nvPr/>
          </p:nvGrpSpPr>
          <p:grpSpPr>
            <a:xfrm>
              <a:off x="4882618" y="3451865"/>
              <a:ext cx="318353" cy="338554"/>
              <a:chOff x="6419650" y="141739"/>
              <a:chExt cx="427863" cy="421869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15E8DAD-063F-45D6-9EA9-F369BCD38E5D}"/>
                  </a:ext>
                </a:extLst>
              </p:cNvPr>
              <p:cNvSpPr/>
              <p:nvPr/>
            </p:nvSpPr>
            <p:spPr>
              <a:xfrm>
                <a:off x="6457950" y="219075"/>
                <a:ext cx="324000" cy="324000"/>
              </a:xfrm>
              <a:prstGeom prst="ellipse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300" dirty="0">
                  <a:latin typeface="+mj-lt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D1E9D6B-B50D-4E48-9C31-7845D5DAAD24}"/>
                  </a:ext>
                </a:extLst>
              </p:cNvPr>
              <p:cNvSpPr txBox="1"/>
              <p:nvPr/>
            </p:nvSpPr>
            <p:spPr>
              <a:xfrm>
                <a:off x="6419650" y="141739"/>
                <a:ext cx="427863" cy="42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+mj-lt"/>
                    <a:ea typeface="Arial" charset="0"/>
                    <a:cs typeface="Times New Roman" panose="02020603050405020304" pitchFamily="18" charset="0"/>
                  </a:rPr>
                  <a:t>e</a:t>
                </a:r>
                <a:r>
                  <a:rPr lang="en-US" sz="1600" baseline="30000" dirty="0">
                    <a:latin typeface="+mj-lt"/>
                    <a:ea typeface="Arial" charset="0"/>
                    <a:cs typeface="Times New Roman" panose="02020603050405020304" pitchFamily="18" charset="0"/>
                  </a:rPr>
                  <a:t>-</a:t>
                </a:r>
                <a:endParaRPr lang="en-NL" sz="1600" dirty="0">
                  <a:latin typeface="+mj-lt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E7D3D62-A6FA-4551-A492-6E923A63C79A}"/>
              </a:ext>
            </a:extLst>
          </p:cNvPr>
          <p:cNvGrpSpPr/>
          <p:nvPr/>
        </p:nvGrpSpPr>
        <p:grpSpPr>
          <a:xfrm>
            <a:off x="230100" y="2923985"/>
            <a:ext cx="6148076" cy="1370884"/>
            <a:chOff x="-528024" y="3229071"/>
            <a:chExt cx="6118519" cy="126491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0D584E8-74A5-453D-9C99-17B55FCAFE5B}"/>
                </a:ext>
              </a:extLst>
            </p:cNvPr>
            <p:cNvGrpSpPr/>
            <p:nvPr/>
          </p:nvGrpSpPr>
          <p:grpSpPr>
            <a:xfrm>
              <a:off x="4703115" y="3229071"/>
              <a:ext cx="842742" cy="1264915"/>
              <a:chOff x="448042" y="4133850"/>
              <a:chExt cx="904875" cy="1228725"/>
            </a:xfrm>
          </p:grpSpPr>
          <p:sp>
            <p:nvSpPr>
              <p:cNvPr id="53" name="Cylinder 52">
                <a:extLst>
                  <a:ext uri="{FF2B5EF4-FFF2-40B4-BE49-F238E27FC236}">
                    <a16:creationId xmlns:a16="http://schemas.microsoft.com/office/drawing/2014/main" id="{38A54BD5-48D0-4D82-BEAC-72D448AE936A}"/>
                  </a:ext>
                </a:extLst>
              </p:cNvPr>
              <p:cNvSpPr/>
              <p:nvPr/>
            </p:nvSpPr>
            <p:spPr>
              <a:xfrm>
                <a:off x="448042" y="4133850"/>
                <a:ext cx="904875" cy="1228725"/>
              </a:xfrm>
              <a:prstGeom prst="can">
                <a:avLst/>
              </a:prstGeom>
              <a:solidFill>
                <a:srgbClr val="7FB2E5"/>
              </a:solidFill>
              <a:ln w="12700" cap="flat" cmpd="sng" algn="ctr">
                <a:solidFill>
                  <a:srgbClr val="408CD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Cylinder 53">
                <a:extLst>
                  <a:ext uri="{FF2B5EF4-FFF2-40B4-BE49-F238E27FC236}">
                    <a16:creationId xmlns:a16="http://schemas.microsoft.com/office/drawing/2014/main" id="{B08B9FC0-F5A8-4FB6-9FBB-44A69C76795D}"/>
                  </a:ext>
                </a:extLst>
              </p:cNvPr>
              <p:cNvSpPr/>
              <p:nvPr/>
            </p:nvSpPr>
            <p:spPr>
              <a:xfrm>
                <a:off x="484110" y="4555336"/>
                <a:ext cx="836587" cy="771525"/>
              </a:xfrm>
              <a:prstGeom prst="can">
                <a:avLst/>
              </a:prstGeom>
              <a:solidFill>
                <a:srgbClr val="408CD8">
                  <a:alpha val="80000"/>
                </a:srgbClr>
              </a:solidFill>
              <a:ln w="12700" cap="flat" cmpd="sng" algn="ctr">
                <a:solidFill>
                  <a:srgbClr val="408CD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EF5A90E-878A-46F6-8BBA-B458DF08AEB9}"/>
                </a:ext>
              </a:extLst>
            </p:cNvPr>
            <p:cNvGrpSpPr/>
            <p:nvPr/>
          </p:nvGrpSpPr>
          <p:grpSpPr>
            <a:xfrm>
              <a:off x="-528024" y="3229071"/>
              <a:ext cx="842742" cy="1264915"/>
              <a:chOff x="64953" y="4133850"/>
              <a:chExt cx="904875" cy="1228725"/>
            </a:xfrm>
          </p:grpSpPr>
          <p:sp>
            <p:nvSpPr>
              <p:cNvPr id="51" name="Cylinder 50">
                <a:extLst>
                  <a:ext uri="{FF2B5EF4-FFF2-40B4-BE49-F238E27FC236}">
                    <a16:creationId xmlns:a16="http://schemas.microsoft.com/office/drawing/2014/main" id="{B97500EC-1131-48C4-8FDF-2AD403575785}"/>
                  </a:ext>
                </a:extLst>
              </p:cNvPr>
              <p:cNvSpPr/>
              <p:nvPr/>
            </p:nvSpPr>
            <p:spPr>
              <a:xfrm>
                <a:off x="64953" y="4133850"/>
                <a:ext cx="904875" cy="1228725"/>
              </a:xfrm>
              <a:prstGeom prst="can">
                <a:avLst/>
              </a:prstGeom>
              <a:solidFill>
                <a:srgbClr val="E38C8C"/>
              </a:solidFill>
              <a:ln w="12700" cap="flat" cmpd="sng" algn="ctr">
                <a:solidFill>
                  <a:srgbClr val="D75B5B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Cylinder 51">
                <a:extLst>
                  <a:ext uri="{FF2B5EF4-FFF2-40B4-BE49-F238E27FC236}">
                    <a16:creationId xmlns:a16="http://schemas.microsoft.com/office/drawing/2014/main" id="{3C5A9E3A-3C96-47F5-90CB-FC79D88FAA1D}"/>
                  </a:ext>
                </a:extLst>
              </p:cNvPr>
              <p:cNvSpPr/>
              <p:nvPr/>
            </p:nvSpPr>
            <p:spPr>
              <a:xfrm>
                <a:off x="101023" y="4555336"/>
                <a:ext cx="836589" cy="771525"/>
              </a:xfrm>
              <a:prstGeom prst="can">
                <a:avLst/>
              </a:prstGeom>
              <a:solidFill>
                <a:srgbClr val="D75B5B">
                  <a:alpha val="80000"/>
                </a:srgbClr>
              </a:solidFill>
              <a:ln w="12700" cap="flat" cmpd="sng" algn="ctr">
                <a:solidFill>
                  <a:srgbClr val="D75B5B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1722ADD-C98F-4B49-AA96-467111849887}"/>
                </a:ext>
              </a:extLst>
            </p:cNvPr>
            <p:cNvSpPr txBox="1"/>
            <p:nvPr/>
          </p:nvSpPr>
          <p:spPr>
            <a:xfrm>
              <a:off x="4668726" y="3985216"/>
              <a:ext cx="921769" cy="274929"/>
            </a:xfrm>
            <a:prstGeom prst="rect">
              <a:avLst/>
            </a:prstGeom>
            <a:noFill/>
          </p:spPr>
          <p:txBody>
            <a:bodyPr wrap="none" tIns="3600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Catholyte</a:t>
              </a:r>
              <a:endParaRPr kumimoji="0" lang="en-NL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091CA05-1E04-4E75-8A4E-ED18B4E8ADD5}"/>
                </a:ext>
              </a:extLst>
            </p:cNvPr>
            <p:cNvSpPr txBox="1"/>
            <p:nvPr/>
          </p:nvSpPr>
          <p:spPr>
            <a:xfrm>
              <a:off x="-492771" y="3985216"/>
              <a:ext cx="775340" cy="274929"/>
            </a:xfrm>
            <a:prstGeom prst="rect">
              <a:avLst/>
            </a:prstGeom>
            <a:noFill/>
          </p:spPr>
          <p:txBody>
            <a:bodyPr wrap="none" tIns="3600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Anolyte</a:t>
              </a:r>
              <a:endParaRPr kumimoji="0" lang="en-NL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C14FA7FF-B665-4D76-8E5A-A81C6D9B18A0}"/>
              </a:ext>
            </a:extLst>
          </p:cNvPr>
          <p:cNvGrpSpPr/>
          <p:nvPr/>
        </p:nvGrpSpPr>
        <p:grpSpPr>
          <a:xfrm>
            <a:off x="653506" y="2445477"/>
            <a:ext cx="5256410" cy="2334867"/>
            <a:chOff x="653506" y="2445477"/>
            <a:chExt cx="5256410" cy="2334867"/>
          </a:xfrm>
        </p:grpSpPr>
        <p:cxnSp>
          <p:nvCxnSpPr>
            <p:cNvPr id="56" name="Connector: Elbow 55">
              <a:extLst>
                <a:ext uri="{FF2B5EF4-FFF2-40B4-BE49-F238E27FC236}">
                  <a16:creationId xmlns:a16="http://schemas.microsoft.com/office/drawing/2014/main" id="{6EADD7D5-2FB2-43BF-9760-0DA014D9853C}"/>
                </a:ext>
              </a:extLst>
            </p:cNvPr>
            <p:cNvCxnSpPr>
              <a:stCxn id="8" idx="0"/>
              <a:endCxn id="51" idx="1"/>
            </p:cNvCxnSpPr>
            <p:nvPr/>
          </p:nvCxnSpPr>
          <p:spPr>
            <a:xfrm rot="16200000" flipH="1" flipV="1">
              <a:off x="1265143" y="1833840"/>
              <a:ext cx="478508" cy="1701781"/>
            </a:xfrm>
            <a:prstGeom prst="bentConnector3">
              <a:avLst>
                <a:gd name="adj1" fmla="val -55092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or: Elbow 57">
              <a:extLst>
                <a:ext uri="{FF2B5EF4-FFF2-40B4-BE49-F238E27FC236}">
                  <a16:creationId xmlns:a16="http://schemas.microsoft.com/office/drawing/2014/main" id="{B3847F26-5F6E-4894-A2D7-DDEAA1930CCA}"/>
                </a:ext>
              </a:extLst>
            </p:cNvPr>
            <p:cNvCxnSpPr>
              <a:cxnSpLocks/>
              <a:stCxn id="51" idx="3"/>
              <a:endCxn id="8" idx="2"/>
            </p:cNvCxnSpPr>
            <p:nvPr/>
          </p:nvCxnSpPr>
          <p:spPr>
            <a:xfrm rot="16200000" flipH="1">
              <a:off x="1261661" y="3686715"/>
              <a:ext cx="485472" cy="1701781"/>
            </a:xfrm>
            <a:prstGeom prst="bentConnector3">
              <a:avLst>
                <a:gd name="adj1" fmla="val 158113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or: Elbow 62">
              <a:extLst>
                <a:ext uri="{FF2B5EF4-FFF2-40B4-BE49-F238E27FC236}">
                  <a16:creationId xmlns:a16="http://schemas.microsoft.com/office/drawing/2014/main" id="{139A474A-740A-4B84-867F-A2A9641B1D7E}"/>
                </a:ext>
              </a:extLst>
            </p:cNvPr>
            <p:cNvCxnSpPr>
              <a:cxnSpLocks/>
              <a:stCxn id="9" idx="0"/>
              <a:endCxn id="53" idx="1"/>
            </p:cNvCxnSpPr>
            <p:nvPr/>
          </p:nvCxnSpPr>
          <p:spPr>
            <a:xfrm rot="16200000" flipH="1">
              <a:off x="4793604" y="1807674"/>
              <a:ext cx="478508" cy="1754116"/>
            </a:xfrm>
            <a:prstGeom prst="bentConnector3">
              <a:avLst>
                <a:gd name="adj1" fmla="val -55092"/>
              </a:avLst>
            </a:prstGeom>
            <a:ln w="38100">
              <a:solidFill>
                <a:srgbClr val="408CD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or: Elbow 63">
              <a:extLst>
                <a:ext uri="{FF2B5EF4-FFF2-40B4-BE49-F238E27FC236}">
                  <a16:creationId xmlns:a16="http://schemas.microsoft.com/office/drawing/2014/main" id="{E9EC4714-2C43-4EA9-89DB-A3205AA39EC9}"/>
                </a:ext>
              </a:extLst>
            </p:cNvPr>
            <p:cNvCxnSpPr>
              <a:cxnSpLocks/>
              <a:stCxn id="53" idx="3"/>
              <a:endCxn id="9" idx="2"/>
            </p:cNvCxnSpPr>
            <p:nvPr/>
          </p:nvCxnSpPr>
          <p:spPr>
            <a:xfrm rot="5400000">
              <a:off x="4790122" y="3660550"/>
              <a:ext cx="485472" cy="1754116"/>
            </a:xfrm>
            <a:prstGeom prst="bentConnector3">
              <a:avLst>
                <a:gd name="adj1" fmla="val 158168"/>
              </a:avLst>
            </a:prstGeom>
            <a:ln w="38100">
              <a:solidFill>
                <a:srgbClr val="408CD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8DD5C731-581C-4650-B29F-33F6FB213783}"/>
              </a:ext>
            </a:extLst>
          </p:cNvPr>
          <p:cNvSpPr txBox="1"/>
          <p:nvPr/>
        </p:nvSpPr>
        <p:spPr>
          <a:xfrm>
            <a:off x="1184898" y="5270726"/>
            <a:ext cx="584381" cy="335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Pump</a:t>
            </a:r>
            <a:endParaRPr kumimoji="0" lang="en-NL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4DCF29E8-A608-448D-8BAA-7DFE79111794}"/>
              </a:ext>
            </a:extLst>
          </p:cNvPr>
          <p:cNvSpPr/>
          <p:nvPr/>
        </p:nvSpPr>
        <p:spPr>
          <a:xfrm>
            <a:off x="1320983" y="4940628"/>
            <a:ext cx="306206" cy="345205"/>
          </a:xfrm>
          <a:prstGeom prst="triangle">
            <a:avLst/>
          </a:prstGeom>
          <a:solidFill>
            <a:srgbClr val="E38C8C"/>
          </a:solidFill>
          <a:ln>
            <a:solidFill>
              <a:srgbClr val="D75B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+mj-lt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BDC037F-89CE-48FE-B94E-316BBC0148A4}"/>
              </a:ext>
            </a:extLst>
          </p:cNvPr>
          <p:cNvSpPr/>
          <p:nvPr/>
        </p:nvSpPr>
        <p:spPr>
          <a:xfrm>
            <a:off x="1321290" y="4919248"/>
            <a:ext cx="300708" cy="288008"/>
          </a:xfrm>
          <a:prstGeom prst="ellipse">
            <a:avLst/>
          </a:prstGeom>
          <a:solidFill>
            <a:srgbClr val="E38C8C"/>
          </a:solidFill>
          <a:ln>
            <a:solidFill>
              <a:srgbClr val="D75B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+mj-lt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52EC1E9-1197-45EA-AFD1-169573D2131E}"/>
              </a:ext>
            </a:extLst>
          </p:cNvPr>
          <p:cNvSpPr txBox="1"/>
          <p:nvPr/>
        </p:nvSpPr>
        <p:spPr>
          <a:xfrm>
            <a:off x="4763866" y="5271983"/>
            <a:ext cx="584381" cy="335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Pump</a:t>
            </a:r>
            <a:endParaRPr kumimoji="0" lang="en-NL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9" name="Isosceles Triangle 78">
            <a:extLst>
              <a:ext uri="{FF2B5EF4-FFF2-40B4-BE49-F238E27FC236}">
                <a16:creationId xmlns:a16="http://schemas.microsoft.com/office/drawing/2014/main" id="{32646EA9-FF9F-4A82-8EF3-0623B3E82552}"/>
              </a:ext>
            </a:extLst>
          </p:cNvPr>
          <p:cNvSpPr/>
          <p:nvPr/>
        </p:nvSpPr>
        <p:spPr>
          <a:xfrm>
            <a:off x="4899949" y="4941885"/>
            <a:ext cx="306206" cy="345205"/>
          </a:xfrm>
          <a:prstGeom prst="triangle">
            <a:avLst/>
          </a:prstGeom>
          <a:solidFill>
            <a:srgbClr val="7FB2E5"/>
          </a:solidFill>
          <a:ln>
            <a:solidFill>
              <a:srgbClr val="408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+mj-lt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90C375-9FD1-42E2-A055-AB843756F2E4}"/>
              </a:ext>
            </a:extLst>
          </p:cNvPr>
          <p:cNvSpPr/>
          <p:nvPr/>
        </p:nvSpPr>
        <p:spPr>
          <a:xfrm>
            <a:off x="4900265" y="4920505"/>
            <a:ext cx="300708" cy="288008"/>
          </a:xfrm>
          <a:prstGeom prst="ellipse">
            <a:avLst/>
          </a:prstGeom>
          <a:solidFill>
            <a:srgbClr val="7FB2E5"/>
          </a:solidFill>
          <a:ln>
            <a:solidFill>
              <a:srgbClr val="408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+mj-lt"/>
            </a:endParaRPr>
          </a:p>
        </p:txBody>
      </p:sp>
      <p:sp>
        <p:nvSpPr>
          <p:cNvPr id="82" name="Text Placeholder 4">
            <a:extLst>
              <a:ext uri="{FF2B5EF4-FFF2-40B4-BE49-F238E27FC236}">
                <a16:creationId xmlns:a16="http://schemas.microsoft.com/office/drawing/2014/main" id="{5314D0DC-A3C7-41BD-85BA-145BC5E2E452}"/>
              </a:ext>
            </a:extLst>
          </p:cNvPr>
          <p:cNvSpPr txBox="1">
            <a:spLocks/>
          </p:cNvSpPr>
          <p:nvPr/>
        </p:nvSpPr>
        <p:spPr>
          <a:xfrm>
            <a:off x="6451162" y="1669921"/>
            <a:ext cx="4526956" cy="3937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9750" indent="-53975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71563" indent="-531813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11313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1562" indent="0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Tanks</a:t>
            </a:r>
          </a:p>
          <a:p>
            <a:pPr lvl="1"/>
            <a:r>
              <a:rPr lang="en-US" sz="1800" dirty="0"/>
              <a:t>Electrolyte: active species, supporting salt, and solvent</a:t>
            </a:r>
          </a:p>
          <a:p>
            <a:r>
              <a:rPr lang="en-US" sz="2200" dirty="0"/>
              <a:t>Reactor</a:t>
            </a:r>
          </a:p>
          <a:p>
            <a:pPr lvl="1"/>
            <a:r>
              <a:rPr lang="en-US" sz="1800" dirty="0"/>
              <a:t>Electrodes</a:t>
            </a:r>
          </a:p>
          <a:p>
            <a:pPr lvl="1"/>
            <a:r>
              <a:rPr lang="en-US" sz="1800" dirty="0"/>
              <a:t>Membrane</a:t>
            </a:r>
          </a:p>
          <a:p>
            <a:pPr lvl="1"/>
            <a:r>
              <a:rPr lang="en-US" sz="1800" dirty="0"/>
              <a:t>Flow fields</a:t>
            </a:r>
          </a:p>
          <a:p>
            <a:pPr lvl="1"/>
            <a:r>
              <a:rPr lang="en-US" sz="1800" dirty="0"/>
              <a:t>Current collector</a:t>
            </a:r>
            <a:endParaRPr lang="en-NL" sz="1800" dirty="0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8E681BC-CA6B-424B-860F-51D1D81D9342}"/>
              </a:ext>
            </a:extLst>
          </p:cNvPr>
          <p:cNvGrpSpPr/>
          <p:nvPr/>
        </p:nvGrpSpPr>
        <p:grpSpPr>
          <a:xfrm>
            <a:off x="567262" y="1405462"/>
            <a:ext cx="5604695" cy="4420888"/>
            <a:chOff x="986227" y="1377980"/>
            <a:chExt cx="5604695" cy="4420888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99A4CDE-052D-4B71-901B-4BB0CDD20850}"/>
                </a:ext>
              </a:extLst>
            </p:cNvPr>
            <p:cNvSpPr/>
            <p:nvPr/>
          </p:nvSpPr>
          <p:spPr>
            <a:xfrm>
              <a:off x="1701433" y="1377980"/>
              <a:ext cx="4007459" cy="442088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BF66265B-1C64-4155-A0A7-7E29544D9690}"/>
                </a:ext>
              </a:extLst>
            </p:cNvPr>
            <p:cNvSpPr/>
            <p:nvPr/>
          </p:nvSpPr>
          <p:spPr>
            <a:xfrm>
              <a:off x="986227" y="1957113"/>
              <a:ext cx="715206" cy="72580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C5D02E7D-9B1F-4EBD-982F-AC57821A9E21}"/>
                </a:ext>
              </a:extLst>
            </p:cNvPr>
            <p:cNvSpPr/>
            <p:nvPr/>
          </p:nvSpPr>
          <p:spPr>
            <a:xfrm>
              <a:off x="5708892" y="1947963"/>
              <a:ext cx="882030" cy="72961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9E99E5B-8F2F-4AB6-AFB3-D71FC979BBF7}"/>
                </a:ext>
              </a:extLst>
            </p:cNvPr>
            <p:cNvSpPr/>
            <p:nvPr/>
          </p:nvSpPr>
          <p:spPr>
            <a:xfrm>
              <a:off x="992577" y="4430372"/>
              <a:ext cx="712018" cy="108622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1F568E7-971E-42B8-869B-4F8A1416ED76}"/>
                </a:ext>
              </a:extLst>
            </p:cNvPr>
            <p:cNvSpPr/>
            <p:nvPr/>
          </p:nvSpPr>
          <p:spPr>
            <a:xfrm>
              <a:off x="5710562" y="4430372"/>
              <a:ext cx="711996" cy="109132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0A50366-18C3-4FCD-B1B1-09A5CE2D3FFA}"/>
              </a:ext>
            </a:extLst>
          </p:cNvPr>
          <p:cNvGrpSpPr/>
          <p:nvPr/>
        </p:nvGrpSpPr>
        <p:grpSpPr>
          <a:xfrm>
            <a:off x="191196" y="1362115"/>
            <a:ext cx="6149809" cy="4509443"/>
            <a:chOff x="672834" y="1424261"/>
            <a:chExt cx="6149809" cy="4509443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37F9D53-E371-4F2D-AB12-EF21AAFA3990}"/>
                </a:ext>
              </a:extLst>
            </p:cNvPr>
            <p:cNvSpPr/>
            <p:nvPr/>
          </p:nvSpPr>
          <p:spPr>
            <a:xfrm>
              <a:off x="846688" y="1424261"/>
              <a:ext cx="5633053" cy="106971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50DE3A8-B2C8-4118-883E-E2028E3ED64E}"/>
                </a:ext>
              </a:extLst>
            </p:cNvPr>
            <p:cNvSpPr/>
            <p:nvPr/>
          </p:nvSpPr>
          <p:spPr>
            <a:xfrm>
              <a:off x="811200" y="4863993"/>
              <a:ext cx="5774087" cy="106971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5227E124-F1C0-479E-A8D4-447FC09527E4}"/>
                </a:ext>
              </a:extLst>
            </p:cNvPr>
            <p:cNvSpPr/>
            <p:nvPr/>
          </p:nvSpPr>
          <p:spPr>
            <a:xfrm>
              <a:off x="672834" y="2493970"/>
              <a:ext cx="1097383" cy="237002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009545C-50D7-4B29-8427-EC404A58F27B}"/>
                </a:ext>
              </a:extLst>
            </p:cNvPr>
            <p:cNvSpPr/>
            <p:nvPr/>
          </p:nvSpPr>
          <p:spPr>
            <a:xfrm>
              <a:off x="5725260" y="2493972"/>
              <a:ext cx="1097383" cy="237002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</p:spTree>
    <p:extLst>
      <p:ext uri="{BB962C8B-B14F-4D97-AF65-F5344CB8AC3E}">
        <p14:creationId xmlns:p14="http://schemas.microsoft.com/office/powerpoint/2010/main" val="340226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EB50538-1C38-4E68-B632-7D18AE23E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811" y="3313177"/>
            <a:ext cx="3755717" cy="28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D9E5E8-147C-42DF-AB13-541FD08A8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806" y="3311242"/>
            <a:ext cx="3755717" cy="28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ECFC0DC-38B2-44AD-BBB5-DEF87C758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10" y="3312000"/>
            <a:ext cx="3755717" cy="2880000"/>
          </a:xfrm>
          <a:prstGeom prst="rect">
            <a:avLst/>
          </a:prstGeom>
        </p:spPr>
      </p:pic>
      <p:pic>
        <p:nvPicPr>
          <p:cNvPr id="30" name="Picture 29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75D6A229-1CCB-4DA1-A860-530BC8357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276" y="785626"/>
            <a:ext cx="1668620" cy="11774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33B62B-AC6E-4DD6-9125-4AC8C5E7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Fitness evolution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AEBBD6-699F-4D0D-8E95-0420E259E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B521E5-7829-41E2-8A72-9488D9C0B9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9ABDEE-F9FB-4608-9F46-23584ECFCDE8}"/>
              </a:ext>
            </a:extLst>
          </p:cNvPr>
          <p:cNvGrpSpPr/>
          <p:nvPr/>
        </p:nvGrpSpPr>
        <p:grpSpPr>
          <a:xfrm>
            <a:off x="678697" y="1069702"/>
            <a:ext cx="7365779" cy="698913"/>
            <a:chOff x="601174" y="918870"/>
            <a:chExt cx="11153689" cy="1058334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6FBC4A02-6D7F-4B44-BBE0-3C81DF0CE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48" r="20396" b="20469"/>
            <a:stretch/>
          </p:blipFill>
          <p:spPr>
            <a:xfrm>
              <a:off x="6418593" y="1005125"/>
              <a:ext cx="1211367" cy="885825"/>
            </a:xfrm>
            <a:prstGeom prst="rect">
              <a:avLst/>
            </a:prstGeom>
          </p:spPr>
        </p:pic>
        <p:pic>
          <p:nvPicPr>
            <p:cNvPr id="2054" name="Picture 6" descr="Family icon in flat style parents symbol on white Vector Image">
              <a:extLst>
                <a:ext uri="{FF2B5EF4-FFF2-40B4-BE49-F238E27FC236}">
                  <a16:creationId xmlns:a16="http://schemas.microsoft.com/office/drawing/2014/main" id="{A77125A9-3900-4678-A086-D49A63A18A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51" t="18472" r="24649" b="26805"/>
            <a:stretch/>
          </p:blipFill>
          <p:spPr bwMode="auto">
            <a:xfrm>
              <a:off x="4269345" y="1005125"/>
              <a:ext cx="719452" cy="88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Dimensional Icons - Download Free Vector Icons | Noun Project">
              <a:extLst>
                <a:ext uri="{FF2B5EF4-FFF2-40B4-BE49-F238E27FC236}">
                  <a16:creationId xmlns:a16="http://schemas.microsoft.com/office/drawing/2014/main" id="{82DEEF82-D5BB-483D-A067-A18FDD17B2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9756" y="918870"/>
              <a:ext cx="1058334" cy="1058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Group of People Standing Community Stick Figure Pictogram Icons free image">
              <a:extLst>
                <a:ext uri="{FF2B5EF4-FFF2-40B4-BE49-F238E27FC236}">
                  <a16:creationId xmlns:a16="http://schemas.microsoft.com/office/drawing/2014/main" id="{F0ADC194-9471-406B-9793-5A78BC003D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596"/>
            <a:stretch/>
          </p:blipFill>
          <p:spPr bwMode="auto">
            <a:xfrm>
              <a:off x="601174" y="1074181"/>
              <a:ext cx="2238375" cy="747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EB15D5-FF5D-4B16-946C-80B1873F7A84}"/>
                </a:ext>
              </a:extLst>
            </p:cNvPr>
            <p:cNvSpPr txBox="1"/>
            <p:nvPr/>
          </p:nvSpPr>
          <p:spPr>
            <a:xfrm>
              <a:off x="2839549" y="1247982"/>
              <a:ext cx="810008" cy="464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= 50</a:t>
              </a:r>
              <a:endParaRPr lang="en-NL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BE79B3-B98D-45AC-902B-D77D5719FE6E}"/>
                </a:ext>
              </a:extLst>
            </p:cNvPr>
            <p:cNvSpPr txBox="1"/>
            <p:nvPr/>
          </p:nvSpPr>
          <p:spPr>
            <a:xfrm>
              <a:off x="5151857" y="1247982"/>
              <a:ext cx="810008" cy="464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= 10</a:t>
              </a:r>
              <a:endParaRPr lang="en-NL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DE792C-0BE6-43A9-9029-69F218AA5FA1}"/>
                </a:ext>
              </a:extLst>
            </p:cNvPr>
            <p:cNvSpPr txBox="1"/>
            <p:nvPr/>
          </p:nvSpPr>
          <p:spPr>
            <a:xfrm>
              <a:off x="7787834" y="1247982"/>
              <a:ext cx="1238440" cy="512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= 1000</a:t>
              </a:r>
              <a:endParaRPr lang="en-NL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53E4C5-4FA3-4F93-AB6B-12D84DBB44C7}"/>
                </a:ext>
              </a:extLst>
            </p:cNvPr>
            <p:cNvSpPr txBox="1"/>
            <p:nvPr/>
          </p:nvSpPr>
          <p:spPr>
            <a:xfrm>
              <a:off x="10036292" y="1188141"/>
              <a:ext cx="1718571" cy="464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= [</a:t>
              </a:r>
              <a:r>
                <a:rPr lang="en-US" sz="1600" dirty="0" err="1">
                  <a:latin typeface="Arial" charset="0"/>
                  <a:ea typeface="Arial" charset="0"/>
                  <a:cs typeface="Arial" charset="0"/>
                </a:rPr>
                <a:t>13x13x4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]</a:t>
              </a:r>
              <a:endParaRPr lang="en-NL" sz="16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5B4050E-C97A-4061-8E65-51817C0573FD}"/>
                  </a:ext>
                </a:extLst>
              </p:cNvPr>
              <p:cNvSpPr/>
              <p:nvPr/>
            </p:nvSpPr>
            <p:spPr>
              <a:xfrm>
                <a:off x="694912" y="2032982"/>
                <a:ext cx="3172407" cy="7711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𝐅𝐢𝐭𝐧𝐞𝐬𝐬</m:t>
                      </m:r>
                      <m:r>
                        <a:rPr lang="en-US" sz="20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𝐭𝐡𝐞𝐨𝐫𝐲</m:t>
                              </m:r>
                            </m:sub>
                          </m:sSub>
                          <m:r>
                            <a:rPr lang="en-US" sz="2000" b="1">
                              <a:latin typeface="Cambria Math" panose="02040503050406030204" pitchFamily="18" charset="0"/>
                              <a:cs typeface="Arial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𝐞𝐥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𝐭𝐡𝐞𝐨𝐫𝐲</m:t>
                              </m:r>
                            </m:sub>
                          </m:sSub>
                          <m:r>
                            <a:rPr lang="en-US" sz="2000" b="1"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𝐩𝐮𝐦𝐩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NL" sz="20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5B4050E-C97A-4061-8E65-51817C0573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912" y="2032982"/>
                <a:ext cx="3172407" cy="77117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7028CB26-D793-41F6-B580-028071D239FE}"/>
              </a:ext>
            </a:extLst>
          </p:cNvPr>
          <p:cNvGrpSpPr/>
          <p:nvPr/>
        </p:nvGrpSpPr>
        <p:grpSpPr>
          <a:xfrm>
            <a:off x="9560084" y="584343"/>
            <a:ext cx="1791176" cy="785431"/>
            <a:chOff x="2059585" y="2006407"/>
            <a:chExt cx="1791176" cy="78543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8F8113F-B88D-4CF7-A4B9-8C60F220841E}"/>
                </a:ext>
              </a:extLst>
            </p:cNvPr>
            <p:cNvSpPr/>
            <p:nvPr/>
          </p:nvSpPr>
          <p:spPr>
            <a:xfrm rot="1257218">
              <a:off x="3652266" y="2006407"/>
              <a:ext cx="198495" cy="1111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35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6A783FB-E0BE-4CCE-A1F5-08B2622EAB92}"/>
                </a:ext>
              </a:extLst>
            </p:cNvPr>
            <p:cNvSpPr/>
            <p:nvPr/>
          </p:nvSpPr>
          <p:spPr>
            <a:xfrm rot="1257218">
              <a:off x="2059585" y="2018007"/>
              <a:ext cx="198495" cy="1111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350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6CC05AF-F4A1-4EEF-938F-DECA748EA6CE}"/>
                </a:ext>
              </a:extLst>
            </p:cNvPr>
            <p:cNvCxnSpPr/>
            <p:nvPr/>
          </p:nvCxnSpPr>
          <p:spPr>
            <a:xfrm>
              <a:off x="2190848" y="2791838"/>
              <a:ext cx="324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DFCA501-7CE3-415C-A1AB-FCBABB135657}"/>
              </a:ext>
            </a:extLst>
          </p:cNvPr>
          <p:cNvSpPr txBox="1"/>
          <p:nvPr/>
        </p:nvSpPr>
        <p:spPr>
          <a:xfrm>
            <a:off x="2052000" y="3202681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Fitness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5080EA-6095-4E39-8489-FE12A8423942}"/>
              </a:ext>
            </a:extLst>
          </p:cNvPr>
          <p:cNvSpPr txBox="1"/>
          <p:nvPr/>
        </p:nvSpPr>
        <p:spPr>
          <a:xfrm>
            <a:off x="5040000" y="3202681"/>
            <a:ext cx="2692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Pumping power, P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</a:rPr>
              <a:t>pump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858EEE9-5C98-4007-AE89-776314ECD979}"/>
              </a:ext>
            </a:extLst>
          </p:cNvPr>
          <p:cNvSpPr txBox="1"/>
          <p:nvPr/>
        </p:nvSpPr>
        <p:spPr>
          <a:xfrm>
            <a:off x="8856000" y="3202681"/>
            <a:ext cx="2522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Electrical power, P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</a:rPr>
              <a:t>el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383A26E-07EC-4B9F-8153-66B0D5386B0D}"/>
              </a:ext>
            </a:extLst>
          </p:cNvPr>
          <p:cNvSpPr txBox="1"/>
          <p:nvPr/>
        </p:nvSpPr>
        <p:spPr>
          <a:xfrm>
            <a:off x="5503199" y="1975623"/>
            <a:ext cx="1879041" cy="101566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+ 75% Fitness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- 72%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i="0" baseline="-25000" dirty="0">
                <a:latin typeface="+mj-lt"/>
                <a:cs typeface="Arial" charset="0"/>
              </a:rPr>
              <a:t>pump</a:t>
            </a:r>
            <a:endParaRPr lang="en-NL" sz="2000" baseline="-25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+ 42%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b="0" i="0" baseline="-25000" dirty="0">
                <a:latin typeface="+mj-lt"/>
                <a:cs typeface="Arial" charset="0"/>
              </a:rPr>
              <a:t>el</a:t>
            </a:r>
            <a:r>
              <a:rPr lang="en-US" sz="2000" i="0" dirty="0">
                <a:latin typeface="+mj-lt"/>
                <a:cs typeface="Arial" charset="0"/>
              </a:rPr>
              <a:t> </a:t>
            </a:r>
            <a:endParaRPr lang="en-US" sz="2000" i="1" dirty="0">
              <a:latin typeface="Cambria Math" panose="02040503050406030204" pitchFamily="18" charset="0"/>
              <a:cs typeface="Arial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5890438-1220-4B3B-932C-3208E9AFC5F4}"/>
              </a:ext>
            </a:extLst>
          </p:cNvPr>
          <p:cNvSpPr txBox="1"/>
          <p:nvPr/>
        </p:nvSpPr>
        <p:spPr>
          <a:xfrm>
            <a:off x="8383986" y="148869"/>
            <a:ext cx="2859116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0.2 M Vanadium, 0.5 V, 1.5 cm s</a:t>
            </a:r>
            <a:r>
              <a:rPr lang="en-US" sz="1400" baseline="30000" dirty="0">
                <a:latin typeface="Arial" charset="0"/>
                <a:ea typeface="Arial" charset="0"/>
                <a:cs typeface="Arial" charset="0"/>
              </a:rPr>
              <a:t>-1</a:t>
            </a:r>
            <a:endParaRPr lang="en-NL" sz="14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9" name="Picture 28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7E547806-1772-4A9E-A737-D6BA6D876A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040" y="775626"/>
            <a:ext cx="1668620" cy="11774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86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C7B19-38ED-4D7C-977F-A43A9B06D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Bottom-up design of porous electrodes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CEC821-0DE2-4B84-B18B-3C7C017FD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F1B713-88A2-4BEA-B0DF-8AD2BFC8E9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CFF3768-CB20-4339-9FA4-21AFB0B82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37" y="2664367"/>
            <a:ext cx="1648194" cy="1648194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41E8F8A-15C8-4522-A4FE-F82DFA8863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327" y="2830303"/>
            <a:ext cx="1316322" cy="1316322"/>
          </a:xfrm>
          <a:prstGeom prst="rect">
            <a:avLst/>
          </a:prstGeom>
        </p:spPr>
      </p:pic>
      <p:pic>
        <p:nvPicPr>
          <p:cNvPr id="8" name="Picture 2" descr="Dna Helix Svg Png Icon Free Download (#493802) - OnlineWebFonts.COM">
            <a:extLst>
              <a:ext uri="{FF2B5EF4-FFF2-40B4-BE49-F238E27FC236}">
                <a16:creationId xmlns:a16="http://schemas.microsoft.com/office/drawing/2014/main" id="{33F356B9-F855-4637-A4B1-A73233728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45" y="2741408"/>
            <a:ext cx="1497166" cy="14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1F4F4D-8630-4C05-84AE-C96C6493CB82}"/>
              </a:ext>
            </a:extLst>
          </p:cNvPr>
          <p:cNvSpPr txBox="1"/>
          <p:nvPr/>
        </p:nvSpPr>
        <p:spPr>
          <a:xfrm>
            <a:off x="2626394" y="1780605"/>
            <a:ext cx="2149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Experimental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characterization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E5BFBE-AC66-4240-B8E2-5ED1D3496371}"/>
              </a:ext>
            </a:extLst>
          </p:cNvPr>
          <p:cNvSpPr txBox="1"/>
          <p:nvPr/>
        </p:nvSpPr>
        <p:spPr>
          <a:xfrm>
            <a:off x="5119967" y="1780605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Pore network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model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170896-D55B-4F35-AE3A-DED8CF5A0BA7}"/>
              </a:ext>
            </a:extLst>
          </p:cNvPr>
          <p:cNvSpPr txBox="1"/>
          <p:nvPr/>
        </p:nvSpPr>
        <p:spPr>
          <a:xfrm>
            <a:off x="7512482" y="1780605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Genetic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optimization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CD9E863-D792-43E7-8233-23A65CBA3956}"/>
              </a:ext>
            </a:extLst>
          </p:cNvPr>
          <p:cNvCxnSpPr>
            <a:cxnSpLocks/>
          </p:cNvCxnSpPr>
          <p:nvPr/>
        </p:nvCxnSpPr>
        <p:spPr>
          <a:xfrm>
            <a:off x="4329819" y="3482583"/>
            <a:ext cx="9000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C9E7496-BD52-4ABE-A063-D307D7FAA5A1}"/>
              </a:ext>
            </a:extLst>
          </p:cNvPr>
          <p:cNvCxnSpPr>
            <a:cxnSpLocks/>
          </p:cNvCxnSpPr>
          <p:nvPr/>
        </p:nvCxnSpPr>
        <p:spPr>
          <a:xfrm>
            <a:off x="6717649" y="3482583"/>
            <a:ext cx="9000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7A53EE4-AB0D-4ADE-B320-748071BF74E0}"/>
              </a:ext>
            </a:extLst>
          </p:cNvPr>
          <p:cNvSpPr txBox="1"/>
          <p:nvPr/>
        </p:nvSpPr>
        <p:spPr>
          <a:xfrm>
            <a:off x="2870125" y="4660366"/>
            <a:ext cx="161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Battery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Chemistries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Imaging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625493-17A1-4B1C-BFE4-B308BBDAEA24}"/>
              </a:ext>
            </a:extLst>
          </p:cNvPr>
          <p:cNvSpPr txBox="1"/>
          <p:nvPr/>
        </p:nvSpPr>
        <p:spPr>
          <a:xfrm>
            <a:off x="5052901" y="4660366"/>
            <a:ext cx="22284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Network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Pore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Parameter analysis</a:t>
            </a:r>
          </a:p>
          <a:p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4CDDFC-6EFD-498B-BF30-18404B487B8D}"/>
              </a:ext>
            </a:extLst>
          </p:cNvPr>
          <p:cNvSpPr txBox="1"/>
          <p:nvPr/>
        </p:nvSpPr>
        <p:spPr>
          <a:xfrm>
            <a:off x="7617649" y="4660365"/>
            <a:ext cx="19431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Bottom-up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Evolution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Self-evolving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1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E30EE-FD6F-4C01-A533-FD515025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0AD24-551E-408F-8DDA-CE8B67495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8117D-B736-428B-BA05-A3EB1EC6C5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979A424-C7C7-4012-A53B-385C18506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5" y="2162046"/>
            <a:ext cx="1648194" cy="1648194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65B441B-7792-4FC5-A08E-247A5E9FEE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35" y="2327982"/>
            <a:ext cx="1316322" cy="1316322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F98B150-695E-438C-ABE5-AD40F8E67A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15" y="2120989"/>
            <a:ext cx="1577902" cy="1577902"/>
          </a:xfrm>
          <a:prstGeom prst="rect">
            <a:avLst/>
          </a:prstGeom>
        </p:spPr>
      </p:pic>
      <p:pic>
        <p:nvPicPr>
          <p:cNvPr id="12" name="Picture 2" descr="Dna Helix Svg Png Icon Free Download (#493802) - OnlineWebFonts.COM">
            <a:extLst>
              <a:ext uri="{FF2B5EF4-FFF2-40B4-BE49-F238E27FC236}">
                <a16:creationId xmlns:a16="http://schemas.microsoft.com/office/drawing/2014/main" id="{BEB60BE5-DE09-4E01-B5CC-773830DB1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853" y="2239087"/>
            <a:ext cx="1497166" cy="14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D4E744-662B-4817-B1D8-97031137EE0C}"/>
              </a:ext>
            </a:extLst>
          </p:cNvPr>
          <p:cNvSpPr txBox="1"/>
          <p:nvPr/>
        </p:nvSpPr>
        <p:spPr>
          <a:xfrm>
            <a:off x="223802" y="1278284"/>
            <a:ext cx="2149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Experimental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characterization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F14051-DB48-4987-AB44-A1B28970653E}"/>
              </a:ext>
            </a:extLst>
          </p:cNvPr>
          <p:cNvSpPr txBox="1"/>
          <p:nvPr/>
        </p:nvSpPr>
        <p:spPr>
          <a:xfrm>
            <a:off x="2717375" y="1278284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Pore network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model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64C18D-D603-47F0-8D14-E2D27B822AE2}"/>
              </a:ext>
            </a:extLst>
          </p:cNvPr>
          <p:cNvSpPr txBox="1"/>
          <p:nvPr/>
        </p:nvSpPr>
        <p:spPr>
          <a:xfrm>
            <a:off x="5109890" y="1278284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Genetic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optimization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6E1ACB-B792-4A98-8216-1BBBFF84F268}"/>
              </a:ext>
            </a:extLst>
          </p:cNvPr>
          <p:cNvSpPr txBox="1"/>
          <p:nvPr/>
        </p:nvSpPr>
        <p:spPr>
          <a:xfrm>
            <a:off x="7403965" y="1278284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Advanced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manufacturing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8A148-BF25-4A1A-BB53-81D38CCE5DB4}"/>
              </a:ext>
            </a:extLst>
          </p:cNvPr>
          <p:cNvSpPr txBox="1"/>
          <p:nvPr/>
        </p:nvSpPr>
        <p:spPr>
          <a:xfrm>
            <a:off x="9875279" y="1278284"/>
            <a:ext cx="2077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Device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implementation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9DE567-A438-4438-9FEC-2A692C9D7B4A}"/>
              </a:ext>
            </a:extLst>
          </p:cNvPr>
          <p:cNvCxnSpPr>
            <a:cxnSpLocks/>
          </p:cNvCxnSpPr>
          <p:nvPr/>
        </p:nvCxnSpPr>
        <p:spPr>
          <a:xfrm>
            <a:off x="1927227" y="2980262"/>
            <a:ext cx="9000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E8B9AC2-1FCD-4CA6-82EE-A549F37DD049}"/>
              </a:ext>
            </a:extLst>
          </p:cNvPr>
          <p:cNvCxnSpPr>
            <a:cxnSpLocks/>
          </p:cNvCxnSpPr>
          <p:nvPr/>
        </p:nvCxnSpPr>
        <p:spPr>
          <a:xfrm>
            <a:off x="4315057" y="2980262"/>
            <a:ext cx="9000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665F300-3A3C-4534-8C7B-6F07B0C72307}"/>
              </a:ext>
            </a:extLst>
          </p:cNvPr>
          <p:cNvCxnSpPr>
            <a:cxnSpLocks/>
          </p:cNvCxnSpPr>
          <p:nvPr/>
        </p:nvCxnSpPr>
        <p:spPr>
          <a:xfrm>
            <a:off x="6643160" y="2982907"/>
            <a:ext cx="9000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8BB58D9-B90F-4B76-B39D-B3C81A071FD0}"/>
              </a:ext>
            </a:extLst>
          </p:cNvPr>
          <p:cNvCxnSpPr>
            <a:cxnSpLocks/>
          </p:cNvCxnSpPr>
          <p:nvPr/>
        </p:nvCxnSpPr>
        <p:spPr>
          <a:xfrm>
            <a:off x="9021984" y="2982907"/>
            <a:ext cx="9000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5DE5F5A8-46A2-49D1-8B2A-C12A4D784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5268" y="2448120"/>
            <a:ext cx="1883827" cy="1072989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FE8F8708-926F-4AE8-A1B3-94728EDE19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5" y="3788315"/>
            <a:ext cx="1717522" cy="2404531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EAD008B-5253-456D-A027-C1A09174A464}"/>
              </a:ext>
            </a:extLst>
          </p:cNvPr>
          <p:cNvGrpSpPr/>
          <p:nvPr/>
        </p:nvGrpSpPr>
        <p:grpSpPr>
          <a:xfrm>
            <a:off x="2614727" y="4192581"/>
            <a:ext cx="2084336" cy="1595999"/>
            <a:chOff x="0" y="2292555"/>
            <a:chExt cx="6858000" cy="525124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9A04E5A-0DCD-40F2-8709-806E24838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1649" r="47311"/>
            <a:stretch/>
          </p:blipFill>
          <p:spPr>
            <a:xfrm>
              <a:off x="0" y="2292555"/>
              <a:ext cx="3613398" cy="525124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FB86482-0FB4-4D26-AA15-2BEFC297C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1649"/>
            <a:stretch/>
          </p:blipFill>
          <p:spPr>
            <a:xfrm>
              <a:off x="3429000" y="2292555"/>
              <a:ext cx="3429000" cy="5251245"/>
            </a:xfrm>
            <a:prstGeom prst="rect">
              <a:avLst/>
            </a:prstGeom>
          </p:spPr>
        </p:pic>
      </p:grpSp>
      <p:pic>
        <p:nvPicPr>
          <p:cNvPr id="28" name="Afbeelding 17" descr="Afbeelding met transport&#10;&#10;Automatisch gegenereerde beschrijving">
            <a:extLst>
              <a:ext uri="{FF2B5EF4-FFF2-40B4-BE49-F238E27FC236}">
                <a16:creationId xmlns:a16="http://schemas.microsoft.com/office/drawing/2014/main" id="{B604CBE0-DCF7-4105-804B-B006A1D854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2" t="15938" r="27467" b="17926"/>
          <a:stretch/>
        </p:blipFill>
        <p:spPr>
          <a:xfrm>
            <a:off x="7517139" y="4288607"/>
            <a:ext cx="1739254" cy="1407122"/>
          </a:xfrm>
          <a:prstGeom prst="rect">
            <a:avLst/>
          </a:prstGeom>
          <a:ln w="2857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803FE3-7206-4097-AB1E-42D01802E13C}"/>
              </a:ext>
            </a:extLst>
          </p:cNvPr>
          <p:cNvSpPr txBox="1"/>
          <p:nvPr/>
        </p:nvSpPr>
        <p:spPr>
          <a:xfrm>
            <a:off x="6717113" y="4644406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endParaRPr lang="en-NL" sz="40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E62C40-2F8A-4837-8102-CC50903301EE}"/>
              </a:ext>
            </a:extLst>
          </p:cNvPr>
          <p:cNvSpPr txBox="1"/>
          <p:nvPr/>
        </p:nvSpPr>
        <p:spPr>
          <a:xfrm>
            <a:off x="4586717" y="4644406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endParaRPr lang="en-NL" sz="40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AE48D3-3650-4018-8E35-B9181EF80C5B}"/>
              </a:ext>
            </a:extLst>
          </p:cNvPr>
          <p:cNvSpPr txBox="1"/>
          <p:nvPr/>
        </p:nvSpPr>
        <p:spPr>
          <a:xfrm>
            <a:off x="2295766" y="4644406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endParaRPr lang="en-NL" sz="40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864AD4B8-A14D-475E-9FF5-E7BA3E2A2133}"/>
              </a:ext>
            </a:extLst>
          </p:cNvPr>
          <p:cNvCxnSpPr/>
          <p:nvPr/>
        </p:nvCxnSpPr>
        <p:spPr>
          <a:xfrm flipV="1">
            <a:off x="9677400" y="4032685"/>
            <a:ext cx="1259781" cy="1004464"/>
          </a:xfrm>
          <a:prstGeom prst="bentConnector3">
            <a:avLst>
              <a:gd name="adj1" fmla="val 100406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DAD6530A-02BD-40E4-9290-66E7566551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23" y="4176442"/>
            <a:ext cx="1994154" cy="140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2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CC6AD-01FD-4EDF-913D-7433CD730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86AAE3-4E30-4339-B613-CA41D4A37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8E2440-4EB0-4F7E-A968-42548C1F9C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7D3EC2-0A17-49D7-B47D-D238596C5B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MMP group</a:t>
            </a: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NWO</a:t>
            </a:r>
            <a:endParaRPr lang="en-NL" sz="2800" dirty="0">
              <a:latin typeface="Arial" charset="0"/>
              <a:ea typeface="Arial" charset="0"/>
              <a:cs typeface="Arial" charset="0"/>
            </a:endParaRPr>
          </a:p>
          <a:p>
            <a:endParaRPr lang="en-NL" dirty="0"/>
          </a:p>
        </p:txBody>
      </p:sp>
      <p:pic>
        <p:nvPicPr>
          <p:cNvPr id="7" name="Picture 6" descr="A group of people sitting on stairs&#10;&#10;Description automatically generated with medium confidence">
            <a:extLst>
              <a:ext uri="{FF2B5EF4-FFF2-40B4-BE49-F238E27FC236}">
                <a16:creationId xmlns:a16="http://schemas.microsoft.com/office/drawing/2014/main" id="{BFC4C736-148C-484A-9403-98D2B5DFC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636" y="1302721"/>
            <a:ext cx="6388923" cy="4791692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27D9B20-2D5B-4FEB-B95B-FB71F57962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16" y="3265371"/>
            <a:ext cx="1405372" cy="227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8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8E0C1-B166-4E9F-A980-C4DC1BC9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Redox flow batteries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1FED1D-DC9A-4AE2-B803-38CFB8544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5DB1A-46A6-4334-A3E5-2D2BB383BF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1E10137-5843-43EF-9BF7-BED15651A2EA}"/>
              </a:ext>
            </a:extLst>
          </p:cNvPr>
          <p:cNvGrpSpPr/>
          <p:nvPr/>
        </p:nvGrpSpPr>
        <p:grpSpPr>
          <a:xfrm>
            <a:off x="1645462" y="2445477"/>
            <a:ext cx="3220164" cy="2334864"/>
            <a:chOff x="1645462" y="2445477"/>
            <a:chExt cx="3220164" cy="23348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B520937-A0E1-4629-8C86-9038E3181C9D}"/>
                </a:ext>
              </a:extLst>
            </p:cNvPr>
            <p:cNvSpPr/>
            <p:nvPr/>
          </p:nvSpPr>
          <p:spPr>
            <a:xfrm>
              <a:off x="1645462" y="2445477"/>
              <a:ext cx="1419652" cy="2334864"/>
            </a:xfrm>
            <a:prstGeom prst="rect">
              <a:avLst/>
            </a:prstGeom>
            <a:solidFill>
              <a:srgbClr val="C81919">
                <a:alpha val="50000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600" b="1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EDBF48-F9D3-411E-8E69-4980ADD70248}"/>
                </a:ext>
              </a:extLst>
            </p:cNvPr>
            <p:cNvSpPr/>
            <p:nvPr/>
          </p:nvSpPr>
          <p:spPr>
            <a:xfrm>
              <a:off x="3445974" y="2445477"/>
              <a:ext cx="1419652" cy="2334864"/>
            </a:xfrm>
            <a:prstGeom prst="rect">
              <a:avLst/>
            </a:prstGeom>
            <a:solidFill>
              <a:srgbClr val="0066CC">
                <a:alpha val="50000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600" b="1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84C3225-14C1-4791-B5B5-C2D69DE7BFE0}"/>
                </a:ext>
              </a:extLst>
            </p:cNvPr>
            <p:cNvSpPr txBox="1"/>
            <p:nvPr/>
          </p:nvSpPr>
          <p:spPr>
            <a:xfrm>
              <a:off x="1980061" y="2549808"/>
              <a:ext cx="7612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Anode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DA6DC1-FCDE-43A4-B6A3-1EFDA461F8D0}"/>
                </a:ext>
              </a:extLst>
            </p:cNvPr>
            <p:cNvSpPr txBox="1"/>
            <p:nvPr/>
          </p:nvSpPr>
          <p:spPr>
            <a:xfrm>
              <a:off x="3691757" y="2549808"/>
              <a:ext cx="9306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Cathode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3" name="Arrow: Curved Right 22">
              <a:extLst>
                <a:ext uri="{FF2B5EF4-FFF2-40B4-BE49-F238E27FC236}">
                  <a16:creationId xmlns:a16="http://schemas.microsoft.com/office/drawing/2014/main" id="{C0763CB9-00A3-4790-84E6-98AE91027E4F}"/>
                </a:ext>
              </a:extLst>
            </p:cNvPr>
            <p:cNvSpPr/>
            <p:nvPr/>
          </p:nvSpPr>
          <p:spPr>
            <a:xfrm flipV="1">
              <a:off x="1662740" y="3264711"/>
              <a:ext cx="349956" cy="817233"/>
            </a:xfrm>
            <a:prstGeom prst="curvedRightArrow">
              <a:avLst>
                <a:gd name="adj1" fmla="val 2636"/>
                <a:gd name="adj2" fmla="val 33101"/>
                <a:gd name="adj3" fmla="val 19871"/>
              </a:avLst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8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4" name="Arrow: Curved Right 23">
              <a:extLst>
                <a:ext uri="{FF2B5EF4-FFF2-40B4-BE49-F238E27FC236}">
                  <a16:creationId xmlns:a16="http://schemas.microsoft.com/office/drawing/2014/main" id="{4F1B9554-C3BA-48D1-826B-72A3B0265A55}"/>
                </a:ext>
              </a:extLst>
            </p:cNvPr>
            <p:cNvSpPr/>
            <p:nvPr/>
          </p:nvSpPr>
          <p:spPr>
            <a:xfrm flipH="1">
              <a:off x="4511891" y="3264529"/>
              <a:ext cx="349956" cy="817233"/>
            </a:xfrm>
            <a:prstGeom prst="curvedRightArrow">
              <a:avLst>
                <a:gd name="adj1" fmla="val 2636"/>
                <a:gd name="adj2" fmla="val 33101"/>
                <a:gd name="adj3" fmla="val 19871"/>
              </a:avLst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8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EEAC49A-7252-4058-9731-8A92094BB6D5}"/>
                </a:ext>
              </a:extLst>
            </p:cNvPr>
            <p:cNvSpPr txBox="1"/>
            <p:nvPr/>
          </p:nvSpPr>
          <p:spPr>
            <a:xfrm>
              <a:off x="1991019" y="3904893"/>
              <a:ext cx="6542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A</a:t>
              </a:r>
              <a:r>
                <a:rPr lang="en-US" sz="1600" b="1" baseline="30000" dirty="0">
                  <a:latin typeface="+mj-lt"/>
                  <a:cs typeface="Times New Roman" panose="02020603050405020304" pitchFamily="18" charset="0"/>
                </a:rPr>
                <a:t>(n-1)+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2EE7BD-8645-423E-8FAD-C0B0C0A2C68C}"/>
                </a:ext>
              </a:extLst>
            </p:cNvPr>
            <p:cNvSpPr txBox="1"/>
            <p:nvPr/>
          </p:nvSpPr>
          <p:spPr>
            <a:xfrm>
              <a:off x="1990132" y="3171030"/>
              <a:ext cx="4595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A</a:t>
              </a:r>
              <a:r>
                <a:rPr lang="en-US" sz="1600" b="1" baseline="30000" dirty="0">
                  <a:latin typeface="+mj-lt"/>
                  <a:cs typeface="Times New Roman" panose="02020603050405020304" pitchFamily="18" charset="0"/>
                </a:rPr>
                <a:t>n+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8881048-B8CF-42D4-937E-F24FA1C4E50E}"/>
                </a:ext>
              </a:extLst>
            </p:cNvPr>
            <p:cNvSpPr txBox="1"/>
            <p:nvPr/>
          </p:nvSpPr>
          <p:spPr>
            <a:xfrm>
              <a:off x="3854741" y="3905895"/>
              <a:ext cx="6542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A</a:t>
              </a:r>
              <a:r>
                <a:rPr lang="en-US" sz="1600" b="1" baseline="30000" dirty="0">
                  <a:latin typeface="+mj-lt"/>
                  <a:cs typeface="Times New Roman" panose="02020603050405020304" pitchFamily="18" charset="0"/>
                </a:rPr>
                <a:t>(n-1)+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0755C9C-258D-4310-B77F-4237A8C5F9B0}"/>
                </a:ext>
              </a:extLst>
            </p:cNvPr>
            <p:cNvSpPr txBox="1"/>
            <p:nvPr/>
          </p:nvSpPr>
          <p:spPr>
            <a:xfrm>
              <a:off x="4051681" y="3172080"/>
              <a:ext cx="4595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A</a:t>
              </a:r>
              <a:r>
                <a:rPr lang="en-US" sz="1600" b="1" baseline="30000" dirty="0">
                  <a:latin typeface="+mj-lt"/>
                  <a:cs typeface="Times New Roman" panose="02020603050405020304" pitchFamily="18" charset="0"/>
                </a:rPr>
                <a:t>n+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B57FE-16FB-40ED-94F6-CC096DF49868}"/>
              </a:ext>
            </a:extLst>
          </p:cNvPr>
          <p:cNvGrpSpPr/>
          <p:nvPr/>
        </p:nvGrpSpPr>
        <p:grpSpPr>
          <a:xfrm>
            <a:off x="2159298" y="2445477"/>
            <a:ext cx="2192082" cy="2334864"/>
            <a:chOff x="2159298" y="2445477"/>
            <a:chExt cx="2192082" cy="2334864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41746DC-1309-4722-AB51-F77C29AF836B}"/>
                </a:ext>
              </a:extLst>
            </p:cNvPr>
            <p:cNvGrpSpPr/>
            <p:nvPr/>
          </p:nvGrpSpPr>
          <p:grpSpPr>
            <a:xfrm>
              <a:off x="3053970" y="2445477"/>
              <a:ext cx="401788" cy="2334864"/>
              <a:chOff x="3053970" y="2445477"/>
              <a:chExt cx="401788" cy="233486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32F41F9-A08A-4892-A03B-8C798FAD1619}"/>
                  </a:ext>
                </a:extLst>
              </p:cNvPr>
              <p:cNvSpPr/>
              <p:nvPr/>
            </p:nvSpPr>
            <p:spPr>
              <a:xfrm>
                <a:off x="3053970" y="2445477"/>
                <a:ext cx="401788" cy="2334864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43DA33-C51E-44D9-B1EC-A1929F71A5CF}"/>
                  </a:ext>
                </a:extLst>
              </p:cNvPr>
              <p:cNvSpPr txBox="1"/>
              <p:nvPr/>
            </p:nvSpPr>
            <p:spPr>
              <a:xfrm rot="16200000">
                <a:off x="2656682" y="3455957"/>
                <a:ext cx="1165703" cy="313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Membrane</a:t>
                </a:r>
                <a:endParaRPr lang="en-NL" sz="16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4D24C41-D098-4409-8B75-CF9A8A16B410}"/>
                </a:ext>
              </a:extLst>
            </p:cNvPr>
            <p:cNvCxnSpPr/>
            <p:nvPr/>
          </p:nvCxnSpPr>
          <p:spPr>
            <a:xfrm>
              <a:off x="2676592" y="4515466"/>
              <a:ext cx="115359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719248-109B-478D-9C8F-290F5150FC57}"/>
                </a:ext>
              </a:extLst>
            </p:cNvPr>
            <p:cNvSpPr txBox="1"/>
            <p:nvPr/>
          </p:nvSpPr>
          <p:spPr>
            <a:xfrm>
              <a:off x="2159298" y="4353695"/>
              <a:ext cx="5620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Ions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E1E651A-54B2-4600-8157-DD6144E39ACC}"/>
                </a:ext>
              </a:extLst>
            </p:cNvPr>
            <p:cNvSpPr txBox="1"/>
            <p:nvPr/>
          </p:nvSpPr>
          <p:spPr>
            <a:xfrm>
              <a:off x="3789286" y="4354919"/>
              <a:ext cx="5620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Ions</a:t>
              </a:r>
              <a:endParaRPr lang="en-NL" sz="1600" b="1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BEF3FCA-EC98-4279-9B68-7265664028CB}"/>
              </a:ext>
            </a:extLst>
          </p:cNvPr>
          <p:cNvCxnSpPr>
            <a:cxnSpLocks/>
          </p:cNvCxnSpPr>
          <p:nvPr/>
        </p:nvCxnSpPr>
        <p:spPr>
          <a:xfrm flipH="1" flipV="1">
            <a:off x="1478718" y="1862614"/>
            <a:ext cx="0" cy="577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B72A06A-62F6-4A12-BB5A-2B116D823941}"/>
              </a:ext>
            </a:extLst>
          </p:cNvPr>
          <p:cNvCxnSpPr>
            <a:cxnSpLocks/>
          </p:cNvCxnSpPr>
          <p:nvPr/>
        </p:nvCxnSpPr>
        <p:spPr>
          <a:xfrm flipH="1" flipV="1">
            <a:off x="5050616" y="1861519"/>
            <a:ext cx="0" cy="577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E66B93-6F62-406A-9DF4-EC7E79BCAAF8}"/>
              </a:ext>
            </a:extLst>
          </p:cNvPr>
          <p:cNvCxnSpPr>
            <a:cxnSpLocks/>
          </p:cNvCxnSpPr>
          <p:nvPr/>
        </p:nvCxnSpPr>
        <p:spPr>
          <a:xfrm>
            <a:off x="1471646" y="1878040"/>
            <a:ext cx="35689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B7B30C3-9067-40DD-B593-ABB5A111432F}"/>
              </a:ext>
            </a:extLst>
          </p:cNvPr>
          <p:cNvSpPr/>
          <p:nvPr/>
        </p:nvSpPr>
        <p:spPr>
          <a:xfrm>
            <a:off x="2859384" y="1728626"/>
            <a:ext cx="760300" cy="314455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+mj-lt"/>
                <a:cs typeface="Times New Roman" panose="02020603050405020304" pitchFamily="18" charset="0"/>
              </a:rPr>
              <a:t>Load</a:t>
            </a:r>
            <a:endParaRPr lang="en-NL" sz="16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7718EB4-13DB-45C2-A314-BFCC293D474A}"/>
              </a:ext>
            </a:extLst>
          </p:cNvPr>
          <p:cNvGrpSpPr/>
          <p:nvPr/>
        </p:nvGrpSpPr>
        <p:grpSpPr>
          <a:xfrm>
            <a:off x="1309004" y="2433851"/>
            <a:ext cx="3906579" cy="2346490"/>
            <a:chOff x="1309004" y="2433851"/>
            <a:chExt cx="3906579" cy="234649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677EDE2B-96E2-434B-ADED-F85897F21E5A}"/>
                </a:ext>
              </a:extLst>
            </p:cNvPr>
            <p:cNvGrpSpPr/>
            <p:nvPr/>
          </p:nvGrpSpPr>
          <p:grpSpPr>
            <a:xfrm>
              <a:off x="1309004" y="2445477"/>
              <a:ext cx="3906579" cy="2334864"/>
              <a:chOff x="1309004" y="2445477"/>
              <a:chExt cx="3906579" cy="233486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E183510-2FCF-45D9-9986-E46412E2489E}"/>
                  </a:ext>
                </a:extLst>
              </p:cNvPr>
              <p:cNvSpPr/>
              <p:nvPr/>
            </p:nvSpPr>
            <p:spPr>
              <a:xfrm>
                <a:off x="4865627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89E8B2-FF0B-4EFE-B161-767366BE2A5D}"/>
                  </a:ext>
                </a:extLst>
              </p:cNvPr>
              <p:cNvSpPr/>
              <p:nvPr/>
            </p:nvSpPr>
            <p:spPr>
              <a:xfrm>
                <a:off x="1309004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0B8EC4-EFAE-4B94-95CD-49A5DBD39786}"/>
                  </a:ext>
                </a:extLst>
              </p:cNvPr>
              <p:cNvSpPr txBox="1"/>
              <p:nvPr/>
            </p:nvSpPr>
            <p:spPr>
              <a:xfrm rot="16200000">
                <a:off x="626704" y="3455963"/>
                <a:ext cx="1689886" cy="313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Current collector</a:t>
                </a:r>
                <a:endParaRPr lang="en-NL" sz="1600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C83EE77-E212-48C6-83E8-F638798FECCB}"/>
                </a:ext>
              </a:extLst>
            </p:cNvPr>
            <p:cNvGrpSpPr/>
            <p:nvPr/>
          </p:nvGrpSpPr>
          <p:grpSpPr>
            <a:xfrm>
              <a:off x="1324856" y="2433851"/>
              <a:ext cx="318353" cy="338554"/>
              <a:chOff x="6419650" y="141739"/>
              <a:chExt cx="427863" cy="421869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9C4426-48A4-4BEF-9EF6-1070EB011BCF}"/>
                  </a:ext>
                </a:extLst>
              </p:cNvPr>
              <p:cNvSpPr/>
              <p:nvPr/>
            </p:nvSpPr>
            <p:spPr>
              <a:xfrm>
                <a:off x="6457950" y="219075"/>
                <a:ext cx="324000" cy="324000"/>
              </a:xfrm>
              <a:prstGeom prst="ellipse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300" dirty="0">
                  <a:latin typeface="+mj-lt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BBC88D5-DFB6-429D-B104-F658E16A1397}"/>
                  </a:ext>
                </a:extLst>
              </p:cNvPr>
              <p:cNvSpPr txBox="1"/>
              <p:nvPr/>
            </p:nvSpPr>
            <p:spPr>
              <a:xfrm>
                <a:off x="6419650" y="141739"/>
                <a:ext cx="427863" cy="42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+mj-lt"/>
                    <a:ea typeface="Arial" charset="0"/>
                    <a:cs typeface="Times New Roman" panose="02020603050405020304" pitchFamily="18" charset="0"/>
                  </a:rPr>
                  <a:t>e</a:t>
                </a:r>
                <a:r>
                  <a:rPr lang="en-US" sz="1600" baseline="30000" dirty="0">
                    <a:latin typeface="+mj-lt"/>
                    <a:ea typeface="Arial" charset="0"/>
                    <a:cs typeface="Times New Roman" panose="02020603050405020304" pitchFamily="18" charset="0"/>
                  </a:rPr>
                  <a:t>-</a:t>
                </a:r>
                <a:endParaRPr lang="en-NL" sz="1600" dirty="0">
                  <a:latin typeface="+mj-lt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47A9FA7-FCAD-4D31-899A-69AADAE29896}"/>
                </a:ext>
              </a:extLst>
            </p:cNvPr>
            <p:cNvGrpSpPr/>
            <p:nvPr/>
          </p:nvGrpSpPr>
          <p:grpSpPr>
            <a:xfrm>
              <a:off x="4882618" y="3451865"/>
              <a:ext cx="318353" cy="338554"/>
              <a:chOff x="6419650" y="141739"/>
              <a:chExt cx="427863" cy="421869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15E8DAD-063F-45D6-9EA9-F369BCD38E5D}"/>
                  </a:ext>
                </a:extLst>
              </p:cNvPr>
              <p:cNvSpPr/>
              <p:nvPr/>
            </p:nvSpPr>
            <p:spPr>
              <a:xfrm>
                <a:off x="6457950" y="219075"/>
                <a:ext cx="324000" cy="324000"/>
              </a:xfrm>
              <a:prstGeom prst="ellipse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300" dirty="0">
                  <a:latin typeface="+mj-lt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D1E9D6B-B50D-4E48-9C31-7845D5DAAD24}"/>
                  </a:ext>
                </a:extLst>
              </p:cNvPr>
              <p:cNvSpPr txBox="1"/>
              <p:nvPr/>
            </p:nvSpPr>
            <p:spPr>
              <a:xfrm>
                <a:off x="6419650" y="141739"/>
                <a:ext cx="427863" cy="42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+mj-lt"/>
                    <a:ea typeface="Arial" charset="0"/>
                    <a:cs typeface="Times New Roman" panose="02020603050405020304" pitchFamily="18" charset="0"/>
                  </a:rPr>
                  <a:t>e</a:t>
                </a:r>
                <a:r>
                  <a:rPr lang="en-US" sz="1600" baseline="30000" dirty="0">
                    <a:latin typeface="+mj-lt"/>
                    <a:ea typeface="Arial" charset="0"/>
                    <a:cs typeface="Times New Roman" panose="02020603050405020304" pitchFamily="18" charset="0"/>
                  </a:rPr>
                  <a:t>-</a:t>
                </a:r>
                <a:endParaRPr lang="en-NL" sz="1600" dirty="0">
                  <a:latin typeface="+mj-lt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E7D3D62-A6FA-4551-A492-6E923A63C79A}"/>
              </a:ext>
            </a:extLst>
          </p:cNvPr>
          <p:cNvGrpSpPr/>
          <p:nvPr/>
        </p:nvGrpSpPr>
        <p:grpSpPr>
          <a:xfrm>
            <a:off x="230100" y="2923985"/>
            <a:ext cx="6148076" cy="1370884"/>
            <a:chOff x="-528024" y="3229071"/>
            <a:chExt cx="6118519" cy="126491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0D584E8-74A5-453D-9C99-17B55FCAFE5B}"/>
                </a:ext>
              </a:extLst>
            </p:cNvPr>
            <p:cNvGrpSpPr/>
            <p:nvPr/>
          </p:nvGrpSpPr>
          <p:grpSpPr>
            <a:xfrm>
              <a:off x="4703115" y="3229071"/>
              <a:ext cx="842742" cy="1264915"/>
              <a:chOff x="448042" y="4133850"/>
              <a:chExt cx="904875" cy="1228725"/>
            </a:xfrm>
          </p:grpSpPr>
          <p:sp>
            <p:nvSpPr>
              <p:cNvPr id="53" name="Cylinder 52">
                <a:extLst>
                  <a:ext uri="{FF2B5EF4-FFF2-40B4-BE49-F238E27FC236}">
                    <a16:creationId xmlns:a16="http://schemas.microsoft.com/office/drawing/2014/main" id="{38A54BD5-48D0-4D82-BEAC-72D448AE936A}"/>
                  </a:ext>
                </a:extLst>
              </p:cNvPr>
              <p:cNvSpPr/>
              <p:nvPr/>
            </p:nvSpPr>
            <p:spPr>
              <a:xfrm>
                <a:off x="448042" y="4133850"/>
                <a:ext cx="904875" cy="1228725"/>
              </a:xfrm>
              <a:prstGeom prst="can">
                <a:avLst/>
              </a:prstGeom>
              <a:solidFill>
                <a:srgbClr val="7FB2E5"/>
              </a:solidFill>
              <a:ln w="12700" cap="flat" cmpd="sng" algn="ctr">
                <a:solidFill>
                  <a:srgbClr val="408CD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Cylinder 53">
                <a:extLst>
                  <a:ext uri="{FF2B5EF4-FFF2-40B4-BE49-F238E27FC236}">
                    <a16:creationId xmlns:a16="http://schemas.microsoft.com/office/drawing/2014/main" id="{B08B9FC0-F5A8-4FB6-9FBB-44A69C76795D}"/>
                  </a:ext>
                </a:extLst>
              </p:cNvPr>
              <p:cNvSpPr/>
              <p:nvPr/>
            </p:nvSpPr>
            <p:spPr>
              <a:xfrm>
                <a:off x="484110" y="4555336"/>
                <a:ext cx="836587" cy="771525"/>
              </a:xfrm>
              <a:prstGeom prst="can">
                <a:avLst/>
              </a:prstGeom>
              <a:solidFill>
                <a:srgbClr val="408CD8">
                  <a:alpha val="80000"/>
                </a:srgbClr>
              </a:solidFill>
              <a:ln w="12700" cap="flat" cmpd="sng" algn="ctr">
                <a:solidFill>
                  <a:srgbClr val="408CD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EF5A90E-878A-46F6-8BBA-B458DF08AEB9}"/>
                </a:ext>
              </a:extLst>
            </p:cNvPr>
            <p:cNvGrpSpPr/>
            <p:nvPr/>
          </p:nvGrpSpPr>
          <p:grpSpPr>
            <a:xfrm>
              <a:off x="-528024" y="3229071"/>
              <a:ext cx="842742" cy="1264915"/>
              <a:chOff x="64953" y="4133850"/>
              <a:chExt cx="904875" cy="1228725"/>
            </a:xfrm>
          </p:grpSpPr>
          <p:sp>
            <p:nvSpPr>
              <p:cNvPr id="51" name="Cylinder 50">
                <a:extLst>
                  <a:ext uri="{FF2B5EF4-FFF2-40B4-BE49-F238E27FC236}">
                    <a16:creationId xmlns:a16="http://schemas.microsoft.com/office/drawing/2014/main" id="{B97500EC-1131-48C4-8FDF-2AD403575785}"/>
                  </a:ext>
                </a:extLst>
              </p:cNvPr>
              <p:cNvSpPr/>
              <p:nvPr/>
            </p:nvSpPr>
            <p:spPr>
              <a:xfrm>
                <a:off x="64953" y="4133850"/>
                <a:ext cx="904875" cy="1228725"/>
              </a:xfrm>
              <a:prstGeom prst="can">
                <a:avLst/>
              </a:prstGeom>
              <a:solidFill>
                <a:srgbClr val="E38C8C"/>
              </a:solidFill>
              <a:ln w="12700" cap="flat" cmpd="sng" algn="ctr">
                <a:solidFill>
                  <a:srgbClr val="D75B5B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Cylinder 51">
                <a:extLst>
                  <a:ext uri="{FF2B5EF4-FFF2-40B4-BE49-F238E27FC236}">
                    <a16:creationId xmlns:a16="http://schemas.microsoft.com/office/drawing/2014/main" id="{3C5A9E3A-3C96-47F5-90CB-FC79D88FAA1D}"/>
                  </a:ext>
                </a:extLst>
              </p:cNvPr>
              <p:cNvSpPr/>
              <p:nvPr/>
            </p:nvSpPr>
            <p:spPr>
              <a:xfrm>
                <a:off x="101023" y="4555336"/>
                <a:ext cx="836589" cy="771525"/>
              </a:xfrm>
              <a:prstGeom prst="can">
                <a:avLst/>
              </a:prstGeom>
              <a:solidFill>
                <a:srgbClr val="D75B5B">
                  <a:alpha val="80000"/>
                </a:srgbClr>
              </a:solidFill>
              <a:ln w="12700" cap="flat" cmpd="sng" algn="ctr">
                <a:solidFill>
                  <a:srgbClr val="D75B5B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1722ADD-C98F-4B49-AA96-467111849887}"/>
                </a:ext>
              </a:extLst>
            </p:cNvPr>
            <p:cNvSpPr txBox="1"/>
            <p:nvPr/>
          </p:nvSpPr>
          <p:spPr>
            <a:xfrm>
              <a:off x="4668726" y="3985216"/>
              <a:ext cx="921769" cy="274929"/>
            </a:xfrm>
            <a:prstGeom prst="rect">
              <a:avLst/>
            </a:prstGeom>
            <a:noFill/>
          </p:spPr>
          <p:txBody>
            <a:bodyPr wrap="none" tIns="3600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Catholyte</a:t>
              </a:r>
              <a:endParaRPr kumimoji="0" lang="en-NL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091CA05-1E04-4E75-8A4E-ED18B4E8ADD5}"/>
                </a:ext>
              </a:extLst>
            </p:cNvPr>
            <p:cNvSpPr txBox="1"/>
            <p:nvPr/>
          </p:nvSpPr>
          <p:spPr>
            <a:xfrm>
              <a:off x="-492771" y="3985216"/>
              <a:ext cx="775340" cy="274929"/>
            </a:xfrm>
            <a:prstGeom prst="rect">
              <a:avLst/>
            </a:prstGeom>
            <a:noFill/>
          </p:spPr>
          <p:txBody>
            <a:bodyPr wrap="none" tIns="3600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Anolyte</a:t>
              </a:r>
              <a:endParaRPr kumimoji="0" lang="en-NL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C14FA7FF-B665-4D76-8E5A-A81C6D9B18A0}"/>
              </a:ext>
            </a:extLst>
          </p:cNvPr>
          <p:cNvGrpSpPr/>
          <p:nvPr/>
        </p:nvGrpSpPr>
        <p:grpSpPr>
          <a:xfrm>
            <a:off x="653506" y="2445477"/>
            <a:ext cx="5256410" cy="2334867"/>
            <a:chOff x="653506" y="2445477"/>
            <a:chExt cx="5256410" cy="2334867"/>
          </a:xfrm>
        </p:grpSpPr>
        <p:cxnSp>
          <p:nvCxnSpPr>
            <p:cNvPr id="56" name="Connector: Elbow 55">
              <a:extLst>
                <a:ext uri="{FF2B5EF4-FFF2-40B4-BE49-F238E27FC236}">
                  <a16:creationId xmlns:a16="http://schemas.microsoft.com/office/drawing/2014/main" id="{6EADD7D5-2FB2-43BF-9760-0DA014D9853C}"/>
                </a:ext>
              </a:extLst>
            </p:cNvPr>
            <p:cNvCxnSpPr>
              <a:stCxn id="8" idx="0"/>
              <a:endCxn id="51" idx="1"/>
            </p:cNvCxnSpPr>
            <p:nvPr/>
          </p:nvCxnSpPr>
          <p:spPr>
            <a:xfrm rot="16200000" flipH="1" flipV="1">
              <a:off x="1265143" y="1833840"/>
              <a:ext cx="478508" cy="1701781"/>
            </a:xfrm>
            <a:prstGeom prst="bentConnector3">
              <a:avLst>
                <a:gd name="adj1" fmla="val -55092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or: Elbow 57">
              <a:extLst>
                <a:ext uri="{FF2B5EF4-FFF2-40B4-BE49-F238E27FC236}">
                  <a16:creationId xmlns:a16="http://schemas.microsoft.com/office/drawing/2014/main" id="{B3847F26-5F6E-4894-A2D7-DDEAA1930CCA}"/>
                </a:ext>
              </a:extLst>
            </p:cNvPr>
            <p:cNvCxnSpPr>
              <a:cxnSpLocks/>
              <a:stCxn id="51" idx="3"/>
              <a:endCxn id="8" idx="2"/>
            </p:cNvCxnSpPr>
            <p:nvPr/>
          </p:nvCxnSpPr>
          <p:spPr>
            <a:xfrm rot="16200000" flipH="1">
              <a:off x="1261661" y="3686715"/>
              <a:ext cx="485472" cy="1701781"/>
            </a:xfrm>
            <a:prstGeom prst="bentConnector3">
              <a:avLst>
                <a:gd name="adj1" fmla="val 158113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or: Elbow 62">
              <a:extLst>
                <a:ext uri="{FF2B5EF4-FFF2-40B4-BE49-F238E27FC236}">
                  <a16:creationId xmlns:a16="http://schemas.microsoft.com/office/drawing/2014/main" id="{139A474A-740A-4B84-867F-A2A9641B1D7E}"/>
                </a:ext>
              </a:extLst>
            </p:cNvPr>
            <p:cNvCxnSpPr>
              <a:cxnSpLocks/>
              <a:stCxn id="9" idx="0"/>
              <a:endCxn id="53" idx="1"/>
            </p:cNvCxnSpPr>
            <p:nvPr/>
          </p:nvCxnSpPr>
          <p:spPr>
            <a:xfrm rot="16200000" flipH="1">
              <a:off x="4793604" y="1807674"/>
              <a:ext cx="478508" cy="1754116"/>
            </a:xfrm>
            <a:prstGeom prst="bentConnector3">
              <a:avLst>
                <a:gd name="adj1" fmla="val -55092"/>
              </a:avLst>
            </a:prstGeom>
            <a:ln w="38100">
              <a:solidFill>
                <a:srgbClr val="408CD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or: Elbow 63">
              <a:extLst>
                <a:ext uri="{FF2B5EF4-FFF2-40B4-BE49-F238E27FC236}">
                  <a16:creationId xmlns:a16="http://schemas.microsoft.com/office/drawing/2014/main" id="{E9EC4714-2C43-4EA9-89DB-A3205AA39EC9}"/>
                </a:ext>
              </a:extLst>
            </p:cNvPr>
            <p:cNvCxnSpPr>
              <a:cxnSpLocks/>
              <a:stCxn id="53" idx="3"/>
              <a:endCxn id="9" idx="2"/>
            </p:cNvCxnSpPr>
            <p:nvPr/>
          </p:nvCxnSpPr>
          <p:spPr>
            <a:xfrm rot="5400000">
              <a:off x="4790122" y="3660550"/>
              <a:ext cx="485472" cy="1754116"/>
            </a:xfrm>
            <a:prstGeom prst="bentConnector3">
              <a:avLst>
                <a:gd name="adj1" fmla="val 158168"/>
              </a:avLst>
            </a:prstGeom>
            <a:ln w="38100">
              <a:solidFill>
                <a:srgbClr val="408CD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8DD5C731-581C-4650-B29F-33F6FB213783}"/>
              </a:ext>
            </a:extLst>
          </p:cNvPr>
          <p:cNvSpPr txBox="1"/>
          <p:nvPr/>
        </p:nvSpPr>
        <p:spPr>
          <a:xfrm>
            <a:off x="1184898" y="5270726"/>
            <a:ext cx="584381" cy="335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Pump</a:t>
            </a:r>
            <a:endParaRPr kumimoji="0" lang="en-NL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4DCF29E8-A608-448D-8BAA-7DFE79111794}"/>
              </a:ext>
            </a:extLst>
          </p:cNvPr>
          <p:cNvSpPr/>
          <p:nvPr/>
        </p:nvSpPr>
        <p:spPr>
          <a:xfrm>
            <a:off x="1320983" y="4940628"/>
            <a:ext cx="306206" cy="345205"/>
          </a:xfrm>
          <a:prstGeom prst="triangle">
            <a:avLst/>
          </a:prstGeom>
          <a:solidFill>
            <a:srgbClr val="E38C8C"/>
          </a:solidFill>
          <a:ln>
            <a:solidFill>
              <a:srgbClr val="D75B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+mj-lt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BDC037F-89CE-48FE-B94E-316BBC0148A4}"/>
              </a:ext>
            </a:extLst>
          </p:cNvPr>
          <p:cNvSpPr/>
          <p:nvPr/>
        </p:nvSpPr>
        <p:spPr>
          <a:xfrm>
            <a:off x="1321290" y="4919248"/>
            <a:ext cx="300708" cy="288008"/>
          </a:xfrm>
          <a:prstGeom prst="ellipse">
            <a:avLst/>
          </a:prstGeom>
          <a:solidFill>
            <a:srgbClr val="E38C8C"/>
          </a:solidFill>
          <a:ln>
            <a:solidFill>
              <a:srgbClr val="D75B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+mj-lt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52EC1E9-1197-45EA-AFD1-169573D2131E}"/>
              </a:ext>
            </a:extLst>
          </p:cNvPr>
          <p:cNvSpPr txBox="1"/>
          <p:nvPr/>
        </p:nvSpPr>
        <p:spPr>
          <a:xfrm>
            <a:off x="4763866" y="5271983"/>
            <a:ext cx="584381" cy="335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Pump</a:t>
            </a:r>
            <a:endParaRPr kumimoji="0" lang="en-NL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9" name="Isosceles Triangle 78">
            <a:extLst>
              <a:ext uri="{FF2B5EF4-FFF2-40B4-BE49-F238E27FC236}">
                <a16:creationId xmlns:a16="http://schemas.microsoft.com/office/drawing/2014/main" id="{32646EA9-FF9F-4A82-8EF3-0623B3E82552}"/>
              </a:ext>
            </a:extLst>
          </p:cNvPr>
          <p:cNvSpPr/>
          <p:nvPr/>
        </p:nvSpPr>
        <p:spPr>
          <a:xfrm>
            <a:off x="4899949" y="4941885"/>
            <a:ext cx="306206" cy="345205"/>
          </a:xfrm>
          <a:prstGeom prst="triangle">
            <a:avLst/>
          </a:prstGeom>
          <a:solidFill>
            <a:srgbClr val="7FB2E5"/>
          </a:solidFill>
          <a:ln>
            <a:solidFill>
              <a:srgbClr val="408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+mj-lt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90C375-9FD1-42E2-A055-AB843756F2E4}"/>
              </a:ext>
            </a:extLst>
          </p:cNvPr>
          <p:cNvSpPr/>
          <p:nvPr/>
        </p:nvSpPr>
        <p:spPr>
          <a:xfrm>
            <a:off x="4900265" y="4920505"/>
            <a:ext cx="300708" cy="288008"/>
          </a:xfrm>
          <a:prstGeom prst="ellipse">
            <a:avLst/>
          </a:prstGeom>
          <a:solidFill>
            <a:srgbClr val="7FB2E5"/>
          </a:solidFill>
          <a:ln>
            <a:solidFill>
              <a:srgbClr val="408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+mj-lt"/>
            </a:endParaRPr>
          </a:p>
        </p:txBody>
      </p:sp>
      <p:sp>
        <p:nvSpPr>
          <p:cNvPr id="81" name="Text Placeholder 4">
            <a:extLst>
              <a:ext uri="{FF2B5EF4-FFF2-40B4-BE49-F238E27FC236}">
                <a16:creationId xmlns:a16="http://schemas.microsoft.com/office/drawing/2014/main" id="{83124701-6FA1-405B-8205-1FC2B4B30F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4350" y="2334863"/>
            <a:ext cx="4526956" cy="264480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Rechargeable</a:t>
            </a:r>
          </a:p>
          <a:p>
            <a:r>
              <a:rPr lang="en-US" sz="2400" dirty="0"/>
              <a:t>Decoupled energy (tank size) and power (reactor size): upscaling possibilities</a:t>
            </a:r>
          </a:p>
          <a:p>
            <a:r>
              <a:rPr lang="en-US" sz="2400" dirty="0"/>
              <a:t>Currently too expensive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29143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9E641-BFEA-482D-9E85-B6821CDED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Redox flow batteries</a:t>
            </a:r>
            <a:endParaRPr lang="en-NL" dirty="0"/>
          </a:p>
        </p:txBody>
      </p:sp>
      <p:sp>
        <p:nvSpPr>
          <p:cNvPr id="236" name="Title 1">
            <a:extLst>
              <a:ext uri="{FF2B5EF4-FFF2-40B4-BE49-F238E27FC236}">
                <a16:creationId xmlns:a16="http://schemas.microsoft.com/office/drawing/2014/main" id="{B59DDF33-1E99-49CD-A2EF-2ACE27650722}"/>
              </a:ext>
            </a:extLst>
          </p:cNvPr>
          <p:cNvSpPr txBox="1">
            <a:spLocks/>
          </p:cNvSpPr>
          <p:nvPr/>
        </p:nvSpPr>
        <p:spPr>
          <a:xfrm>
            <a:off x="811213" y="473399"/>
            <a:ext cx="10560000" cy="5259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Porous electrodes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1CF00-F6C1-47AA-9F79-D884303D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6" name="Footer Placeholder 3">
            <a:extLst>
              <a:ext uri="{FF2B5EF4-FFF2-40B4-BE49-F238E27FC236}">
                <a16:creationId xmlns:a16="http://schemas.microsoft.com/office/drawing/2014/main" id="{7F4465A9-4658-47EB-823B-D48ED19913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D0265F-88EC-4F49-867D-B479BF8F656C}"/>
              </a:ext>
            </a:extLst>
          </p:cNvPr>
          <p:cNvGrpSpPr/>
          <p:nvPr/>
        </p:nvGrpSpPr>
        <p:grpSpPr>
          <a:xfrm>
            <a:off x="6626507" y="2592000"/>
            <a:ext cx="2001600" cy="2034000"/>
            <a:chOff x="8276102" y="1878533"/>
            <a:chExt cx="2001600" cy="2034000"/>
          </a:xfrm>
        </p:grpSpPr>
        <p:pic>
          <p:nvPicPr>
            <p:cNvPr id="65" name="Picture 64" descr="A picture containing bicycle, sitting, tree, standing&#10;&#10;Description automatically generated">
              <a:extLst>
                <a:ext uri="{FF2B5EF4-FFF2-40B4-BE49-F238E27FC236}">
                  <a16:creationId xmlns:a16="http://schemas.microsoft.com/office/drawing/2014/main" id="{6043BCDD-8D91-4FAD-8DD1-DF384B31F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02" b="9697"/>
            <a:stretch/>
          </p:blipFill>
          <p:spPr>
            <a:xfrm>
              <a:off x="8276102" y="1878533"/>
              <a:ext cx="2001600" cy="2034000"/>
            </a:xfrm>
            <a:prstGeom prst="rect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6AD5345-5122-44F4-84C8-4064F451BAB2}"/>
                </a:ext>
              </a:extLst>
            </p:cNvPr>
            <p:cNvCxnSpPr/>
            <p:nvPr/>
          </p:nvCxnSpPr>
          <p:spPr>
            <a:xfrm>
              <a:off x="8472056" y="1960663"/>
              <a:ext cx="1609691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E2C0D12-38D7-4E16-9017-0BE1DD0795EB}"/>
                    </a:ext>
                  </a:extLst>
                </p:cNvPr>
                <p:cNvSpPr txBox="1"/>
                <p:nvPr/>
              </p:nvSpPr>
              <p:spPr>
                <a:xfrm>
                  <a:off x="8594663" y="1929785"/>
                  <a:ext cx="136447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20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rial" charset="0"/>
                    </a:rPr>
                    <a:t>100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m:t>μm</m:t>
                      </m:r>
                    </m:oMath>
                  </a14:m>
                  <a:r>
                    <a:rPr lang="en-GB" sz="20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rial" charset="0"/>
                    </a:rPr>
                    <a:t> </a:t>
                  </a:r>
                  <a:endParaRPr lang="en-US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E2C0D12-38D7-4E16-9017-0BE1DD0795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4663" y="1929785"/>
                  <a:ext cx="1364476" cy="400110"/>
                </a:xfrm>
                <a:prstGeom prst="rect">
                  <a:avLst/>
                </a:prstGeom>
                <a:blipFill>
                  <a:blip r:embed="rId4"/>
                  <a:stretch>
                    <a:fillRect l="-4018" t="-7576" b="-25758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76B5F1A-AA14-452E-AE41-C23DD303E513}"/>
              </a:ext>
            </a:extLst>
          </p:cNvPr>
          <p:cNvGrpSpPr/>
          <p:nvPr/>
        </p:nvGrpSpPr>
        <p:grpSpPr>
          <a:xfrm>
            <a:off x="8974945" y="2484000"/>
            <a:ext cx="2621198" cy="2282289"/>
            <a:chOff x="9355434" y="2330573"/>
            <a:chExt cx="2621198" cy="228228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CAB9EE1-98EF-4E0C-89ED-EE2E382961DD}"/>
                </a:ext>
              </a:extLst>
            </p:cNvPr>
            <p:cNvGrpSpPr/>
            <p:nvPr/>
          </p:nvGrpSpPr>
          <p:grpSpPr>
            <a:xfrm>
              <a:off x="9355434" y="2330573"/>
              <a:ext cx="2620475" cy="2282289"/>
              <a:chOff x="9776660" y="2386603"/>
              <a:chExt cx="2620475" cy="228228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A4FF028-0FE0-4C90-ACD6-AD171129EF35}"/>
                  </a:ext>
                </a:extLst>
              </p:cNvPr>
              <p:cNvGrpSpPr/>
              <p:nvPr/>
            </p:nvGrpSpPr>
            <p:grpSpPr>
              <a:xfrm>
                <a:off x="9776660" y="2683611"/>
                <a:ext cx="1420252" cy="1287625"/>
                <a:chOff x="6668460" y="2857908"/>
                <a:chExt cx="1420252" cy="1287625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C4BF14B3-6701-4CA3-B393-627CB03A124C}"/>
                    </a:ext>
                  </a:extLst>
                </p:cNvPr>
                <p:cNvSpPr/>
                <p:nvPr/>
              </p:nvSpPr>
              <p:spPr>
                <a:xfrm>
                  <a:off x="6904083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156B6520-7AA4-4ADF-A1C0-6287D9922863}"/>
                    </a:ext>
                  </a:extLst>
                </p:cNvPr>
                <p:cNvSpPr/>
                <p:nvPr/>
              </p:nvSpPr>
              <p:spPr>
                <a:xfrm>
                  <a:off x="7184765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DCA2E421-99A7-461F-A21E-9EB300169BC4}"/>
                    </a:ext>
                  </a:extLst>
                </p:cNvPr>
                <p:cNvSpPr/>
                <p:nvPr/>
              </p:nvSpPr>
              <p:spPr>
                <a:xfrm>
                  <a:off x="7465447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5729DC9C-3861-47B4-A4E8-DFCAE945C517}"/>
                    </a:ext>
                  </a:extLst>
                </p:cNvPr>
                <p:cNvSpPr/>
                <p:nvPr/>
              </p:nvSpPr>
              <p:spPr>
                <a:xfrm>
                  <a:off x="7746128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C66D9D1D-DC56-41FB-B807-77E2B602E4E6}"/>
                    </a:ext>
                  </a:extLst>
                </p:cNvPr>
                <p:cNvSpPr/>
                <p:nvPr/>
              </p:nvSpPr>
              <p:spPr>
                <a:xfrm rot="16011621">
                  <a:off x="7336780" y="2355516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F615E277-16E9-488A-9DF9-111309308ECB}"/>
                    </a:ext>
                  </a:extLst>
                </p:cNvPr>
                <p:cNvSpPr/>
                <p:nvPr/>
              </p:nvSpPr>
              <p:spPr>
                <a:xfrm rot="16011621">
                  <a:off x="7336780" y="2651763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38DCF5F2-62D6-47B9-98CC-E2028D260488}"/>
                    </a:ext>
                  </a:extLst>
                </p:cNvPr>
                <p:cNvSpPr/>
                <p:nvPr/>
              </p:nvSpPr>
              <p:spPr>
                <a:xfrm rot="16011621">
                  <a:off x="7336780" y="2948010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4FCC8F8E-6CF1-4DED-98AF-E534DD086ACE}"/>
                    </a:ext>
                  </a:extLst>
                </p:cNvPr>
                <p:cNvSpPr/>
                <p:nvPr/>
              </p:nvSpPr>
              <p:spPr>
                <a:xfrm rot="16011621">
                  <a:off x="7336780" y="3244258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sp>
            <p:nvSpPr>
              <p:cNvPr id="25" name="Arrow: Curved Left 24">
                <a:extLst>
                  <a:ext uri="{FF2B5EF4-FFF2-40B4-BE49-F238E27FC236}">
                    <a16:creationId xmlns:a16="http://schemas.microsoft.com/office/drawing/2014/main" id="{D808307E-7979-4DB0-B3FC-4910B3216918}"/>
                  </a:ext>
                </a:extLst>
              </p:cNvPr>
              <p:cNvSpPr/>
              <p:nvPr/>
            </p:nvSpPr>
            <p:spPr>
              <a:xfrm rot="8918544">
                <a:off x="10385561" y="3337798"/>
                <a:ext cx="282268" cy="796012"/>
              </a:xfrm>
              <a:prstGeom prst="curvedLeftArrow">
                <a:avLst>
                  <a:gd name="adj1" fmla="val 0"/>
                  <a:gd name="adj2" fmla="val 44471"/>
                  <a:gd name="adj3" fmla="val 34975"/>
                </a:avLst>
              </a:prstGeom>
              <a:solidFill>
                <a:schemeClr val="accent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8AF1EADE-DDE1-46C4-A16C-4A8F59C82493}"/>
                  </a:ext>
                </a:extLst>
              </p:cNvPr>
              <p:cNvSpPr txBox="1"/>
              <p:nvPr/>
            </p:nvSpPr>
            <p:spPr>
              <a:xfrm>
                <a:off x="10082318" y="4268782"/>
                <a:ext cx="23148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A</a:t>
                </a:r>
                <a:r>
                  <a:rPr lang="en-US" sz="2000" b="1" baseline="30000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(n-1)+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solidFill>
                      <a:sysClr val="windowText" lastClr="000000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sz="2000" b="1" dirty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2000" b="1" baseline="30000" dirty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</a:rPr>
                  <a:t>n+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latin typeface="+mj-lt"/>
                    <a:cs typeface="Times New Roman" panose="02020603050405020304" pitchFamily="18" charset="0"/>
                  </a:rPr>
                  <a:t>+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solidFill>
                      <a:srgbClr val="20B80C"/>
                    </a:solidFill>
                    <a:latin typeface="+mj-lt"/>
                    <a:cs typeface="Times New Roman" panose="02020603050405020304" pitchFamily="18" charset="0"/>
                  </a:rPr>
                  <a:t>e</a:t>
                </a:r>
                <a:r>
                  <a:rPr lang="en-US" sz="2000" b="1" baseline="30000" dirty="0">
                    <a:solidFill>
                      <a:srgbClr val="20B80C"/>
                    </a:solidFill>
                    <a:latin typeface="+mj-lt"/>
                    <a:cs typeface="Times New Roman" panose="02020603050405020304" pitchFamily="18" charset="0"/>
                  </a:rPr>
                  <a:t>-</a:t>
                </a:r>
                <a:endParaRPr lang="en-NL" sz="2000" b="1" dirty="0">
                  <a:solidFill>
                    <a:srgbClr val="20B80C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Arrow: Curved Left 143">
                <a:extLst>
                  <a:ext uri="{FF2B5EF4-FFF2-40B4-BE49-F238E27FC236}">
                    <a16:creationId xmlns:a16="http://schemas.microsoft.com/office/drawing/2014/main" id="{D88EEEEF-21A7-419E-A0E3-3E60353118D8}"/>
                  </a:ext>
                </a:extLst>
              </p:cNvPr>
              <p:cNvSpPr/>
              <p:nvPr/>
            </p:nvSpPr>
            <p:spPr>
              <a:xfrm rot="12304836">
                <a:off x="10385561" y="2484073"/>
                <a:ext cx="282268" cy="796012"/>
              </a:xfrm>
              <a:prstGeom prst="curvedLeftArrow">
                <a:avLst>
                  <a:gd name="adj1" fmla="val 0"/>
                  <a:gd name="adj2" fmla="val 44471"/>
                  <a:gd name="adj3" fmla="val 34975"/>
                </a:avLst>
              </a:prstGeom>
              <a:solidFill>
                <a:srgbClr val="0070C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14050A4-A895-41D2-AD8B-C5277EB4B65B}"/>
                  </a:ext>
                </a:extLst>
              </p:cNvPr>
              <p:cNvSpPr/>
              <p:nvPr/>
            </p:nvSpPr>
            <p:spPr>
              <a:xfrm>
                <a:off x="10659718" y="2386603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C2C33602-87DB-4DEE-882E-A97F3C20BC40}"/>
                  </a:ext>
                </a:extLst>
              </p:cNvPr>
              <p:cNvSpPr/>
              <p:nvPr/>
            </p:nvSpPr>
            <p:spPr>
              <a:xfrm>
                <a:off x="10760734" y="2711000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24034DEC-7385-4BFD-8889-291FFABB2BBB}"/>
                  </a:ext>
                </a:extLst>
              </p:cNvPr>
              <p:cNvSpPr/>
              <p:nvPr/>
            </p:nvSpPr>
            <p:spPr>
              <a:xfrm>
                <a:off x="10456838" y="2992087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4D920DF8-CFBC-402E-87C2-74F125B454A2}"/>
                  </a:ext>
                </a:extLst>
              </p:cNvPr>
              <p:cNvSpPr/>
              <p:nvPr/>
            </p:nvSpPr>
            <p:spPr>
              <a:xfrm>
                <a:off x="10497035" y="2742770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96A38D78-E235-4215-8666-32BCC44E8071}"/>
                  </a:ext>
                </a:extLst>
              </p:cNvPr>
              <p:cNvSpPr/>
              <p:nvPr/>
            </p:nvSpPr>
            <p:spPr>
              <a:xfrm>
                <a:off x="10404823" y="2464193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04FCBCE9-6603-4798-A713-CD31D8103618}"/>
                  </a:ext>
                </a:extLst>
              </p:cNvPr>
              <p:cNvSpPr/>
              <p:nvPr/>
            </p:nvSpPr>
            <p:spPr>
              <a:xfrm>
                <a:off x="10824651" y="4067374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A5992F94-C51B-46CB-B2F5-C40404FA893F}"/>
                  </a:ext>
                </a:extLst>
              </p:cNvPr>
              <p:cNvSpPr/>
              <p:nvPr/>
            </p:nvSpPr>
            <p:spPr>
              <a:xfrm>
                <a:off x="10107503" y="3622084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EDEEB0A1-1192-47E7-BD71-9B44539EAEB8}"/>
                  </a:ext>
                </a:extLst>
              </p:cNvPr>
              <p:cNvSpPr/>
              <p:nvPr/>
            </p:nvSpPr>
            <p:spPr>
              <a:xfrm>
                <a:off x="10425744" y="3635148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F42529EB-C370-4B56-8179-8866A53FC991}"/>
                  </a:ext>
                </a:extLst>
              </p:cNvPr>
              <p:cNvSpPr/>
              <p:nvPr/>
            </p:nvSpPr>
            <p:spPr>
              <a:xfrm>
                <a:off x="10589682" y="4076837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DF4BD951-5E81-4032-A358-8441935BA3E5}"/>
                  </a:ext>
                </a:extLst>
              </p:cNvPr>
              <p:cNvSpPr/>
              <p:nvPr/>
            </p:nvSpPr>
            <p:spPr>
              <a:xfrm>
                <a:off x="10368458" y="4044083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6704CEA-0ED1-4B32-BFC7-BAB04AE4B7F5}"/>
                </a:ext>
              </a:extLst>
            </p:cNvPr>
            <p:cNvGrpSpPr/>
            <p:nvPr/>
          </p:nvGrpSpPr>
          <p:grpSpPr>
            <a:xfrm>
              <a:off x="11112632" y="2814658"/>
              <a:ext cx="864000" cy="864000"/>
              <a:chOff x="11112632" y="2814658"/>
              <a:chExt cx="864000" cy="8640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2749C74-2BE0-4996-90D6-E985077AD081}"/>
                  </a:ext>
                </a:extLst>
              </p:cNvPr>
              <p:cNvSpPr/>
              <p:nvPr/>
            </p:nvSpPr>
            <p:spPr>
              <a:xfrm>
                <a:off x="11112632" y="2814658"/>
                <a:ext cx="864000" cy="864000"/>
              </a:xfrm>
              <a:prstGeom prst="rect">
                <a:avLst/>
              </a:prstGeom>
              <a:solidFill>
                <a:schemeClr val="bg1"/>
              </a:solidFill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6AA5073B-3F9A-429C-BF51-7FE4747EA4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371200" y="2894546"/>
                <a:ext cx="84362" cy="313536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>
                <a:extLst>
                  <a:ext uri="{FF2B5EF4-FFF2-40B4-BE49-F238E27FC236}">
                    <a16:creationId xmlns:a16="http://schemas.microsoft.com/office/drawing/2014/main" id="{31146993-652E-4403-9D67-5F004D2AEE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46096" y="2894546"/>
                <a:ext cx="84451" cy="452626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1EB362DF-F0B0-4E4D-94FD-000D44D5651E}"/>
                  </a:ext>
                </a:extLst>
              </p:cNvPr>
              <p:cNvSpPr/>
              <p:nvPr/>
            </p:nvSpPr>
            <p:spPr>
              <a:xfrm>
                <a:off x="11330547" y="3246502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59962F90-DF12-486F-86FB-3D56CF623FEA}"/>
                  </a:ext>
                </a:extLst>
              </p:cNvPr>
              <p:cNvSpPr/>
              <p:nvPr/>
            </p:nvSpPr>
            <p:spPr>
              <a:xfrm>
                <a:off x="11192096" y="3418100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69A5BACD-FA5D-4675-950D-196FF60B85FE}"/>
                  </a:ext>
                </a:extLst>
              </p:cNvPr>
              <p:cNvSpPr/>
              <p:nvPr/>
            </p:nvSpPr>
            <p:spPr>
              <a:xfrm>
                <a:off x="11592986" y="3208082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6D844775-0853-43C6-B753-6E987DFB66DB}"/>
                  </a:ext>
                </a:extLst>
              </p:cNvPr>
              <p:cNvSpPr/>
              <p:nvPr/>
            </p:nvSpPr>
            <p:spPr>
              <a:xfrm>
                <a:off x="11774809" y="3344001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31481035-228D-4B58-9EC3-7A8DCBBECB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4632" y="2904081"/>
                <a:ext cx="90543" cy="272025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>
                <a:extLst>
                  <a:ext uri="{FF2B5EF4-FFF2-40B4-BE49-F238E27FC236}">
                    <a16:creationId xmlns:a16="http://schemas.microsoft.com/office/drawing/2014/main" id="{6B76EA8B-6F5F-42C2-B5B7-0CA0443E9B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09072" y="2914912"/>
                <a:ext cx="90314" cy="401670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DFD6A63-30F4-4D85-A30D-2A184B22F4F9}"/>
              </a:ext>
            </a:extLst>
          </p:cNvPr>
          <p:cNvGrpSpPr/>
          <p:nvPr/>
        </p:nvGrpSpPr>
        <p:grpSpPr>
          <a:xfrm>
            <a:off x="230100" y="1728626"/>
            <a:ext cx="6148076" cy="3878791"/>
            <a:chOff x="230100" y="1728626"/>
            <a:chExt cx="6148076" cy="387879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2EE52C29-DC50-4429-BD74-183B56DB6F4A}"/>
                </a:ext>
              </a:extLst>
            </p:cNvPr>
            <p:cNvGrpSpPr/>
            <p:nvPr/>
          </p:nvGrpSpPr>
          <p:grpSpPr>
            <a:xfrm>
              <a:off x="1645462" y="2445477"/>
              <a:ext cx="3220164" cy="2334864"/>
              <a:chOff x="1645462" y="2445477"/>
              <a:chExt cx="3220164" cy="2334864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94B87408-7AF6-4DFA-94B0-7DDAEF0B281A}"/>
                  </a:ext>
                </a:extLst>
              </p:cNvPr>
              <p:cNvSpPr/>
              <p:nvPr/>
            </p:nvSpPr>
            <p:spPr>
              <a:xfrm>
                <a:off x="1645462" y="2445477"/>
                <a:ext cx="1419652" cy="2334864"/>
              </a:xfrm>
              <a:prstGeom prst="rect">
                <a:avLst/>
              </a:prstGeom>
              <a:solidFill>
                <a:srgbClr val="C81919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5640960-4D34-44D0-A7EB-38E2E9018976}"/>
                  </a:ext>
                </a:extLst>
              </p:cNvPr>
              <p:cNvSpPr/>
              <p:nvPr/>
            </p:nvSpPr>
            <p:spPr>
              <a:xfrm>
                <a:off x="3445974" y="2445477"/>
                <a:ext cx="1419652" cy="2334864"/>
              </a:xfrm>
              <a:prstGeom prst="rect">
                <a:avLst/>
              </a:prstGeom>
              <a:solidFill>
                <a:srgbClr val="0066CC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57AEFBF8-EC17-4C86-96DE-F1583FD96104}"/>
                  </a:ext>
                </a:extLst>
              </p:cNvPr>
              <p:cNvSpPr txBox="1"/>
              <p:nvPr/>
            </p:nvSpPr>
            <p:spPr>
              <a:xfrm>
                <a:off x="1980061" y="2549808"/>
                <a:ext cx="7612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Anode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A88839D-DF3F-4A8B-9836-1F68468495F7}"/>
                  </a:ext>
                </a:extLst>
              </p:cNvPr>
              <p:cNvSpPr txBox="1"/>
              <p:nvPr/>
            </p:nvSpPr>
            <p:spPr>
              <a:xfrm>
                <a:off x="3691757" y="2549808"/>
                <a:ext cx="9306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Cathode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Arrow: Curved Right 103">
                <a:extLst>
                  <a:ext uri="{FF2B5EF4-FFF2-40B4-BE49-F238E27FC236}">
                    <a16:creationId xmlns:a16="http://schemas.microsoft.com/office/drawing/2014/main" id="{8864E541-128D-4FA6-8E17-5F7B1743A4E9}"/>
                  </a:ext>
                </a:extLst>
              </p:cNvPr>
              <p:cNvSpPr/>
              <p:nvPr/>
            </p:nvSpPr>
            <p:spPr>
              <a:xfrm flipV="1">
                <a:off x="1662740" y="3264711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Arrow: Curved Right 104">
                <a:extLst>
                  <a:ext uri="{FF2B5EF4-FFF2-40B4-BE49-F238E27FC236}">
                    <a16:creationId xmlns:a16="http://schemas.microsoft.com/office/drawing/2014/main" id="{8F2D77BB-71D4-431C-A72E-FB240064D17B}"/>
                  </a:ext>
                </a:extLst>
              </p:cNvPr>
              <p:cNvSpPr/>
              <p:nvPr/>
            </p:nvSpPr>
            <p:spPr>
              <a:xfrm flipH="1">
                <a:off x="4511891" y="3264529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218393F1-9E2D-41F8-90DE-960721F8F01F}"/>
                  </a:ext>
                </a:extLst>
              </p:cNvPr>
              <p:cNvSpPr txBox="1"/>
              <p:nvPr/>
            </p:nvSpPr>
            <p:spPr>
              <a:xfrm>
                <a:off x="1991019" y="3904893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(n-1)+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8D38F547-9818-4C32-8046-74F2671983E8}"/>
                  </a:ext>
                </a:extLst>
              </p:cNvPr>
              <p:cNvSpPr txBox="1"/>
              <p:nvPr/>
            </p:nvSpPr>
            <p:spPr>
              <a:xfrm>
                <a:off x="1990132" y="317103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n+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D577B6E1-FBDA-4370-9CA2-97E6392B1F37}"/>
                  </a:ext>
                </a:extLst>
              </p:cNvPr>
              <p:cNvSpPr txBox="1"/>
              <p:nvPr/>
            </p:nvSpPr>
            <p:spPr>
              <a:xfrm>
                <a:off x="3854741" y="3905895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(n-1)+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7AE386A4-5300-4927-831B-34C729FE1259}"/>
                  </a:ext>
                </a:extLst>
              </p:cNvPr>
              <p:cNvSpPr txBox="1"/>
              <p:nvPr/>
            </p:nvSpPr>
            <p:spPr>
              <a:xfrm>
                <a:off x="4051681" y="317208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n+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6171FF8-265F-4AF2-8F9A-3DCA1C3CA124}"/>
                </a:ext>
              </a:extLst>
            </p:cNvPr>
            <p:cNvGrpSpPr/>
            <p:nvPr/>
          </p:nvGrpSpPr>
          <p:grpSpPr>
            <a:xfrm>
              <a:off x="2159298" y="2445477"/>
              <a:ext cx="2192082" cy="2334864"/>
              <a:chOff x="2159298" y="2445477"/>
              <a:chExt cx="2192082" cy="2334864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65111805-DAC6-4AA9-9A14-02826432228C}"/>
                  </a:ext>
                </a:extLst>
              </p:cNvPr>
              <p:cNvGrpSpPr/>
              <p:nvPr/>
            </p:nvGrpSpPr>
            <p:grpSpPr>
              <a:xfrm>
                <a:off x="3053970" y="2445477"/>
                <a:ext cx="401788" cy="2334864"/>
                <a:chOff x="3053970" y="2445477"/>
                <a:chExt cx="401788" cy="2334864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49304138-17E0-4E1D-9B74-97F9379D1DEF}"/>
                    </a:ext>
                  </a:extLst>
                </p:cNvPr>
                <p:cNvSpPr/>
                <p:nvPr/>
              </p:nvSpPr>
              <p:spPr>
                <a:xfrm>
                  <a:off x="3053970" y="2445477"/>
                  <a:ext cx="401788" cy="2334864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F3E4DEC-EF5B-4290-A0FA-D343886D4E2F}"/>
                    </a:ext>
                  </a:extLst>
                </p:cNvPr>
                <p:cNvSpPr txBox="1"/>
                <p:nvPr/>
              </p:nvSpPr>
              <p:spPr>
                <a:xfrm rot="16200000">
                  <a:off x="2656682" y="3455957"/>
                  <a:ext cx="1165703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+mj-lt"/>
                      <a:cs typeface="Times New Roman" panose="02020603050405020304" pitchFamily="18" charset="0"/>
                    </a:rPr>
                    <a:t>Membrane</a:t>
                  </a:r>
                  <a:endParaRPr lang="en-NL" sz="16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1D9396F0-5DBB-4A1A-9259-48A6ED653407}"/>
                  </a:ext>
                </a:extLst>
              </p:cNvPr>
              <p:cNvCxnSpPr/>
              <p:nvPr/>
            </p:nvCxnSpPr>
            <p:spPr>
              <a:xfrm>
                <a:off x="2676592" y="4515466"/>
                <a:ext cx="115359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8A5A3B5D-A36C-45BD-895B-B71573D46862}"/>
                  </a:ext>
                </a:extLst>
              </p:cNvPr>
              <p:cNvSpPr txBox="1"/>
              <p:nvPr/>
            </p:nvSpPr>
            <p:spPr>
              <a:xfrm>
                <a:off x="2159298" y="4353695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Ions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EC67B1C-4EC0-42FC-B5B6-D54706D6FFA1}"/>
                  </a:ext>
                </a:extLst>
              </p:cNvPr>
              <p:cNvSpPr txBox="1"/>
              <p:nvPr/>
            </p:nvSpPr>
            <p:spPr>
              <a:xfrm>
                <a:off x="3789286" y="4354919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Ions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FB4CD1A5-C3C1-45EA-A9C4-F48E34BAA2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78718" y="1862614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15704CA2-88E5-4784-8616-DB2E9CFBE5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0616" y="1861519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F4926EC-2812-40B6-8C0B-DC96E08AEE3A}"/>
                </a:ext>
              </a:extLst>
            </p:cNvPr>
            <p:cNvCxnSpPr>
              <a:cxnSpLocks/>
            </p:cNvCxnSpPr>
            <p:nvPr/>
          </p:nvCxnSpPr>
          <p:spPr>
            <a:xfrm>
              <a:off x="1471646" y="1878040"/>
              <a:ext cx="356895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8002FB4-FF3A-4158-97C9-359FED1394D9}"/>
                </a:ext>
              </a:extLst>
            </p:cNvPr>
            <p:cNvSpPr/>
            <p:nvPr/>
          </p:nvSpPr>
          <p:spPr>
            <a:xfrm>
              <a:off x="2859384" y="1728626"/>
              <a:ext cx="760300" cy="3144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Load</a:t>
              </a:r>
              <a:endParaRPr lang="en-NL" sz="1600" dirty="0"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FE07198F-0264-413A-826C-8138E6DC675E}"/>
                </a:ext>
              </a:extLst>
            </p:cNvPr>
            <p:cNvGrpSpPr/>
            <p:nvPr/>
          </p:nvGrpSpPr>
          <p:grpSpPr>
            <a:xfrm>
              <a:off x="1309004" y="2433851"/>
              <a:ext cx="3906579" cy="2346490"/>
              <a:chOff x="1309004" y="2433851"/>
              <a:chExt cx="3906579" cy="2346490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22B3C39F-F266-4EE3-AC81-12B39B211EF1}"/>
                  </a:ext>
                </a:extLst>
              </p:cNvPr>
              <p:cNvGrpSpPr/>
              <p:nvPr/>
            </p:nvGrpSpPr>
            <p:grpSpPr>
              <a:xfrm>
                <a:off x="1309004" y="2445477"/>
                <a:ext cx="3906579" cy="2334864"/>
                <a:chOff x="1309004" y="2445477"/>
                <a:chExt cx="3906579" cy="2334864"/>
              </a:xfrm>
            </p:grpSpPr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8A05AFBD-4F3C-4705-991E-CA5A2F11EC98}"/>
                    </a:ext>
                  </a:extLst>
                </p:cNvPr>
                <p:cNvSpPr/>
                <p:nvPr/>
              </p:nvSpPr>
              <p:spPr>
                <a:xfrm>
                  <a:off x="4865627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CA63ADBB-E2C5-4160-A697-131FC4FB5F11}"/>
                    </a:ext>
                  </a:extLst>
                </p:cNvPr>
                <p:cNvSpPr/>
                <p:nvPr/>
              </p:nvSpPr>
              <p:spPr>
                <a:xfrm>
                  <a:off x="1309004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E1C6C3FA-E005-4FB5-93A2-D80F314CF542}"/>
                    </a:ext>
                  </a:extLst>
                </p:cNvPr>
                <p:cNvSpPr txBox="1"/>
                <p:nvPr/>
              </p:nvSpPr>
              <p:spPr>
                <a:xfrm rot="16200000">
                  <a:off x="626704" y="3455963"/>
                  <a:ext cx="1689886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+mj-lt"/>
                      <a:cs typeface="Times New Roman" panose="02020603050405020304" pitchFamily="18" charset="0"/>
                    </a:rPr>
                    <a:t>Current collector</a:t>
                  </a:r>
                  <a:endParaRPr lang="en-NL" sz="1600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5C11CE9C-E82B-43BF-A0A3-C47C78231F2C}"/>
                  </a:ext>
                </a:extLst>
              </p:cNvPr>
              <p:cNvGrpSpPr/>
              <p:nvPr/>
            </p:nvGrpSpPr>
            <p:grpSpPr>
              <a:xfrm>
                <a:off x="1324856" y="2433851"/>
                <a:ext cx="318353" cy="338554"/>
                <a:chOff x="6419650" y="141739"/>
                <a:chExt cx="427863" cy="421869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F9E8393C-934B-416F-81D6-40AB38184E3B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300" dirty="0">
                    <a:latin typeface="+mj-lt"/>
                  </a:endParaRPr>
                </a:p>
              </p:txBody>
            </p: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A4939DB5-51E7-4E1B-BFCB-91ADB45CB323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600" baseline="300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lang="en-NL" sz="1600" dirty="0">
                    <a:latin typeface="+mj-lt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153BF76E-8FED-4B96-A9E3-BF626784A5F6}"/>
                  </a:ext>
                </a:extLst>
              </p:cNvPr>
              <p:cNvGrpSpPr/>
              <p:nvPr/>
            </p:nvGrpSpPr>
            <p:grpSpPr>
              <a:xfrm>
                <a:off x="4882618" y="3451865"/>
                <a:ext cx="318353" cy="338554"/>
                <a:chOff x="6419650" y="141739"/>
                <a:chExt cx="427863" cy="421869"/>
              </a:xfrm>
            </p:grpSpPr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9371C54C-4B92-42C1-901C-29C14BAB43B5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300" dirty="0">
                    <a:latin typeface="+mj-lt"/>
                  </a:endParaRPr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A6E23BFE-F81B-497D-B524-FCA18307EC2A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600" baseline="300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lang="en-NL" sz="1600" dirty="0">
                    <a:latin typeface="+mj-lt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76685E21-AC3B-4A49-AFF5-A97FD5FB42E5}"/>
                </a:ext>
              </a:extLst>
            </p:cNvPr>
            <p:cNvGrpSpPr/>
            <p:nvPr/>
          </p:nvGrpSpPr>
          <p:grpSpPr>
            <a:xfrm>
              <a:off x="230100" y="2923985"/>
              <a:ext cx="6148076" cy="1370884"/>
              <a:chOff x="-528024" y="3229071"/>
              <a:chExt cx="6118519" cy="1264915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611432E3-6546-46E5-94E9-5B191355EF84}"/>
                  </a:ext>
                </a:extLst>
              </p:cNvPr>
              <p:cNvGrpSpPr/>
              <p:nvPr/>
            </p:nvGrpSpPr>
            <p:grpSpPr>
              <a:xfrm>
                <a:off x="4703115" y="3229071"/>
                <a:ext cx="842742" cy="1264915"/>
                <a:chOff x="448042" y="4133850"/>
                <a:chExt cx="904875" cy="1228725"/>
              </a:xfrm>
            </p:grpSpPr>
            <p:sp>
              <p:nvSpPr>
                <p:cNvPr id="140" name="Cylinder 139">
                  <a:extLst>
                    <a:ext uri="{FF2B5EF4-FFF2-40B4-BE49-F238E27FC236}">
                      <a16:creationId xmlns:a16="http://schemas.microsoft.com/office/drawing/2014/main" id="{A58D8A9B-346C-4655-AD1B-9780A886003C}"/>
                    </a:ext>
                  </a:extLst>
                </p:cNvPr>
                <p:cNvSpPr/>
                <p:nvPr/>
              </p:nvSpPr>
              <p:spPr>
                <a:xfrm>
                  <a:off x="448042" y="4133850"/>
                  <a:ext cx="904875" cy="1228725"/>
                </a:xfrm>
                <a:prstGeom prst="can">
                  <a:avLst/>
                </a:prstGeom>
                <a:solidFill>
                  <a:srgbClr val="7FB2E5"/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1" name="Cylinder 140">
                  <a:extLst>
                    <a:ext uri="{FF2B5EF4-FFF2-40B4-BE49-F238E27FC236}">
                      <a16:creationId xmlns:a16="http://schemas.microsoft.com/office/drawing/2014/main" id="{0A07A8F4-2987-4228-B2B1-3558A21C3C6A}"/>
                    </a:ext>
                  </a:extLst>
                </p:cNvPr>
                <p:cNvSpPr/>
                <p:nvPr/>
              </p:nvSpPr>
              <p:spPr>
                <a:xfrm>
                  <a:off x="484110" y="4555336"/>
                  <a:ext cx="836587" cy="771525"/>
                </a:xfrm>
                <a:prstGeom prst="can">
                  <a:avLst/>
                </a:prstGeom>
                <a:solidFill>
                  <a:srgbClr val="408CD8">
                    <a:alpha val="80000"/>
                  </a:srgbClr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91102620-17E2-4588-9098-4739F0A5C3C4}"/>
                  </a:ext>
                </a:extLst>
              </p:cNvPr>
              <p:cNvGrpSpPr/>
              <p:nvPr/>
            </p:nvGrpSpPr>
            <p:grpSpPr>
              <a:xfrm>
                <a:off x="-528024" y="3229071"/>
                <a:ext cx="842742" cy="1264915"/>
                <a:chOff x="64953" y="4133850"/>
                <a:chExt cx="904875" cy="1228725"/>
              </a:xfrm>
            </p:grpSpPr>
            <p:sp>
              <p:nvSpPr>
                <p:cNvPr id="138" name="Cylinder 137">
                  <a:extLst>
                    <a:ext uri="{FF2B5EF4-FFF2-40B4-BE49-F238E27FC236}">
                      <a16:creationId xmlns:a16="http://schemas.microsoft.com/office/drawing/2014/main" id="{29944DF0-E38A-4C6D-A12C-253F4139B9D6}"/>
                    </a:ext>
                  </a:extLst>
                </p:cNvPr>
                <p:cNvSpPr/>
                <p:nvPr/>
              </p:nvSpPr>
              <p:spPr>
                <a:xfrm>
                  <a:off x="64953" y="4133850"/>
                  <a:ext cx="904875" cy="1228725"/>
                </a:xfrm>
                <a:prstGeom prst="can">
                  <a:avLst/>
                </a:prstGeom>
                <a:solidFill>
                  <a:srgbClr val="E38C8C"/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9" name="Cylinder 138">
                  <a:extLst>
                    <a:ext uri="{FF2B5EF4-FFF2-40B4-BE49-F238E27FC236}">
                      <a16:creationId xmlns:a16="http://schemas.microsoft.com/office/drawing/2014/main" id="{4D2696E2-A52E-490F-AC3C-495660025417}"/>
                    </a:ext>
                  </a:extLst>
                </p:cNvPr>
                <p:cNvSpPr/>
                <p:nvPr/>
              </p:nvSpPr>
              <p:spPr>
                <a:xfrm>
                  <a:off x="101023" y="4555336"/>
                  <a:ext cx="836589" cy="771525"/>
                </a:xfrm>
                <a:prstGeom prst="can">
                  <a:avLst/>
                </a:prstGeom>
                <a:solidFill>
                  <a:srgbClr val="D75B5B">
                    <a:alpha val="80000"/>
                  </a:srgbClr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072F772-8659-40D9-8CAC-5099242932D9}"/>
                  </a:ext>
                </a:extLst>
              </p:cNvPr>
              <p:cNvSpPr txBox="1"/>
              <p:nvPr/>
            </p:nvSpPr>
            <p:spPr>
              <a:xfrm>
                <a:off x="4668726" y="3985216"/>
                <a:ext cx="921769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Catholyte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BA88703D-1498-4390-8956-7E10E1944B0C}"/>
                  </a:ext>
                </a:extLst>
              </p:cNvPr>
              <p:cNvSpPr txBox="1"/>
              <p:nvPr/>
            </p:nvSpPr>
            <p:spPr>
              <a:xfrm>
                <a:off x="-492771" y="3985216"/>
                <a:ext cx="775340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Anolyte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F503D942-B976-4C4A-A36C-9E8030B32E92}"/>
                </a:ext>
              </a:extLst>
            </p:cNvPr>
            <p:cNvGrpSpPr/>
            <p:nvPr/>
          </p:nvGrpSpPr>
          <p:grpSpPr>
            <a:xfrm>
              <a:off x="653506" y="2445477"/>
              <a:ext cx="5256410" cy="2334867"/>
              <a:chOff x="653506" y="2445477"/>
              <a:chExt cx="5256410" cy="2334867"/>
            </a:xfrm>
          </p:grpSpPr>
          <p:cxnSp>
            <p:nvCxnSpPr>
              <p:cNvPr id="143" name="Connector: Elbow 142">
                <a:extLst>
                  <a:ext uri="{FF2B5EF4-FFF2-40B4-BE49-F238E27FC236}">
                    <a16:creationId xmlns:a16="http://schemas.microsoft.com/office/drawing/2014/main" id="{31FC0032-A57F-4CB3-9F40-03BED73CC805}"/>
                  </a:ext>
                </a:extLst>
              </p:cNvPr>
              <p:cNvCxnSpPr>
                <a:stCxn id="100" idx="0"/>
                <a:endCxn id="138" idx="1"/>
              </p:cNvCxnSpPr>
              <p:nvPr/>
            </p:nvCxnSpPr>
            <p:spPr>
              <a:xfrm rot="16200000" flipH="1" flipV="1">
                <a:off x="1265143" y="1833840"/>
                <a:ext cx="478508" cy="1701781"/>
              </a:xfrm>
              <a:prstGeom prst="bentConnector3">
                <a:avLst>
                  <a:gd name="adj1" fmla="val -55092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or: Elbow 153">
                <a:extLst>
                  <a:ext uri="{FF2B5EF4-FFF2-40B4-BE49-F238E27FC236}">
                    <a16:creationId xmlns:a16="http://schemas.microsoft.com/office/drawing/2014/main" id="{F0F0BC55-7D48-4C62-9B6A-E78115452422}"/>
                  </a:ext>
                </a:extLst>
              </p:cNvPr>
              <p:cNvCxnSpPr>
                <a:cxnSpLocks/>
                <a:stCxn id="138" idx="3"/>
                <a:endCxn id="100" idx="2"/>
              </p:cNvCxnSpPr>
              <p:nvPr/>
            </p:nvCxnSpPr>
            <p:spPr>
              <a:xfrm rot="16200000" flipH="1">
                <a:off x="1261661" y="3686715"/>
                <a:ext cx="485472" cy="1701781"/>
              </a:xfrm>
              <a:prstGeom prst="bentConnector3">
                <a:avLst>
                  <a:gd name="adj1" fmla="val 158113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onnector: Elbow 167">
                <a:extLst>
                  <a:ext uri="{FF2B5EF4-FFF2-40B4-BE49-F238E27FC236}">
                    <a16:creationId xmlns:a16="http://schemas.microsoft.com/office/drawing/2014/main" id="{78588487-6DB9-472C-8F10-A1394E714F45}"/>
                  </a:ext>
                </a:extLst>
              </p:cNvPr>
              <p:cNvCxnSpPr>
                <a:cxnSpLocks/>
                <a:stCxn id="101" idx="0"/>
                <a:endCxn id="140" idx="1"/>
              </p:cNvCxnSpPr>
              <p:nvPr/>
            </p:nvCxnSpPr>
            <p:spPr>
              <a:xfrm rot="16200000" flipH="1">
                <a:off x="4793604" y="1807674"/>
                <a:ext cx="478508" cy="1754116"/>
              </a:xfrm>
              <a:prstGeom prst="bentConnector3">
                <a:avLst>
                  <a:gd name="adj1" fmla="val -55092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or: Elbow 168">
                <a:extLst>
                  <a:ext uri="{FF2B5EF4-FFF2-40B4-BE49-F238E27FC236}">
                    <a16:creationId xmlns:a16="http://schemas.microsoft.com/office/drawing/2014/main" id="{B349426C-3EF0-4BFB-A0A8-FC7A4CADE744}"/>
                  </a:ext>
                </a:extLst>
              </p:cNvPr>
              <p:cNvCxnSpPr>
                <a:cxnSpLocks/>
                <a:stCxn id="140" idx="3"/>
                <a:endCxn id="101" idx="2"/>
              </p:cNvCxnSpPr>
              <p:nvPr/>
            </p:nvCxnSpPr>
            <p:spPr>
              <a:xfrm rot="5400000">
                <a:off x="4790122" y="3660550"/>
                <a:ext cx="485472" cy="1754116"/>
              </a:xfrm>
              <a:prstGeom prst="bentConnector3">
                <a:avLst>
                  <a:gd name="adj1" fmla="val 158168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F1840B3F-D596-4B17-B463-8B69B5240B36}"/>
                </a:ext>
              </a:extLst>
            </p:cNvPr>
            <p:cNvSpPr txBox="1"/>
            <p:nvPr/>
          </p:nvSpPr>
          <p:spPr>
            <a:xfrm>
              <a:off x="1184898" y="5270726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3" name="Isosceles Triangle 172">
              <a:extLst>
                <a:ext uri="{FF2B5EF4-FFF2-40B4-BE49-F238E27FC236}">
                  <a16:creationId xmlns:a16="http://schemas.microsoft.com/office/drawing/2014/main" id="{DC69B0B5-73FD-4C1E-9E07-1C8FFDBAAD14}"/>
                </a:ext>
              </a:extLst>
            </p:cNvPr>
            <p:cNvSpPr/>
            <p:nvPr/>
          </p:nvSpPr>
          <p:spPr>
            <a:xfrm>
              <a:off x="1320983" y="4940628"/>
              <a:ext cx="306206" cy="345205"/>
            </a:xfrm>
            <a:prstGeom prst="triangl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DC515B92-0786-4073-8A26-77DCFBF9DE85}"/>
                </a:ext>
              </a:extLst>
            </p:cNvPr>
            <p:cNvSpPr/>
            <p:nvPr/>
          </p:nvSpPr>
          <p:spPr>
            <a:xfrm>
              <a:off x="1321290" y="4919248"/>
              <a:ext cx="300708" cy="288008"/>
            </a:xfrm>
            <a:prstGeom prst="ellips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056BC908-1212-4A57-BEA4-254311719C99}"/>
                </a:ext>
              </a:extLst>
            </p:cNvPr>
            <p:cNvSpPr txBox="1"/>
            <p:nvPr/>
          </p:nvSpPr>
          <p:spPr>
            <a:xfrm>
              <a:off x="4763866" y="5271983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6" name="Isosceles Triangle 175">
              <a:extLst>
                <a:ext uri="{FF2B5EF4-FFF2-40B4-BE49-F238E27FC236}">
                  <a16:creationId xmlns:a16="http://schemas.microsoft.com/office/drawing/2014/main" id="{A80D991B-79EF-4AE9-9128-E6ED2E3A32B9}"/>
                </a:ext>
              </a:extLst>
            </p:cNvPr>
            <p:cNvSpPr/>
            <p:nvPr/>
          </p:nvSpPr>
          <p:spPr>
            <a:xfrm>
              <a:off x="4899949" y="4941885"/>
              <a:ext cx="306206" cy="345205"/>
            </a:xfrm>
            <a:prstGeom prst="triangl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6888AD20-B3F0-4993-BB3D-D5AF5392236F}"/>
                </a:ext>
              </a:extLst>
            </p:cNvPr>
            <p:cNvSpPr/>
            <p:nvPr/>
          </p:nvSpPr>
          <p:spPr>
            <a:xfrm>
              <a:off x="4900265" y="4920505"/>
              <a:ext cx="300708" cy="288008"/>
            </a:xfrm>
            <a:prstGeom prst="ellips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38653AB-250C-4680-99B8-6F9176D17B67}"/>
              </a:ext>
            </a:extLst>
          </p:cNvPr>
          <p:cNvGrpSpPr/>
          <p:nvPr/>
        </p:nvGrpSpPr>
        <p:grpSpPr>
          <a:xfrm>
            <a:off x="3593880" y="2261162"/>
            <a:ext cx="8124644" cy="2666033"/>
            <a:chOff x="4079068" y="2406010"/>
            <a:chExt cx="8124644" cy="2666033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1ECD2A3-9E02-495A-923A-7F6A60AFFF8C}"/>
                </a:ext>
              </a:extLst>
            </p:cNvPr>
            <p:cNvSpPr/>
            <p:nvPr/>
          </p:nvSpPr>
          <p:spPr>
            <a:xfrm>
              <a:off x="6988605" y="2406010"/>
              <a:ext cx="5215107" cy="2666033"/>
            </a:xfrm>
            <a:prstGeom prst="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163983-B4F1-46AE-85C8-D12D294123E9}"/>
                </a:ext>
              </a:extLst>
            </p:cNvPr>
            <p:cNvSpPr/>
            <p:nvPr/>
          </p:nvSpPr>
          <p:spPr>
            <a:xfrm>
              <a:off x="4079068" y="2686179"/>
              <a:ext cx="1176623" cy="1758353"/>
            </a:xfrm>
            <a:prstGeom prst="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6206C0-EF8C-4D80-AA88-5D22B1B871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8347" y="2406010"/>
              <a:ext cx="1720258" cy="280167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DC68E0F-C7BF-4533-BFB7-76A5F44284DB}"/>
                </a:ext>
              </a:extLst>
            </p:cNvPr>
            <p:cNvCxnSpPr>
              <a:cxnSpLocks/>
            </p:cNvCxnSpPr>
            <p:nvPr/>
          </p:nvCxnSpPr>
          <p:spPr>
            <a:xfrm>
              <a:off x="5268204" y="4455686"/>
              <a:ext cx="1720258" cy="616357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8" name="Text Placeholder 4">
            <a:extLst>
              <a:ext uri="{FF2B5EF4-FFF2-40B4-BE49-F238E27FC236}">
                <a16:creationId xmlns:a16="http://schemas.microsoft.com/office/drawing/2014/main" id="{5BF3D1B9-D5EF-497C-AC53-592C409E2D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2964" y="1569908"/>
            <a:ext cx="4744942" cy="44019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Key properties: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area ↑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drop ↓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transport </a:t>
            </a:r>
            <a:r>
              <a:rPr lang="en-US" sz="2400" b="1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properties ↑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Electrochemical activity ↑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(Electro)chemical stability ↑</a:t>
            </a:r>
          </a:p>
          <a:p>
            <a:pPr marL="360000"/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22959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6" grpId="0"/>
      <p:bldP spid="238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 1">
            <a:extLst>
              <a:ext uri="{FF2B5EF4-FFF2-40B4-BE49-F238E27FC236}">
                <a16:creationId xmlns:a16="http://schemas.microsoft.com/office/drawing/2014/main" id="{B59DDF33-1E99-49CD-A2EF-2ACE27650722}"/>
              </a:ext>
            </a:extLst>
          </p:cNvPr>
          <p:cNvSpPr txBox="1">
            <a:spLocks/>
          </p:cNvSpPr>
          <p:nvPr/>
        </p:nvSpPr>
        <p:spPr>
          <a:xfrm>
            <a:off x="811213" y="473399"/>
            <a:ext cx="10560000" cy="5259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Porous electrodes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1CF00-F6C1-47AA-9F79-D884303D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6" name="Footer Placeholder 3">
            <a:extLst>
              <a:ext uri="{FF2B5EF4-FFF2-40B4-BE49-F238E27FC236}">
                <a16:creationId xmlns:a16="http://schemas.microsoft.com/office/drawing/2014/main" id="{7F4465A9-4658-47EB-823B-D48ED19913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endParaRPr lang="en-GB" dirty="0"/>
          </a:p>
          <a:p>
            <a:r>
              <a:rPr lang="en-US" dirty="0"/>
              <a:t>Forner-Cuenca, A. </a:t>
            </a:r>
            <a:r>
              <a:rPr lang="en-US" i="1" dirty="0"/>
              <a:t>et al., J. </a:t>
            </a:r>
            <a:r>
              <a:rPr lang="en-US" i="1" dirty="0" err="1"/>
              <a:t>Electrochem</a:t>
            </a:r>
            <a:r>
              <a:rPr lang="en-US" i="1" dirty="0"/>
              <a:t>. Soc.</a:t>
            </a:r>
            <a:r>
              <a:rPr lang="en-US" dirty="0"/>
              <a:t>, 166(10) A2230-A2241 (2019)</a:t>
            </a:r>
          </a:p>
          <a:p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D0265F-88EC-4F49-867D-B479BF8F656C}"/>
              </a:ext>
            </a:extLst>
          </p:cNvPr>
          <p:cNvGrpSpPr/>
          <p:nvPr/>
        </p:nvGrpSpPr>
        <p:grpSpPr>
          <a:xfrm>
            <a:off x="6626507" y="2592000"/>
            <a:ext cx="2001600" cy="2034000"/>
            <a:chOff x="8276102" y="1878533"/>
            <a:chExt cx="2001600" cy="2034000"/>
          </a:xfrm>
        </p:grpSpPr>
        <p:pic>
          <p:nvPicPr>
            <p:cNvPr id="65" name="Picture 64" descr="A picture containing bicycle, sitting, tree, standing&#10;&#10;Description automatically generated">
              <a:extLst>
                <a:ext uri="{FF2B5EF4-FFF2-40B4-BE49-F238E27FC236}">
                  <a16:creationId xmlns:a16="http://schemas.microsoft.com/office/drawing/2014/main" id="{6043BCDD-8D91-4FAD-8DD1-DF384B31F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02" b="9697"/>
            <a:stretch/>
          </p:blipFill>
          <p:spPr>
            <a:xfrm>
              <a:off x="8276102" y="1878533"/>
              <a:ext cx="2001600" cy="2034000"/>
            </a:xfrm>
            <a:prstGeom prst="rect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6AD5345-5122-44F4-84C8-4064F451BAB2}"/>
                </a:ext>
              </a:extLst>
            </p:cNvPr>
            <p:cNvCxnSpPr/>
            <p:nvPr/>
          </p:nvCxnSpPr>
          <p:spPr>
            <a:xfrm>
              <a:off x="8472056" y="1960663"/>
              <a:ext cx="1609691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E2C0D12-38D7-4E16-9017-0BE1DD0795EB}"/>
                    </a:ext>
                  </a:extLst>
                </p:cNvPr>
                <p:cNvSpPr txBox="1"/>
                <p:nvPr/>
              </p:nvSpPr>
              <p:spPr>
                <a:xfrm>
                  <a:off x="8594663" y="1929785"/>
                  <a:ext cx="136447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20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rial" charset="0"/>
                    </a:rPr>
                    <a:t>100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m:t>μm</m:t>
                      </m:r>
                    </m:oMath>
                  </a14:m>
                  <a:r>
                    <a:rPr lang="en-GB" sz="20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rial" charset="0"/>
                    </a:rPr>
                    <a:t> </a:t>
                  </a:r>
                  <a:endParaRPr lang="en-US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E2C0D12-38D7-4E16-9017-0BE1DD0795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4663" y="1929785"/>
                  <a:ext cx="1364476" cy="400110"/>
                </a:xfrm>
                <a:prstGeom prst="rect">
                  <a:avLst/>
                </a:prstGeom>
                <a:blipFill>
                  <a:blip r:embed="rId4"/>
                  <a:stretch>
                    <a:fillRect l="-4018" t="-7576" b="-25758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76B5F1A-AA14-452E-AE41-C23DD303E513}"/>
              </a:ext>
            </a:extLst>
          </p:cNvPr>
          <p:cNvGrpSpPr/>
          <p:nvPr/>
        </p:nvGrpSpPr>
        <p:grpSpPr>
          <a:xfrm>
            <a:off x="8974945" y="2484000"/>
            <a:ext cx="2621198" cy="2282289"/>
            <a:chOff x="9355434" y="2330573"/>
            <a:chExt cx="2621198" cy="228228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CAB9EE1-98EF-4E0C-89ED-EE2E382961DD}"/>
                </a:ext>
              </a:extLst>
            </p:cNvPr>
            <p:cNvGrpSpPr/>
            <p:nvPr/>
          </p:nvGrpSpPr>
          <p:grpSpPr>
            <a:xfrm>
              <a:off x="9355434" y="2330573"/>
              <a:ext cx="2620475" cy="2282289"/>
              <a:chOff x="9776660" y="2386603"/>
              <a:chExt cx="2620475" cy="228228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A4FF028-0FE0-4C90-ACD6-AD171129EF35}"/>
                  </a:ext>
                </a:extLst>
              </p:cNvPr>
              <p:cNvGrpSpPr/>
              <p:nvPr/>
            </p:nvGrpSpPr>
            <p:grpSpPr>
              <a:xfrm>
                <a:off x="9776660" y="2683611"/>
                <a:ext cx="1420252" cy="1287625"/>
                <a:chOff x="6668460" y="2857908"/>
                <a:chExt cx="1420252" cy="1287625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C4BF14B3-6701-4CA3-B393-627CB03A124C}"/>
                    </a:ext>
                  </a:extLst>
                </p:cNvPr>
                <p:cNvSpPr/>
                <p:nvPr/>
              </p:nvSpPr>
              <p:spPr>
                <a:xfrm>
                  <a:off x="6904083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156B6520-7AA4-4ADF-A1C0-6287D9922863}"/>
                    </a:ext>
                  </a:extLst>
                </p:cNvPr>
                <p:cNvSpPr/>
                <p:nvPr/>
              </p:nvSpPr>
              <p:spPr>
                <a:xfrm>
                  <a:off x="7184765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DCA2E421-99A7-461F-A21E-9EB300169BC4}"/>
                    </a:ext>
                  </a:extLst>
                </p:cNvPr>
                <p:cNvSpPr/>
                <p:nvPr/>
              </p:nvSpPr>
              <p:spPr>
                <a:xfrm>
                  <a:off x="7465447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5729DC9C-3861-47B4-A4E8-DFCAE945C517}"/>
                    </a:ext>
                  </a:extLst>
                </p:cNvPr>
                <p:cNvSpPr/>
                <p:nvPr/>
              </p:nvSpPr>
              <p:spPr>
                <a:xfrm>
                  <a:off x="7746128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C66D9D1D-DC56-41FB-B807-77E2B602E4E6}"/>
                    </a:ext>
                  </a:extLst>
                </p:cNvPr>
                <p:cNvSpPr/>
                <p:nvPr/>
              </p:nvSpPr>
              <p:spPr>
                <a:xfrm rot="16011621">
                  <a:off x="7336780" y="2355516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F615E277-16E9-488A-9DF9-111309308ECB}"/>
                    </a:ext>
                  </a:extLst>
                </p:cNvPr>
                <p:cNvSpPr/>
                <p:nvPr/>
              </p:nvSpPr>
              <p:spPr>
                <a:xfrm rot="16011621">
                  <a:off x="7336780" y="2651763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38DCF5F2-62D6-47B9-98CC-E2028D260488}"/>
                    </a:ext>
                  </a:extLst>
                </p:cNvPr>
                <p:cNvSpPr/>
                <p:nvPr/>
              </p:nvSpPr>
              <p:spPr>
                <a:xfrm rot="16011621">
                  <a:off x="7336780" y="2948010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4FCC8F8E-6CF1-4DED-98AF-E534DD086ACE}"/>
                    </a:ext>
                  </a:extLst>
                </p:cNvPr>
                <p:cNvSpPr/>
                <p:nvPr/>
              </p:nvSpPr>
              <p:spPr>
                <a:xfrm rot="16011621">
                  <a:off x="7336780" y="3244258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sp>
            <p:nvSpPr>
              <p:cNvPr id="25" name="Arrow: Curved Left 24">
                <a:extLst>
                  <a:ext uri="{FF2B5EF4-FFF2-40B4-BE49-F238E27FC236}">
                    <a16:creationId xmlns:a16="http://schemas.microsoft.com/office/drawing/2014/main" id="{D808307E-7979-4DB0-B3FC-4910B3216918}"/>
                  </a:ext>
                </a:extLst>
              </p:cNvPr>
              <p:cNvSpPr/>
              <p:nvPr/>
            </p:nvSpPr>
            <p:spPr>
              <a:xfrm rot="8918544">
                <a:off x="10385561" y="3337798"/>
                <a:ext cx="282268" cy="796012"/>
              </a:xfrm>
              <a:prstGeom prst="curvedLeftArrow">
                <a:avLst>
                  <a:gd name="adj1" fmla="val 0"/>
                  <a:gd name="adj2" fmla="val 44471"/>
                  <a:gd name="adj3" fmla="val 34975"/>
                </a:avLst>
              </a:prstGeom>
              <a:solidFill>
                <a:schemeClr val="accent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8AF1EADE-DDE1-46C4-A16C-4A8F59C82493}"/>
                  </a:ext>
                </a:extLst>
              </p:cNvPr>
              <p:cNvSpPr txBox="1"/>
              <p:nvPr/>
            </p:nvSpPr>
            <p:spPr>
              <a:xfrm>
                <a:off x="10082318" y="4268782"/>
                <a:ext cx="23148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A</a:t>
                </a:r>
                <a:r>
                  <a:rPr lang="en-US" sz="2000" b="1" baseline="30000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(n-1)+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solidFill>
                      <a:sysClr val="windowText" lastClr="000000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sz="2000" b="1" dirty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2000" b="1" baseline="30000" dirty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</a:rPr>
                  <a:t>n+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latin typeface="+mj-lt"/>
                    <a:cs typeface="Times New Roman" panose="02020603050405020304" pitchFamily="18" charset="0"/>
                  </a:rPr>
                  <a:t>+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solidFill>
                      <a:srgbClr val="20B80C"/>
                    </a:solidFill>
                    <a:latin typeface="+mj-lt"/>
                    <a:cs typeface="Times New Roman" panose="02020603050405020304" pitchFamily="18" charset="0"/>
                  </a:rPr>
                  <a:t>e</a:t>
                </a:r>
                <a:r>
                  <a:rPr lang="en-US" sz="2000" b="1" baseline="30000" dirty="0">
                    <a:solidFill>
                      <a:srgbClr val="20B80C"/>
                    </a:solidFill>
                    <a:latin typeface="+mj-lt"/>
                    <a:cs typeface="Times New Roman" panose="02020603050405020304" pitchFamily="18" charset="0"/>
                  </a:rPr>
                  <a:t>-</a:t>
                </a:r>
                <a:endParaRPr lang="en-NL" sz="2000" b="1" dirty="0">
                  <a:solidFill>
                    <a:srgbClr val="20B80C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Arrow: Curved Left 143">
                <a:extLst>
                  <a:ext uri="{FF2B5EF4-FFF2-40B4-BE49-F238E27FC236}">
                    <a16:creationId xmlns:a16="http://schemas.microsoft.com/office/drawing/2014/main" id="{D88EEEEF-21A7-419E-A0E3-3E60353118D8}"/>
                  </a:ext>
                </a:extLst>
              </p:cNvPr>
              <p:cNvSpPr/>
              <p:nvPr/>
            </p:nvSpPr>
            <p:spPr>
              <a:xfrm rot="12304836">
                <a:off x="10385561" y="2484073"/>
                <a:ext cx="282268" cy="796012"/>
              </a:xfrm>
              <a:prstGeom prst="curvedLeftArrow">
                <a:avLst>
                  <a:gd name="adj1" fmla="val 0"/>
                  <a:gd name="adj2" fmla="val 44471"/>
                  <a:gd name="adj3" fmla="val 34975"/>
                </a:avLst>
              </a:prstGeom>
              <a:solidFill>
                <a:srgbClr val="0070C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14050A4-A895-41D2-AD8B-C5277EB4B65B}"/>
                  </a:ext>
                </a:extLst>
              </p:cNvPr>
              <p:cNvSpPr/>
              <p:nvPr/>
            </p:nvSpPr>
            <p:spPr>
              <a:xfrm>
                <a:off x="10659718" y="2386603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C2C33602-87DB-4DEE-882E-A97F3C20BC40}"/>
                  </a:ext>
                </a:extLst>
              </p:cNvPr>
              <p:cNvSpPr/>
              <p:nvPr/>
            </p:nvSpPr>
            <p:spPr>
              <a:xfrm>
                <a:off x="10760734" y="2711000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24034DEC-7385-4BFD-8889-291FFABB2BBB}"/>
                  </a:ext>
                </a:extLst>
              </p:cNvPr>
              <p:cNvSpPr/>
              <p:nvPr/>
            </p:nvSpPr>
            <p:spPr>
              <a:xfrm>
                <a:off x="10456838" y="2992087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4D920DF8-CFBC-402E-87C2-74F125B454A2}"/>
                  </a:ext>
                </a:extLst>
              </p:cNvPr>
              <p:cNvSpPr/>
              <p:nvPr/>
            </p:nvSpPr>
            <p:spPr>
              <a:xfrm>
                <a:off x="10497035" y="2742770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96A38D78-E235-4215-8666-32BCC44E8071}"/>
                  </a:ext>
                </a:extLst>
              </p:cNvPr>
              <p:cNvSpPr/>
              <p:nvPr/>
            </p:nvSpPr>
            <p:spPr>
              <a:xfrm>
                <a:off x="10404823" y="2464193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04FCBCE9-6603-4798-A713-CD31D8103618}"/>
                  </a:ext>
                </a:extLst>
              </p:cNvPr>
              <p:cNvSpPr/>
              <p:nvPr/>
            </p:nvSpPr>
            <p:spPr>
              <a:xfrm>
                <a:off x="10824651" y="4067374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A5992F94-C51B-46CB-B2F5-C40404FA893F}"/>
                  </a:ext>
                </a:extLst>
              </p:cNvPr>
              <p:cNvSpPr/>
              <p:nvPr/>
            </p:nvSpPr>
            <p:spPr>
              <a:xfrm>
                <a:off x="10107503" y="3622084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EDEEB0A1-1192-47E7-BD71-9B44539EAEB8}"/>
                  </a:ext>
                </a:extLst>
              </p:cNvPr>
              <p:cNvSpPr/>
              <p:nvPr/>
            </p:nvSpPr>
            <p:spPr>
              <a:xfrm>
                <a:off x="10425744" y="3635148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F42529EB-C370-4B56-8179-8866A53FC991}"/>
                  </a:ext>
                </a:extLst>
              </p:cNvPr>
              <p:cNvSpPr/>
              <p:nvPr/>
            </p:nvSpPr>
            <p:spPr>
              <a:xfrm>
                <a:off x="10589682" y="4076837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DF4BD951-5E81-4032-A358-8441935BA3E5}"/>
                  </a:ext>
                </a:extLst>
              </p:cNvPr>
              <p:cNvSpPr/>
              <p:nvPr/>
            </p:nvSpPr>
            <p:spPr>
              <a:xfrm>
                <a:off x="10368458" y="4044083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6704CEA-0ED1-4B32-BFC7-BAB04AE4B7F5}"/>
                </a:ext>
              </a:extLst>
            </p:cNvPr>
            <p:cNvGrpSpPr/>
            <p:nvPr/>
          </p:nvGrpSpPr>
          <p:grpSpPr>
            <a:xfrm>
              <a:off x="11112632" y="2814658"/>
              <a:ext cx="864000" cy="864000"/>
              <a:chOff x="11112632" y="2814658"/>
              <a:chExt cx="864000" cy="8640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2749C74-2BE0-4996-90D6-E985077AD081}"/>
                  </a:ext>
                </a:extLst>
              </p:cNvPr>
              <p:cNvSpPr/>
              <p:nvPr/>
            </p:nvSpPr>
            <p:spPr>
              <a:xfrm>
                <a:off x="11112632" y="2814658"/>
                <a:ext cx="864000" cy="864000"/>
              </a:xfrm>
              <a:prstGeom prst="rect">
                <a:avLst/>
              </a:prstGeom>
              <a:solidFill>
                <a:schemeClr val="bg1"/>
              </a:solidFill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6AA5073B-3F9A-429C-BF51-7FE4747EA4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371200" y="2894546"/>
                <a:ext cx="84362" cy="313536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>
                <a:extLst>
                  <a:ext uri="{FF2B5EF4-FFF2-40B4-BE49-F238E27FC236}">
                    <a16:creationId xmlns:a16="http://schemas.microsoft.com/office/drawing/2014/main" id="{31146993-652E-4403-9D67-5F004D2AEE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46096" y="2894546"/>
                <a:ext cx="84451" cy="452626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1EB362DF-F0B0-4E4D-94FD-000D44D5651E}"/>
                  </a:ext>
                </a:extLst>
              </p:cNvPr>
              <p:cNvSpPr/>
              <p:nvPr/>
            </p:nvSpPr>
            <p:spPr>
              <a:xfrm>
                <a:off x="11330547" y="3246502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59962F90-DF12-486F-86FB-3D56CF623FEA}"/>
                  </a:ext>
                </a:extLst>
              </p:cNvPr>
              <p:cNvSpPr/>
              <p:nvPr/>
            </p:nvSpPr>
            <p:spPr>
              <a:xfrm>
                <a:off x="11192096" y="3418100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69A5BACD-FA5D-4675-950D-196FF60B85FE}"/>
                  </a:ext>
                </a:extLst>
              </p:cNvPr>
              <p:cNvSpPr/>
              <p:nvPr/>
            </p:nvSpPr>
            <p:spPr>
              <a:xfrm>
                <a:off x="11592986" y="3208082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6D844775-0853-43C6-B753-6E987DFB66DB}"/>
                  </a:ext>
                </a:extLst>
              </p:cNvPr>
              <p:cNvSpPr/>
              <p:nvPr/>
            </p:nvSpPr>
            <p:spPr>
              <a:xfrm>
                <a:off x="11774809" y="3344001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31481035-228D-4B58-9EC3-7A8DCBBECB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4632" y="2904081"/>
                <a:ext cx="90543" cy="272025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>
                <a:extLst>
                  <a:ext uri="{FF2B5EF4-FFF2-40B4-BE49-F238E27FC236}">
                    <a16:creationId xmlns:a16="http://schemas.microsoft.com/office/drawing/2014/main" id="{6B76EA8B-6F5F-42C2-B5B7-0CA0443E9B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09072" y="2914912"/>
                <a:ext cx="90314" cy="401670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1832CA85-9655-4A07-A56E-33447846C2EF}"/>
              </a:ext>
            </a:extLst>
          </p:cNvPr>
          <p:cNvGrpSpPr/>
          <p:nvPr/>
        </p:nvGrpSpPr>
        <p:grpSpPr>
          <a:xfrm>
            <a:off x="895699" y="1189764"/>
            <a:ext cx="2425858" cy="4915316"/>
            <a:chOff x="916228" y="1004731"/>
            <a:chExt cx="2507967" cy="5081687"/>
          </a:xfrm>
        </p:grpSpPr>
        <p:pic>
          <p:nvPicPr>
            <p:cNvPr id="229" name="Picture 228" descr="A close up of a tree&#10;&#10;Description generated with high confidence">
              <a:extLst>
                <a:ext uri="{FF2B5EF4-FFF2-40B4-BE49-F238E27FC236}">
                  <a16:creationId xmlns:a16="http://schemas.microsoft.com/office/drawing/2014/main" id="{31E384D8-F127-4112-9E57-89D7C4C3E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8269"/>
            <a:stretch/>
          </p:blipFill>
          <p:spPr>
            <a:xfrm>
              <a:off x="916228" y="1065691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30" name="Picture 229" descr="A picture containing fence, tree&#10;&#10;Description generated with high confidence">
              <a:extLst>
                <a:ext uri="{FF2B5EF4-FFF2-40B4-BE49-F238E27FC236}">
                  <a16:creationId xmlns:a16="http://schemas.microsoft.com/office/drawing/2014/main" id="{DA807A7E-F052-4431-9CDA-65DF91C8F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70"/>
            <a:stretch/>
          </p:blipFill>
          <p:spPr>
            <a:xfrm>
              <a:off x="916228" y="2344885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134D8B37-0698-40CA-8D68-7ADA5BDF18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70"/>
            <a:stretch/>
          </p:blipFill>
          <p:spPr>
            <a:xfrm>
              <a:off x="916228" y="3624079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EED75CBA-BC89-46F0-B10B-C79DBDC84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69"/>
            <a:stretch/>
          </p:blipFill>
          <p:spPr>
            <a:xfrm>
              <a:off x="916228" y="4903272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233" name="Straight Arrow Connector 232">
              <a:extLst>
                <a:ext uri="{FF2B5EF4-FFF2-40B4-BE49-F238E27FC236}">
                  <a16:creationId xmlns:a16="http://schemas.microsoft.com/office/drawing/2014/main" id="{598996C3-FF32-4C00-9033-8C9C280DCD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8549" y="1004731"/>
              <a:ext cx="0" cy="50816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884C1BA8-B9A4-431F-995C-A4E073BD2439}"/>
                </a:ext>
              </a:extLst>
            </p:cNvPr>
            <p:cNvSpPr txBox="1"/>
            <p:nvPr/>
          </p:nvSpPr>
          <p:spPr>
            <a:xfrm rot="5400000">
              <a:off x="1335122" y="3371633"/>
              <a:ext cx="3716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Hierarchical organization</a:t>
              </a:r>
              <a:endParaRPr lang="en-NL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26136DBD-88AA-4D67-83BC-D0279689E705}"/>
              </a:ext>
            </a:extLst>
          </p:cNvPr>
          <p:cNvSpPr txBox="1"/>
          <p:nvPr/>
        </p:nvSpPr>
        <p:spPr>
          <a:xfrm>
            <a:off x="3489509" y="3129962"/>
            <a:ext cx="2694776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NL" b="1" dirty="0">
                <a:solidFill>
                  <a:schemeClr val="accent1"/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↓</a:t>
            </a:r>
            <a:r>
              <a:rPr lang="en-US" dirty="0">
                <a:solidFill>
                  <a:schemeClr val="accent1"/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 Pressure drop</a:t>
            </a:r>
          </a:p>
          <a:p>
            <a:r>
              <a:rPr lang="en-US" b="1" dirty="0">
                <a:solidFill>
                  <a:schemeClr val="accent1"/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↑</a:t>
            </a:r>
            <a:r>
              <a:rPr lang="en-US" dirty="0">
                <a:solidFill>
                  <a:schemeClr val="accent1"/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 Electrochemical performance</a:t>
            </a:r>
            <a:endParaRPr lang="en-NL" dirty="0">
              <a:solidFill>
                <a:schemeClr val="accent1"/>
              </a:solidFill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2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 1">
            <a:extLst>
              <a:ext uri="{FF2B5EF4-FFF2-40B4-BE49-F238E27FC236}">
                <a16:creationId xmlns:a16="http://schemas.microsoft.com/office/drawing/2014/main" id="{B59DDF33-1E99-49CD-A2EF-2ACE27650722}"/>
              </a:ext>
            </a:extLst>
          </p:cNvPr>
          <p:cNvSpPr txBox="1">
            <a:spLocks/>
          </p:cNvSpPr>
          <p:nvPr/>
        </p:nvSpPr>
        <p:spPr>
          <a:xfrm>
            <a:off x="811213" y="473399"/>
            <a:ext cx="10560000" cy="5259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Porous electrodes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1CF00-F6C1-47AA-9F79-D884303D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6" name="Footer Placeholder 3">
            <a:extLst>
              <a:ext uri="{FF2B5EF4-FFF2-40B4-BE49-F238E27FC236}">
                <a16:creationId xmlns:a16="http://schemas.microsoft.com/office/drawing/2014/main" id="{7F4465A9-4658-47EB-823B-D48ED19913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endParaRPr lang="en-GB" dirty="0"/>
          </a:p>
          <a:p>
            <a:r>
              <a:rPr lang="en-US" dirty="0"/>
              <a:t>Forner-Cuenca, A. </a:t>
            </a:r>
            <a:r>
              <a:rPr lang="en-US" i="1" dirty="0"/>
              <a:t>et al., J. </a:t>
            </a:r>
            <a:r>
              <a:rPr lang="en-US" i="1" dirty="0" err="1"/>
              <a:t>Electrochem</a:t>
            </a:r>
            <a:r>
              <a:rPr lang="en-US" i="1" dirty="0"/>
              <a:t>. Soc.</a:t>
            </a:r>
            <a:r>
              <a:rPr lang="en-US" dirty="0"/>
              <a:t>, 166(10) A2230-A2241 (2019)</a:t>
            </a:r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Reference Module in Earth Systems and Environmental Sciences</a:t>
            </a:r>
            <a:r>
              <a:rPr lang="en-US" dirty="0"/>
              <a:t>, Elsevier (2021)</a:t>
            </a:r>
          </a:p>
          <a:p>
            <a:endParaRPr lang="en-GB" dirty="0"/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1832CA85-9655-4A07-A56E-33447846C2EF}"/>
              </a:ext>
            </a:extLst>
          </p:cNvPr>
          <p:cNvGrpSpPr/>
          <p:nvPr/>
        </p:nvGrpSpPr>
        <p:grpSpPr>
          <a:xfrm>
            <a:off x="895699" y="1189764"/>
            <a:ext cx="2425858" cy="4915316"/>
            <a:chOff x="916228" y="1004731"/>
            <a:chExt cx="2507967" cy="5081687"/>
          </a:xfrm>
        </p:grpSpPr>
        <p:pic>
          <p:nvPicPr>
            <p:cNvPr id="229" name="Picture 228" descr="A close up of a tree&#10;&#10;Description generated with high confidence">
              <a:extLst>
                <a:ext uri="{FF2B5EF4-FFF2-40B4-BE49-F238E27FC236}">
                  <a16:creationId xmlns:a16="http://schemas.microsoft.com/office/drawing/2014/main" id="{31E384D8-F127-4112-9E57-89D7C4C3E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8269"/>
            <a:stretch/>
          </p:blipFill>
          <p:spPr>
            <a:xfrm>
              <a:off x="916228" y="1065691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30" name="Picture 229" descr="A picture containing fence, tree&#10;&#10;Description generated with high confidence">
              <a:extLst>
                <a:ext uri="{FF2B5EF4-FFF2-40B4-BE49-F238E27FC236}">
                  <a16:creationId xmlns:a16="http://schemas.microsoft.com/office/drawing/2014/main" id="{DA807A7E-F052-4431-9CDA-65DF91C8F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70"/>
            <a:stretch/>
          </p:blipFill>
          <p:spPr>
            <a:xfrm>
              <a:off x="916228" y="2344885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134D8B37-0698-40CA-8D68-7ADA5BDF18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70"/>
            <a:stretch/>
          </p:blipFill>
          <p:spPr>
            <a:xfrm>
              <a:off x="916228" y="3624079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EED75CBA-BC89-46F0-B10B-C79DBDC84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69"/>
            <a:stretch/>
          </p:blipFill>
          <p:spPr>
            <a:xfrm>
              <a:off x="916228" y="4903272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233" name="Straight Arrow Connector 232">
              <a:extLst>
                <a:ext uri="{FF2B5EF4-FFF2-40B4-BE49-F238E27FC236}">
                  <a16:creationId xmlns:a16="http://schemas.microsoft.com/office/drawing/2014/main" id="{598996C3-FF32-4C00-9033-8C9C280DCD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8549" y="1004731"/>
              <a:ext cx="0" cy="50816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884C1BA8-B9A4-431F-995C-A4E073BD2439}"/>
                </a:ext>
              </a:extLst>
            </p:cNvPr>
            <p:cNvSpPr txBox="1"/>
            <p:nvPr/>
          </p:nvSpPr>
          <p:spPr>
            <a:xfrm rot="5400000">
              <a:off x="1335122" y="3371633"/>
              <a:ext cx="3716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Hierarchical organization</a:t>
              </a:r>
              <a:endParaRPr lang="en-NL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239" name="Picture 238">
            <a:extLst>
              <a:ext uri="{FF2B5EF4-FFF2-40B4-BE49-F238E27FC236}">
                <a16:creationId xmlns:a16="http://schemas.microsoft.com/office/drawing/2014/main" id="{9CD34592-5952-4D29-AAAD-E76FE24CAD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6778" y="3418606"/>
            <a:ext cx="3670080" cy="2861692"/>
          </a:xfrm>
          <a:prstGeom prst="rect">
            <a:avLst/>
          </a:prstGeom>
        </p:spPr>
      </p:pic>
      <p:sp>
        <p:nvSpPr>
          <p:cNvPr id="240" name="Text Placeholder 4">
            <a:extLst>
              <a:ext uri="{FF2B5EF4-FFF2-40B4-BE49-F238E27FC236}">
                <a16:creationId xmlns:a16="http://schemas.microsoft.com/office/drawing/2014/main" id="{E006ADE9-AEEA-41D1-8899-B6C61F18BB8F}"/>
              </a:ext>
            </a:extLst>
          </p:cNvPr>
          <p:cNvSpPr txBox="1">
            <a:spLocks/>
          </p:cNvSpPr>
          <p:nvPr/>
        </p:nvSpPr>
        <p:spPr>
          <a:xfrm>
            <a:off x="6069097" y="1005756"/>
            <a:ext cx="5317508" cy="4401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750" indent="-53975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71563" indent="-531813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11313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1562" indent="0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Current generation not optimized, affecting three major losses: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9F37803E-E735-4067-9108-B229A679AD6C}"/>
              </a:ext>
            </a:extLst>
          </p:cNvPr>
          <p:cNvSpPr txBox="1"/>
          <p:nvPr/>
        </p:nvSpPr>
        <p:spPr>
          <a:xfrm>
            <a:off x="6100808" y="2272866"/>
            <a:ext cx="3619820" cy="1134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 algn="just">
              <a:lnSpc>
                <a:spcPts val="25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C8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Activation losses</a:t>
            </a:r>
          </a:p>
          <a:p>
            <a:pPr marL="360000" indent="-360000" algn="just">
              <a:lnSpc>
                <a:spcPts val="25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Ohmic losses</a:t>
            </a:r>
          </a:p>
          <a:p>
            <a:pPr marL="360000" indent="-360000" algn="just">
              <a:lnSpc>
                <a:spcPts val="25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36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transport</a:t>
            </a:r>
            <a:r>
              <a:rPr lang="en-US" sz="2000" dirty="0">
                <a:solidFill>
                  <a:srgbClr val="77C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losses</a:t>
            </a:r>
          </a:p>
        </p:txBody>
      </p:sp>
    </p:spTree>
    <p:extLst>
      <p:ext uri="{BB962C8B-B14F-4D97-AF65-F5344CB8AC3E}">
        <p14:creationId xmlns:p14="http://schemas.microsoft.com/office/powerpoint/2010/main" val="160847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C7B19-38ED-4D7C-977F-A43A9B06D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Bottom-up design of porous electrodes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CEC821-0DE2-4B84-B18B-3C7C017FD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F1B713-88A2-4BEA-B0DF-8AD2BFC8E9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CFF3768-CB20-4339-9FA4-21AFB0B82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37" y="2664367"/>
            <a:ext cx="1648194" cy="1648194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41E8F8A-15C8-4522-A4FE-F82DFA8863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327" y="2830303"/>
            <a:ext cx="1316322" cy="1316322"/>
          </a:xfrm>
          <a:prstGeom prst="rect">
            <a:avLst/>
          </a:prstGeom>
        </p:spPr>
      </p:pic>
      <p:pic>
        <p:nvPicPr>
          <p:cNvPr id="8" name="Picture 2" descr="Dna Helix Svg Png Icon Free Download (#493802) - OnlineWebFonts.COM">
            <a:extLst>
              <a:ext uri="{FF2B5EF4-FFF2-40B4-BE49-F238E27FC236}">
                <a16:creationId xmlns:a16="http://schemas.microsoft.com/office/drawing/2014/main" id="{33F356B9-F855-4637-A4B1-A73233728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45" y="2741408"/>
            <a:ext cx="1497166" cy="14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1F4F4D-8630-4C05-84AE-C96C6493CB82}"/>
              </a:ext>
            </a:extLst>
          </p:cNvPr>
          <p:cNvSpPr txBox="1"/>
          <p:nvPr/>
        </p:nvSpPr>
        <p:spPr>
          <a:xfrm>
            <a:off x="2626394" y="1780605"/>
            <a:ext cx="2149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Experimental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characterization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E5BFBE-AC66-4240-B8E2-5ED1D3496371}"/>
              </a:ext>
            </a:extLst>
          </p:cNvPr>
          <p:cNvSpPr txBox="1"/>
          <p:nvPr/>
        </p:nvSpPr>
        <p:spPr>
          <a:xfrm>
            <a:off x="5119967" y="1780605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Pore network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model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170896-D55B-4F35-AE3A-DED8CF5A0BA7}"/>
              </a:ext>
            </a:extLst>
          </p:cNvPr>
          <p:cNvSpPr txBox="1"/>
          <p:nvPr/>
        </p:nvSpPr>
        <p:spPr>
          <a:xfrm>
            <a:off x="7512482" y="1780605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Genetic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optimization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CD9E863-D792-43E7-8233-23A65CBA3956}"/>
              </a:ext>
            </a:extLst>
          </p:cNvPr>
          <p:cNvCxnSpPr>
            <a:cxnSpLocks/>
          </p:cNvCxnSpPr>
          <p:nvPr/>
        </p:nvCxnSpPr>
        <p:spPr>
          <a:xfrm>
            <a:off x="4329819" y="3482583"/>
            <a:ext cx="9000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C9E7496-BD52-4ABE-A063-D307D7FAA5A1}"/>
              </a:ext>
            </a:extLst>
          </p:cNvPr>
          <p:cNvCxnSpPr>
            <a:cxnSpLocks/>
          </p:cNvCxnSpPr>
          <p:nvPr/>
        </p:nvCxnSpPr>
        <p:spPr>
          <a:xfrm>
            <a:off x="6717649" y="3482583"/>
            <a:ext cx="9000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7A53EE4-AB0D-4ADE-B320-748071BF74E0}"/>
              </a:ext>
            </a:extLst>
          </p:cNvPr>
          <p:cNvSpPr txBox="1"/>
          <p:nvPr/>
        </p:nvSpPr>
        <p:spPr>
          <a:xfrm>
            <a:off x="2870125" y="4660366"/>
            <a:ext cx="161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Battery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Chemistries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Imaging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625493-17A1-4B1C-BFE4-B308BBDAEA24}"/>
              </a:ext>
            </a:extLst>
          </p:cNvPr>
          <p:cNvSpPr txBox="1"/>
          <p:nvPr/>
        </p:nvSpPr>
        <p:spPr>
          <a:xfrm>
            <a:off x="5052901" y="4660366"/>
            <a:ext cx="22284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Network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Pore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Parameter analysis</a:t>
            </a:r>
          </a:p>
          <a:p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4CDDFC-6EFD-498B-BF30-18404B487B8D}"/>
              </a:ext>
            </a:extLst>
          </p:cNvPr>
          <p:cNvSpPr txBox="1"/>
          <p:nvPr/>
        </p:nvSpPr>
        <p:spPr>
          <a:xfrm>
            <a:off x="7617649" y="4660365"/>
            <a:ext cx="19431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Bottom-up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Evolution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Self-evolving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06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2B8896AA-4BC2-45CD-B820-0EDEDD0BC6DA}"/>
              </a:ext>
            </a:extLst>
          </p:cNvPr>
          <p:cNvGrpSpPr/>
          <p:nvPr/>
        </p:nvGrpSpPr>
        <p:grpSpPr>
          <a:xfrm>
            <a:off x="4052179" y="2497518"/>
            <a:ext cx="4257327" cy="3259881"/>
            <a:chOff x="0" y="2292555"/>
            <a:chExt cx="6858000" cy="525124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EA97F13-67A4-4A99-86E9-39737637D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1649" r="47311"/>
            <a:stretch/>
          </p:blipFill>
          <p:spPr>
            <a:xfrm>
              <a:off x="0" y="2292555"/>
              <a:ext cx="3613398" cy="525124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C274A41-2454-4B2F-85A3-104C36724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1649"/>
            <a:stretch/>
          </p:blipFill>
          <p:spPr>
            <a:xfrm>
              <a:off x="3429000" y="2292555"/>
              <a:ext cx="3429000" cy="52512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660AE7E-0C40-4E91-970C-530D062B5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modeling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61FA1D-E271-458C-A7A9-EF18A8F11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F8DC9-E224-416D-96A8-864FC95603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8708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J. </a:t>
            </a:r>
            <a:r>
              <a:rPr lang="en-US" i="1" dirty="0" err="1"/>
              <a:t>Electrochem</a:t>
            </a:r>
            <a:r>
              <a:rPr lang="en-US" i="1" dirty="0"/>
              <a:t>. Soc </a:t>
            </a:r>
            <a:r>
              <a:rPr lang="en-US" dirty="0"/>
              <a:t>(2022)</a:t>
            </a:r>
          </a:p>
          <a:p>
            <a:r>
              <a:rPr lang="en-US" dirty="0"/>
              <a:t>Zhang, D. </a:t>
            </a:r>
            <a:r>
              <a:rPr lang="en-US" i="1" dirty="0"/>
              <a:t>et al,</a:t>
            </a:r>
            <a:r>
              <a:rPr lang="en-US" dirty="0"/>
              <a:t> </a:t>
            </a:r>
            <a:r>
              <a:rPr lang="en-US" i="1" dirty="0"/>
              <a:t>J. Power Sources</a:t>
            </a:r>
            <a:r>
              <a:rPr lang="en-US" dirty="0"/>
              <a:t>, vol. 447, no. March 2019, (2020)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EDA0357D-07CF-466D-87D7-278EB67B1408}"/>
              </a:ext>
            </a:extLst>
          </p:cNvPr>
          <p:cNvSpPr/>
          <p:nvPr/>
        </p:nvSpPr>
        <p:spPr>
          <a:xfrm>
            <a:off x="721605" y="1316128"/>
            <a:ext cx="10777664" cy="720000"/>
          </a:xfrm>
          <a:prstGeom prst="rightArrow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Level of complexity and detail</a:t>
            </a:r>
            <a:endParaRPr lang="en-NL" sz="2800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53C97D-5799-45CE-83E6-B40470D7F807}"/>
              </a:ext>
            </a:extLst>
          </p:cNvPr>
          <p:cNvGrpSpPr/>
          <p:nvPr/>
        </p:nvGrpSpPr>
        <p:grpSpPr>
          <a:xfrm>
            <a:off x="7836658" y="2483373"/>
            <a:ext cx="3995235" cy="3366628"/>
            <a:chOff x="7836658" y="2239836"/>
            <a:chExt cx="3995235" cy="336662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7C6D74A-3CC3-4876-BD4D-F5DABF9B5622}"/>
                </a:ext>
              </a:extLst>
            </p:cNvPr>
            <p:cNvSpPr txBox="1"/>
            <p:nvPr/>
          </p:nvSpPr>
          <p:spPr>
            <a:xfrm>
              <a:off x="7836658" y="5237132"/>
              <a:ext cx="3995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800" b="1" dirty="0"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Lattice Boltzmann model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2E0FB1B-349C-472A-B897-1C103B582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946" t="15173" r="33994" b="15430"/>
            <a:stretch/>
          </p:blipFill>
          <p:spPr>
            <a:xfrm>
              <a:off x="8408705" y="2614005"/>
              <a:ext cx="2162976" cy="231695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B0AB1F1-CFA1-46E3-8D90-614733764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5830" t="10735" r="720" b="9936"/>
            <a:stretch/>
          </p:blipFill>
          <p:spPr>
            <a:xfrm>
              <a:off x="10791616" y="2643178"/>
              <a:ext cx="464000" cy="215682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EFA444-30DB-4259-93DB-63384A7D83D2}"/>
                </a:ext>
              </a:extLst>
            </p:cNvPr>
            <p:cNvSpPr txBox="1"/>
            <p:nvPr/>
          </p:nvSpPr>
          <p:spPr>
            <a:xfrm rot="16200000">
              <a:off x="7591648" y="3503636"/>
              <a:ext cx="1053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0.3 mm</a:t>
              </a:r>
              <a:endParaRPr lang="en-NL" sz="1800" b="1" dirty="0">
                <a:latin typeface="+mj-lt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1A8D98B-4D31-4FA9-B0D3-549FB21A9351}"/>
                </a:ext>
              </a:extLst>
            </p:cNvPr>
            <p:cNvSpPr txBox="1"/>
            <p:nvPr/>
          </p:nvSpPr>
          <p:spPr>
            <a:xfrm>
              <a:off x="8316556" y="2239836"/>
              <a:ext cx="3053763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dirty="0">
                  <a:latin typeface="+mj-lt"/>
                  <a:ea typeface="Verdana" panose="020B0604030504040204" pitchFamily="34" charset="0"/>
                </a:rPr>
                <a:t>Concentration map</a:t>
              </a:r>
              <a:r>
                <a:rPr lang="en-US" sz="1700" b="1" baseline="30000" dirty="0">
                  <a:latin typeface="+mj-lt"/>
                  <a:ea typeface="Verdana" panose="020B0604030504040204" pitchFamily="34" charset="0"/>
                </a:rPr>
                <a:t> </a:t>
              </a:r>
              <a:endParaRPr lang="en-US" sz="1700" b="1" dirty="0">
                <a:latin typeface="+mj-lt"/>
                <a:ea typeface="Verdana" panose="020B0604030504040204" pitchFamily="34" charset="0"/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C50A464-8F34-4BD8-9A98-6EB3B628A8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7672" y="2542023"/>
              <a:ext cx="11065" cy="2318196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DCA4A5-6D92-4CC9-84B5-AA2F683262BC}"/>
              </a:ext>
            </a:extLst>
          </p:cNvPr>
          <p:cNvGrpSpPr/>
          <p:nvPr/>
        </p:nvGrpSpPr>
        <p:grpSpPr>
          <a:xfrm>
            <a:off x="3508703" y="2081036"/>
            <a:ext cx="5288192" cy="3753430"/>
            <a:chOff x="3508703" y="1764762"/>
            <a:chExt cx="5288192" cy="375343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2220E0F-443E-4B34-AA6E-0818CF97A3AA}"/>
                </a:ext>
              </a:extLst>
            </p:cNvPr>
            <p:cNvSpPr/>
            <p:nvPr/>
          </p:nvSpPr>
          <p:spPr>
            <a:xfrm>
              <a:off x="6298957" y="1810294"/>
              <a:ext cx="1035178" cy="849335"/>
            </a:xfrm>
            <a:prstGeom prst="rect">
              <a:avLst/>
            </a:prstGeom>
            <a:solidFill>
              <a:srgbClr val="0070C0">
                <a:alpha val="25000"/>
              </a:srgb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80C31FD-CE3C-4470-A48F-8FE5339789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3550" y="2659629"/>
              <a:ext cx="0" cy="220059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1D8036-0120-4AFB-BDF4-625C355521A7}"/>
                </a:ext>
              </a:extLst>
            </p:cNvPr>
            <p:cNvSpPr txBox="1"/>
            <p:nvPr/>
          </p:nvSpPr>
          <p:spPr>
            <a:xfrm>
              <a:off x="3508703" y="4892380"/>
              <a:ext cx="5288192" cy="62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5000"/>
                </a:lnSpc>
                <a:spcAft>
                  <a:spcPts val="400"/>
                </a:spcAft>
              </a:pPr>
              <a:r>
                <a:rPr lang="en-US" sz="1800" b="1" dirty="0"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Pore network model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1B8ED23-10DC-4440-AED2-5058128F997B}"/>
                </a:ext>
              </a:extLst>
            </p:cNvPr>
            <p:cNvSpPr txBox="1"/>
            <p:nvPr/>
          </p:nvSpPr>
          <p:spPr>
            <a:xfrm rot="16200000">
              <a:off x="3953832" y="3575258"/>
              <a:ext cx="1053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1.0 mm</a:t>
              </a:r>
              <a:endParaRPr lang="en-NL" sz="1800" b="1" dirty="0">
                <a:latin typeface="+mj-lt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003374E-081A-4EFB-9025-68B0356534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13622" y="2659629"/>
              <a:ext cx="0" cy="412725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25D4390-0120-474C-9FEC-520F11B1BBA7}"/>
                </a:ext>
              </a:extLst>
            </p:cNvPr>
            <p:cNvSpPr/>
            <p:nvPr/>
          </p:nvSpPr>
          <p:spPr>
            <a:xfrm>
              <a:off x="6552278" y="3072354"/>
              <a:ext cx="522688" cy="392359"/>
            </a:xfrm>
            <a:prstGeom prst="rect">
              <a:avLst/>
            </a:prstGeom>
            <a:solidFill>
              <a:srgbClr val="0070C0">
                <a:alpha val="25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A close up of a flower&#10;&#10;Description automatically generated">
              <a:extLst>
                <a:ext uri="{FF2B5EF4-FFF2-40B4-BE49-F238E27FC236}">
                  <a16:creationId xmlns:a16="http://schemas.microsoft.com/office/drawing/2014/main" id="{290C8CC0-BF2E-4A3D-B376-09A329DE07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61" t="19932" r="23466" b="16851"/>
            <a:stretch/>
          </p:blipFill>
          <p:spPr>
            <a:xfrm rot="720000">
              <a:off x="6344967" y="1764762"/>
              <a:ext cx="936000" cy="94609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7F2032-9A26-42CE-BB24-8D815F826639}"/>
              </a:ext>
            </a:extLst>
          </p:cNvPr>
          <p:cNvGrpSpPr/>
          <p:nvPr/>
        </p:nvGrpSpPr>
        <p:grpSpPr>
          <a:xfrm>
            <a:off x="366722" y="2461180"/>
            <a:ext cx="3855923" cy="3370324"/>
            <a:chOff x="366722" y="2113733"/>
            <a:chExt cx="3855923" cy="337032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03EFCC2-CF82-4E10-A088-6B8B25FF8AAA}"/>
                </a:ext>
              </a:extLst>
            </p:cNvPr>
            <p:cNvSpPr txBox="1"/>
            <p:nvPr/>
          </p:nvSpPr>
          <p:spPr>
            <a:xfrm>
              <a:off x="483835" y="4858245"/>
              <a:ext cx="3738810" cy="62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5000"/>
                </a:lnSpc>
                <a:spcAft>
                  <a:spcPts val="400"/>
                </a:spcAft>
              </a:pPr>
              <a:r>
                <a:rPr lang="en-US" sz="1800" b="1" dirty="0">
                  <a:solidFill>
                    <a:scrgbClr r="0" g="0" b="0"/>
                  </a:solidFill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Macroscopic continuum model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68FA2DE4-0C54-4178-BD30-B9BC10567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6722" y="2113733"/>
              <a:ext cx="3722509" cy="277657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27D43C1-078B-4873-B215-B5577D6FAA65}"/>
              </a:ext>
            </a:extLst>
          </p:cNvPr>
          <p:cNvSpPr/>
          <p:nvPr/>
        </p:nvSpPr>
        <p:spPr>
          <a:xfrm>
            <a:off x="2314575" y="2497518"/>
            <a:ext cx="266598" cy="360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3599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|2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|2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|2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|20.3"/>
</p:tagLst>
</file>

<file path=ppt/theme/theme1.xml><?xml version="1.0" encoding="utf-8"?>
<a:theme xmlns:a="http://schemas.openxmlformats.org/drawingml/2006/main" name="TUe">
  <a:themeElements>
    <a:clrScheme name="TUe_kleuren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101073"/>
      </a:accent2>
      <a:accent3>
        <a:srgbClr val="0066CC"/>
      </a:accent3>
      <a:accent4>
        <a:srgbClr val="00A2DE"/>
      </a:accent4>
      <a:accent5>
        <a:srgbClr val="84D200"/>
      </a:accent5>
      <a:accent6>
        <a:srgbClr val="CEDF00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90304 - MMP-MIC Benjamin[1] (Read-Only)" id="{4109FB9B-461D-3941-96C6-5E6BDD9A4CC2}" vid="{5295A6B0-9169-0A4C-A508-14E92B31503E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CFDCC81E8B894E922A1235B2A86D76" ma:contentTypeVersion="7" ma:contentTypeDescription="Create a new document." ma:contentTypeScope="" ma:versionID="771248c246ecb32844c3baa8cb68e081">
  <xsd:schema xmlns:xsd="http://www.w3.org/2001/XMLSchema" xmlns:xs="http://www.w3.org/2001/XMLSchema" xmlns:p="http://schemas.microsoft.com/office/2006/metadata/properties" xmlns:ns3="2506bdfe-a911-40f9-8965-f728809fb150" targetNamespace="http://schemas.microsoft.com/office/2006/metadata/properties" ma:root="true" ma:fieldsID="18926d47bd1588f332ad2ca34f3e6ef8" ns3:_="">
    <xsd:import namespace="2506bdfe-a911-40f9-8965-f728809fb15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6bdfe-a911-40f9-8965-f728809fb1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E815BD-8724-4CBD-A330-FAC9D93D2A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06bdfe-a911-40f9-8965-f728809fb1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9DB0AA1-9C4B-4C2E-B293-1F4D99B92818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2506bdfe-a911-40f9-8965-f728809fb150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9F1C766-5228-4A1A-9811-F611A2D9BD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TUe</Template>
  <TotalTime>18609</TotalTime>
  <Words>1533</Words>
  <Application>Microsoft Office PowerPoint</Application>
  <PresentationFormat>Widescreen</PresentationFormat>
  <Paragraphs>553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 </vt:lpstr>
      <vt:lpstr>Calibri</vt:lpstr>
      <vt:lpstr>Cambria Math</vt:lpstr>
      <vt:lpstr>Times New Roman</vt:lpstr>
      <vt:lpstr>Verdana</vt:lpstr>
      <vt:lpstr>TUe</vt:lpstr>
      <vt:lpstr>Towards bottom-up design of porous electrode microstructures  coupling evolutionary algorithms and pore network modelling</vt:lpstr>
      <vt:lpstr>Large scale energy storage</vt:lpstr>
      <vt:lpstr>Redox flow batteries</vt:lpstr>
      <vt:lpstr>Redox flow batteries</vt:lpstr>
      <vt:lpstr>Redox flow batteries</vt:lpstr>
      <vt:lpstr>PowerPoint Presentation</vt:lpstr>
      <vt:lpstr>PowerPoint Presentation</vt:lpstr>
      <vt:lpstr>Bottom-up design of porous electrodes</vt:lpstr>
      <vt:lpstr>Numerical modeling</vt:lpstr>
      <vt:lpstr>Network extraction</vt:lpstr>
      <vt:lpstr>Network extraction</vt:lpstr>
      <vt:lpstr>Pore network model</vt:lpstr>
      <vt:lpstr>Pore network model</vt:lpstr>
      <vt:lpstr>Experimental validation </vt:lpstr>
      <vt:lpstr>Model validation – non-aqueous electrolyte</vt:lpstr>
      <vt:lpstr>Model validation – aqueous electrolyte</vt:lpstr>
      <vt:lpstr>Model validation – aqueous electrolyte</vt:lpstr>
      <vt:lpstr>Concentration profiles</vt:lpstr>
      <vt:lpstr>Concentration profiles</vt:lpstr>
      <vt:lpstr>Pressure profiles</vt:lpstr>
      <vt:lpstr>Current profiles</vt:lpstr>
      <vt:lpstr>Current profiles</vt:lpstr>
      <vt:lpstr>Operating envelopes</vt:lpstr>
      <vt:lpstr>Bottom-up design of porous electrodes</vt:lpstr>
      <vt:lpstr>Genetic algorithm</vt:lpstr>
      <vt:lpstr>Genetic algorithm</vt:lpstr>
      <vt:lpstr>Structure evolution</vt:lpstr>
      <vt:lpstr>Structure evolution</vt:lpstr>
      <vt:lpstr>Structure evolution</vt:lpstr>
      <vt:lpstr>Fitness evolution</vt:lpstr>
      <vt:lpstr>Bottom-up design of porous electrodes</vt:lpstr>
      <vt:lpstr>The big picture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Zandrie</dc:creator>
  <cp:lastModifiedBy>Heijden, Maxime van der</cp:lastModifiedBy>
  <cp:revision>744</cp:revision>
  <cp:lastPrinted>2022-03-21T10:32:18Z</cp:lastPrinted>
  <dcterms:created xsi:type="dcterms:W3CDTF">2019-04-13T17:39:28Z</dcterms:created>
  <dcterms:modified xsi:type="dcterms:W3CDTF">2022-04-25T07:54:46Z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0x01010033CFDCC81E8B894E922A1235B2A86D76</vt:lpwstr>
  </property>
</Properties>
</file>