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3.xml" ContentType="application/vnd.openxmlformats-officedocument.presentationml.tags+xml"/>
  <Override PartName="/ppt/notesSlides/notesSlide19.xml" ContentType="application/vnd.openxmlformats-officedocument.presentationml.notesSlide+xml"/>
  <Override PartName="/ppt/tags/tag4.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4"/>
  </p:sldMasterIdLst>
  <p:notesMasterIdLst>
    <p:notesMasterId r:id="rId28"/>
  </p:notesMasterIdLst>
  <p:handoutMasterIdLst>
    <p:handoutMasterId r:id="rId29"/>
  </p:handoutMasterIdLst>
  <p:sldIdLst>
    <p:sldId id="406" r:id="rId5"/>
    <p:sldId id="505" r:id="rId6"/>
    <p:sldId id="472" r:id="rId7"/>
    <p:sldId id="494" r:id="rId8"/>
    <p:sldId id="473" r:id="rId9"/>
    <p:sldId id="308" r:id="rId10"/>
    <p:sldId id="488" r:id="rId11"/>
    <p:sldId id="404" r:id="rId12"/>
    <p:sldId id="481" r:id="rId13"/>
    <p:sldId id="487" r:id="rId14"/>
    <p:sldId id="447" r:id="rId15"/>
    <p:sldId id="482" r:id="rId16"/>
    <p:sldId id="502" r:id="rId17"/>
    <p:sldId id="474" r:id="rId18"/>
    <p:sldId id="498" r:id="rId19"/>
    <p:sldId id="457" r:id="rId20"/>
    <p:sldId id="476" r:id="rId21"/>
    <p:sldId id="492" r:id="rId22"/>
    <p:sldId id="503" r:id="rId23"/>
    <p:sldId id="500" r:id="rId24"/>
    <p:sldId id="497" r:id="rId25"/>
    <p:sldId id="493" r:id="rId26"/>
    <p:sldId id="467" r:id="rId27"/>
  </p:sldIdLst>
  <p:sldSz cx="12192000" cy="6858000"/>
  <p:notesSz cx="6858000" cy="9144000"/>
  <p:defaultTextStyle>
    <a:defPPr>
      <a:defRPr lang="nl-NL"/>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453" userDrawn="1">
          <p15:clr>
            <a:srgbClr val="A4A3A4"/>
          </p15:clr>
        </p15:guide>
        <p15:guide id="2" pos="3817" userDrawn="1">
          <p15:clr>
            <a:srgbClr val="A4A3A4"/>
          </p15:clr>
        </p15:guide>
        <p15:guide id="3" orient="horz" pos="3385"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eijden, M. van der" initials="HMvd" lastIdx="1" clrIdx="0">
    <p:extLst>
      <p:ext uri="{19B8F6BF-5375-455C-9EA6-DF929625EA0E}">
        <p15:presenceInfo xmlns:p15="http://schemas.microsoft.com/office/powerpoint/2012/main" userId="S::m.v.d.heijden@tue.nl::247b15f5-b6f4-41b9-8998-462afc75c2df" providerId="AD"/>
      </p:ext>
    </p:extLst>
  </p:cmAuthor>
  <p:cmAuthor id="2" name="Gimenez Garcia, I." initials="GGI" lastIdx="13" clrIdx="1">
    <p:extLst>
      <p:ext uri="{19B8F6BF-5375-455C-9EA6-DF929625EA0E}">
        <p15:presenceInfo xmlns:p15="http://schemas.microsoft.com/office/powerpoint/2012/main" userId="S::i.gimenez.garcia@tue.nl::7bf5fc0e-1b5a-4594-91d9-4c1a68e45a61" providerId="AD"/>
      </p:ext>
    </p:extLst>
  </p:cmAuthor>
  <p:cmAuthor id="3" name="Boz, E.B." initials="BE" lastIdx="7" clrIdx="2">
    <p:extLst>
      <p:ext uri="{19B8F6BF-5375-455C-9EA6-DF929625EA0E}">
        <p15:presenceInfo xmlns:p15="http://schemas.microsoft.com/office/powerpoint/2012/main" userId="S::e.b.boz@tue.nl::dc974606-9ca5-4c24-9c07-95e109c252b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F00"/>
    <a:srgbClr val="CD1A1A"/>
    <a:srgbClr val="408CD8"/>
    <a:srgbClr val="7FB2E5"/>
    <a:srgbClr val="E38C8C"/>
    <a:srgbClr val="D75B5B"/>
    <a:srgbClr val="20B80C"/>
    <a:srgbClr val="77C556"/>
    <a:srgbClr val="FF9900"/>
    <a:srgbClr val="FA95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51" autoAdjust="0"/>
    <p:restoredTop sz="66808" autoAdjust="0"/>
  </p:normalViewPr>
  <p:slideViewPr>
    <p:cSldViewPr snapToGrid="0" showGuides="1">
      <p:cViewPr varScale="1">
        <p:scale>
          <a:sx n="81" d="100"/>
          <a:sy n="81" d="100"/>
        </p:scale>
        <p:origin x="1674" y="84"/>
      </p:cViewPr>
      <p:guideLst>
        <p:guide orient="horz" pos="3453"/>
        <p:guide pos="3817"/>
        <p:guide orient="horz" pos="3385"/>
      </p:guideLst>
    </p:cSldViewPr>
  </p:slideViewPr>
  <p:notesTextViewPr>
    <p:cViewPr>
      <p:scale>
        <a:sx n="3" d="2"/>
        <a:sy n="3" d="2"/>
      </p:scale>
      <p:origin x="0" y="0"/>
    </p:cViewPr>
  </p:notesTextViewPr>
  <p:sorterViewPr>
    <p:cViewPr>
      <p:scale>
        <a:sx n="80" d="100"/>
        <a:sy n="80" d="100"/>
      </p:scale>
      <p:origin x="0" y="0"/>
    </p:cViewPr>
  </p:sorterViewPr>
  <p:notesViewPr>
    <p:cSldViewPr snapToGrid="0" showGuides="1">
      <p:cViewPr varScale="1">
        <p:scale>
          <a:sx n="86" d="100"/>
          <a:sy n="86" d="100"/>
        </p:scale>
        <p:origin x="2028"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sz="quarter" idx="1"/>
          </p:nvPr>
        </p:nvSpPr>
        <p:spPr>
          <a:xfrm>
            <a:off x="3884614" y="0"/>
            <a:ext cx="2971800" cy="458788"/>
          </a:xfrm>
          <a:prstGeom prst="rect">
            <a:avLst/>
          </a:prstGeom>
        </p:spPr>
        <p:txBody>
          <a:bodyPr vert="horz" lIns="91440" tIns="45720" rIns="91440" bIns="45720" rtlCol="0"/>
          <a:lstStyle>
            <a:lvl1pPr algn="r">
              <a:defRPr sz="1200"/>
            </a:lvl1pPr>
          </a:lstStyle>
          <a:p>
            <a:fld id="{243AB38A-B1B6-4CF4-9737-E1E5C73DA86F}" type="datetimeFigureOut">
              <a:rPr lang="nl-NL" smtClean="0"/>
              <a:t>13-12-2023</a:t>
            </a:fld>
            <a:endParaRPr lang="nl-NL"/>
          </a:p>
        </p:txBody>
      </p:sp>
      <p:sp>
        <p:nvSpPr>
          <p:cNvPr id="4" name="Tijdelijke aanduiding voor voettekst 3"/>
          <p:cNvSpPr>
            <a:spLocks noGrp="1"/>
          </p:cNvSpPr>
          <p:nvPr>
            <p:ph type="ftr" sz="quarter" idx="2"/>
          </p:nvPr>
        </p:nvSpPr>
        <p:spPr>
          <a:xfrm>
            <a:off x="1"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p:cNvSpPr>
            <a:spLocks noGrp="1"/>
          </p:cNvSpPr>
          <p:nvPr>
            <p:ph type="sldNum" sz="quarter" idx="3"/>
          </p:nvPr>
        </p:nvSpPr>
        <p:spPr>
          <a:xfrm>
            <a:off x="3884614" y="8685213"/>
            <a:ext cx="2971800" cy="458787"/>
          </a:xfrm>
          <a:prstGeom prst="rect">
            <a:avLst/>
          </a:prstGeom>
        </p:spPr>
        <p:txBody>
          <a:bodyPr vert="horz" lIns="91440" tIns="45720" rIns="91440" bIns="45720" rtlCol="0" anchor="b"/>
          <a:lstStyle>
            <a:lvl1pPr algn="r">
              <a:defRPr sz="1200"/>
            </a:lvl1pPr>
          </a:lstStyle>
          <a:p>
            <a:fld id="{B2F1B330-1C2E-47C6-8A9D-1114F90E79D8}" type="slidenum">
              <a:rPr lang="nl-NL" smtClean="0"/>
              <a:t>‹#›</a:t>
            </a:fld>
            <a:endParaRPr lang="nl-NL"/>
          </a:p>
        </p:txBody>
      </p:sp>
    </p:spTree>
    <p:extLst>
      <p:ext uri="{BB962C8B-B14F-4D97-AF65-F5344CB8AC3E}">
        <p14:creationId xmlns:p14="http://schemas.microsoft.com/office/powerpoint/2010/main" val="29368787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1"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4" y="0"/>
            <a:ext cx="2971800" cy="458788"/>
          </a:xfrm>
          <a:prstGeom prst="rect">
            <a:avLst/>
          </a:prstGeom>
        </p:spPr>
        <p:txBody>
          <a:bodyPr vert="horz" lIns="91440" tIns="45720" rIns="91440" bIns="45720" rtlCol="0"/>
          <a:lstStyle>
            <a:lvl1pPr algn="r">
              <a:defRPr sz="1200"/>
            </a:lvl1pPr>
          </a:lstStyle>
          <a:p>
            <a:fld id="{87012C6B-C807-4014-B6D4-CCA33426A2F8}" type="datetimeFigureOut">
              <a:rPr lang="nl-NL" smtClean="0"/>
              <a:t>13-12-2023</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1"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4" y="8685213"/>
            <a:ext cx="2971800" cy="458787"/>
          </a:xfrm>
          <a:prstGeom prst="rect">
            <a:avLst/>
          </a:prstGeom>
        </p:spPr>
        <p:txBody>
          <a:bodyPr vert="horz" lIns="91440" tIns="45720" rIns="91440" bIns="45720" rtlCol="0" anchor="b"/>
          <a:lstStyle>
            <a:lvl1pPr algn="r">
              <a:defRPr sz="1200"/>
            </a:lvl1pPr>
          </a:lstStyle>
          <a:p>
            <a:fld id="{E05A9740-BD37-4DCA-BDC4-7DBBAE15FA30}" type="slidenum">
              <a:rPr lang="nl-NL" smtClean="0"/>
              <a:t>‹#›</a:t>
            </a:fld>
            <a:endParaRPr lang="nl-NL"/>
          </a:p>
        </p:txBody>
      </p:sp>
    </p:spTree>
    <p:extLst>
      <p:ext uri="{BB962C8B-B14F-4D97-AF65-F5344CB8AC3E}">
        <p14:creationId xmlns:p14="http://schemas.microsoft.com/office/powerpoint/2010/main" val="95250575"/>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E05A9740-BD37-4DCA-BDC4-7DBBAE15FA30}" type="slidenum">
              <a:rPr lang="nl-NL" smtClean="0"/>
              <a:t>0</a:t>
            </a:fld>
            <a:endParaRPr lang="nl-NL"/>
          </a:p>
        </p:txBody>
      </p:sp>
    </p:spTree>
    <p:extLst>
      <p:ext uri="{BB962C8B-B14F-4D97-AF65-F5344CB8AC3E}">
        <p14:creationId xmlns:p14="http://schemas.microsoft.com/office/powerpoint/2010/main" val="31825267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5A9740-BD37-4DCA-BDC4-7DBBAE15FA30}" type="slidenum">
              <a:rPr lang="nl-NL" smtClean="0"/>
              <a:t>9</a:t>
            </a:fld>
            <a:endParaRPr lang="nl-NL"/>
          </a:p>
        </p:txBody>
      </p:sp>
    </p:spTree>
    <p:extLst>
      <p:ext uri="{BB962C8B-B14F-4D97-AF65-F5344CB8AC3E}">
        <p14:creationId xmlns:p14="http://schemas.microsoft.com/office/powerpoint/2010/main" val="1871822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E05A9740-BD37-4DCA-BDC4-7DBBAE15FA30}" type="slidenum">
              <a:rPr lang="nl-NL" smtClean="0"/>
              <a:t>10</a:t>
            </a:fld>
            <a:endParaRPr lang="nl-NL"/>
          </a:p>
        </p:txBody>
      </p:sp>
    </p:spTree>
    <p:extLst>
      <p:ext uri="{BB962C8B-B14F-4D97-AF65-F5344CB8AC3E}">
        <p14:creationId xmlns:p14="http://schemas.microsoft.com/office/powerpoint/2010/main" val="1240601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E05A9740-BD37-4DCA-BDC4-7DBBAE15FA30}" type="slidenum">
              <a:rPr lang="nl-NL" smtClean="0"/>
              <a:t>11</a:t>
            </a:fld>
            <a:endParaRPr lang="nl-NL"/>
          </a:p>
        </p:txBody>
      </p:sp>
    </p:spTree>
    <p:extLst>
      <p:ext uri="{BB962C8B-B14F-4D97-AF65-F5344CB8AC3E}">
        <p14:creationId xmlns:p14="http://schemas.microsoft.com/office/powerpoint/2010/main" val="122240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sz="18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E05A9740-BD37-4DCA-BDC4-7DBBAE15FA30}" type="slidenum">
              <a:rPr lang="nl-NL" smtClean="0"/>
              <a:t>12</a:t>
            </a:fld>
            <a:endParaRPr lang="nl-NL"/>
          </a:p>
        </p:txBody>
      </p:sp>
    </p:spTree>
    <p:extLst>
      <p:ext uri="{BB962C8B-B14F-4D97-AF65-F5344CB8AC3E}">
        <p14:creationId xmlns:p14="http://schemas.microsoft.com/office/powerpoint/2010/main" val="2778931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5A9740-BD37-4DCA-BDC4-7DBBAE15FA30}" type="slidenum">
              <a:rPr lang="nl-NL" smtClean="0"/>
              <a:t>13</a:t>
            </a:fld>
            <a:endParaRPr lang="nl-NL"/>
          </a:p>
        </p:txBody>
      </p:sp>
    </p:spTree>
    <p:extLst>
      <p:ext uri="{BB962C8B-B14F-4D97-AF65-F5344CB8AC3E}">
        <p14:creationId xmlns:p14="http://schemas.microsoft.com/office/powerpoint/2010/main" val="52788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p:txBody>
      </p:sp>
      <p:sp>
        <p:nvSpPr>
          <p:cNvPr id="4" name="Slide Number Placeholder 3"/>
          <p:cNvSpPr>
            <a:spLocks noGrp="1"/>
          </p:cNvSpPr>
          <p:nvPr>
            <p:ph type="sldNum" sz="quarter" idx="5"/>
          </p:nvPr>
        </p:nvSpPr>
        <p:spPr/>
        <p:txBody>
          <a:bodyPr/>
          <a:lstStyle/>
          <a:p>
            <a:fld id="{E05A9740-BD37-4DCA-BDC4-7DBBAE15FA30}" type="slidenum">
              <a:rPr lang="nl-NL" smtClean="0"/>
              <a:t>14</a:t>
            </a:fld>
            <a:endParaRPr lang="nl-NL"/>
          </a:p>
        </p:txBody>
      </p:sp>
    </p:spTree>
    <p:extLst>
      <p:ext uri="{BB962C8B-B14F-4D97-AF65-F5344CB8AC3E}">
        <p14:creationId xmlns:p14="http://schemas.microsoft.com/office/powerpoint/2010/main" val="16338193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5A9740-BD37-4DCA-BDC4-7DBBAE15FA30}" type="slidenum">
              <a:rPr lang="nl-NL" smtClean="0"/>
              <a:t>15</a:t>
            </a:fld>
            <a:endParaRPr lang="nl-NL"/>
          </a:p>
        </p:txBody>
      </p:sp>
    </p:spTree>
    <p:extLst>
      <p:ext uri="{BB962C8B-B14F-4D97-AF65-F5344CB8AC3E}">
        <p14:creationId xmlns:p14="http://schemas.microsoft.com/office/powerpoint/2010/main" val="33855091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E05A9740-BD37-4DCA-BDC4-7DBBAE15FA30}" type="slidenum">
              <a:rPr lang="nl-NL" smtClean="0"/>
              <a:t>16</a:t>
            </a:fld>
            <a:endParaRPr lang="nl-NL"/>
          </a:p>
        </p:txBody>
      </p:sp>
    </p:spTree>
    <p:extLst>
      <p:ext uri="{BB962C8B-B14F-4D97-AF65-F5344CB8AC3E}">
        <p14:creationId xmlns:p14="http://schemas.microsoft.com/office/powerpoint/2010/main" val="24072293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en-GB" dirty="0"/>
          </a:p>
        </p:txBody>
      </p:sp>
      <p:sp>
        <p:nvSpPr>
          <p:cNvPr id="4" name="Dia számának helye 3"/>
          <p:cNvSpPr>
            <a:spLocks noGrp="1"/>
          </p:cNvSpPr>
          <p:nvPr>
            <p:ph type="sldNum" sz="quarter" idx="10"/>
          </p:nvPr>
        </p:nvSpPr>
        <p:spPr/>
        <p:txBody>
          <a:bodyPr/>
          <a:lstStyle/>
          <a:p>
            <a:fld id="{E05A9740-BD37-4DCA-BDC4-7DBBAE15FA30}" type="slidenum">
              <a:rPr lang="nl-NL" smtClean="0"/>
              <a:t>17</a:t>
            </a:fld>
            <a:endParaRPr lang="nl-NL"/>
          </a:p>
        </p:txBody>
      </p:sp>
    </p:spTree>
    <p:extLst>
      <p:ext uri="{BB962C8B-B14F-4D97-AF65-F5344CB8AC3E}">
        <p14:creationId xmlns:p14="http://schemas.microsoft.com/office/powerpoint/2010/main" val="6122205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5A9740-BD37-4DCA-BDC4-7DBBAE15FA30}" type="slidenum">
              <a:rPr lang="nl-NL" smtClean="0"/>
              <a:t>18</a:t>
            </a:fld>
            <a:endParaRPr lang="nl-NL"/>
          </a:p>
        </p:txBody>
      </p:sp>
    </p:spTree>
    <p:extLst>
      <p:ext uri="{BB962C8B-B14F-4D97-AF65-F5344CB8AC3E}">
        <p14:creationId xmlns:p14="http://schemas.microsoft.com/office/powerpoint/2010/main" val="2137692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E05A9740-BD37-4DCA-BDC4-7DBBAE15FA30}" type="slidenum">
              <a:rPr lang="nl-NL" smtClean="0"/>
              <a:t>1</a:t>
            </a:fld>
            <a:endParaRPr lang="nl-NL"/>
          </a:p>
        </p:txBody>
      </p:sp>
    </p:spTree>
    <p:extLst>
      <p:ext uri="{BB962C8B-B14F-4D97-AF65-F5344CB8AC3E}">
        <p14:creationId xmlns:p14="http://schemas.microsoft.com/office/powerpoint/2010/main" val="38096566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5A9740-BD37-4DCA-BDC4-7DBBAE15FA30}" type="slidenum">
              <a:rPr lang="nl-NL" smtClean="0"/>
              <a:t>19</a:t>
            </a:fld>
            <a:endParaRPr lang="nl-NL"/>
          </a:p>
        </p:txBody>
      </p:sp>
    </p:spTree>
    <p:extLst>
      <p:ext uri="{BB962C8B-B14F-4D97-AF65-F5344CB8AC3E}">
        <p14:creationId xmlns:p14="http://schemas.microsoft.com/office/powerpoint/2010/main" val="36951424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5A9740-BD37-4DCA-BDC4-7DBBAE15FA30}" type="slidenum">
              <a:rPr lang="nl-NL" smtClean="0"/>
              <a:t>20</a:t>
            </a:fld>
            <a:endParaRPr lang="nl-NL"/>
          </a:p>
        </p:txBody>
      </p:sp>
    </p:spTree>
    <p:extLst>
      <p:ext uri="{BB962C8B-B14F-4D97-AF65-F5344CB8AC3E}">
        <p14:creationId xmlns:p14="http://schemas.microsoft.com/office/powerpoint/2010/main" val="525107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E05A9740-BD37-4DCA-BDC4-7DBBAE15FA30}" type="slidenum">
              <a:rPr lang="nl-NL" smtClean="0"/>
              <a:t>21</a:t>
            </a:fld>
            <a:endParaRPr lang="nl-NL"/>
          </a:p>
        </p:txBody>
      </p:sp>
    </p:spTree>
    <p:extLst>
      <p:ext uri="{BB962C8B-B14F-4D97-AF65-F5344CB8AC3E}">
        <p14:creationId xmlns:p14="http://schemas.microsoft.com/office/powerpoint/2010/main" val="10262067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E05A9740-BD37-4DCA-BDC4-7DBBAE15FA30}" type="slidenum">
              <a:rPr lang="nl-NL" smtClean="0"/>
              <a:t>22</a:t>
            </a:fld>
            <a:endParaRPr lang="nl-NL"/>
          </a:p>
        </p:txBody>
      </p:sp>
    </p:spTree>
    <p:extLst>
      <p:ext uri="{BB962C8B-B14F-4D97-AF65-F5344CB8AC3E}">
        <p14:creationId xmlns:p14="http://schemas.microsoft.com/office/powerpoint/2010/main" val="1160095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E05A9740-BD37-4DCA-BDC4-7DBBAE15FA30}" type="slidenum">
              <a:rPr lang="nl-NL" smtClean="0"/>
              <a:t>2</a:t>
            </a:fld>
            <a:endParaRPr lang="nl-NL"/>
          </a:p>
        </p:txBody>
      </p:sp>
    </p:spTree>
    <p:extLst>
      <p:ext uri="{BB962C8B-B14F-4D97-AF65-F5344CB8AC3E}">
        <p14:creationId xmlns:p14="http://schemas.microsoft.com/office/powerpoint/2010/main" val="5941523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E05A9740-BD37-4DCA-BDC4-7DBBAE15FA30}" type="slidenum">
              <a:rPr lang="nl-NL" smtClean="0"/>
              <a:t>3</a:t>
            </a:fld>
            <a:endParaRPr lang="nl-NL"/>
          </a:p>
        </p:txBody>
      </p:sp>
    </p:spTree>
    <p:extLst>
      <p:ext uri="{BB962C8B-B14F-4D97-AF65-F5344CB8AC3E}">
        <p14:creationId xmlns:p14="http://schemas.microsoft.com/office/powerpoint/2010/main" val="2581992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E05A9740-BD37-4DCA-BDC4-7DBBAE15FA30}" type="slidenum">
              <a:rPr lang="nl-NL" smtClean="0"/>
              <a:t>4</a:t>
            </a:fld>
            <a:endParaRPr lang="nl-NL"/>
          </a:p>
        </p:txBody>
      </p:sp>
    </p:spTree>
    <p:extLst>
      <p:ext uri="{BB962C8B-B14F-4D97-AF65-F5344CB8AC3E}">
        <p14:creationId xmlns:p14="http://schemas.microsoft.com/office/powerpoint/2010/main" val="2127144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5A9740-BD37-4DCA-BDC4-7DBBAE15FA30}" type="slidenum">
              <a:rPr lang="nl-NL" smtClean="0"/>
              <a:t>5</a:t>
            </a:fld>
            <a:endParaRPr lang="nl-NL"/>
          </a:p>
        </p:txBody>
      </p:sp>
    </p:spTree>
    <p:extLst>
      <p:ext uri="{BB962C8B-B14F-4D97-AF65-F5344CB8AC3E}">
        <p14:creationId xmlns:p14="http://schemas.microsoft.com/office/powerpoint/2010/main" val="2416369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5A9740-BD37-4DCA-BDC4-7DBBAE15FA30}" type="slidenum">
              <a:rPr lang="nl-NL" smtClean="0"/>
              <a:t>6</a:t>
            </a:fld>
            <a:endParaRPr lang="nl-NL"/>
          </a:p>
        </p:txBody>
      </p:sp>
    </p:spTree>
    <p:extLst>
      <p:ext uri="{BB962C8B-B14F-4D97-AF65-F5344CB8AC3E}">
        <p14:creationId xmlns:p14="http://schemas.microsoft.com/office/powerpoint/2010/main" val="3096158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5A9740-BD37-4DCA-BDC4-7DBBAE15FA30}" type="slidenum">
              <a:rPr lang="nl-NL" smtClean="0"/>
              <a:t>7</a:t>
            </a:fld>
            <a:endParaRPr lang="nl-NL"/>
          </a:p>
        </p:txBody>
      </p:sp>
    </p:spTree>
    <p:extLst>
      <p:ext uri="{BB962C8B-B14F-4D97-AF65-F5344CB8AC3E}">
        <p14:creationId xmlns:p14="http://schemas.microsoft.com/office/powerpoint/2010/main" val="686515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5A9740-BD37-4DCA-BDC4-7DBBAE15FA30}" type="slidenum">
              <a:rPr lang="nl-NL" smtClean="0"/>
              <a:t>8</a:t>
            </a:fld>
            <a:endParaRPr lang="nl-NL"/>
          </a:p>
        </p:txBody>
      </p:sp>
    </p:spTree>
    <p:extLst>
      <p:ext uri="{BB962C8B-B14F-4D97-AF65-F5344CB8AC3E}">
        <p14:creationId xmlns:p14="http://schemas.microsoft.com/office/powerpoint/2010/main" val="25481624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e Titel transparant">
    <p:spTree>
      <p:nvGrpSpPr>
        <p:cNvPr id="1" name=""/>
        <p:cNvGrpSpPr/>
        <p:nvPr/>
      </p:nvGrpSpPr>
      <p:grpSpPr>
        <a:xfrm>
          <a:off x="0" y="0"/>
          <a:ext cx="0" cy="0"/>
          <a:chOff x="0" y="0"/>
          <a:chExt cx="0" cy="0"/>
        </a:xfrm>
      </p:grpSpPr>
      <p:sp>
        <p:nvSpPr>
          <p:cNvPr id="13" name="Tijdelijke aanduiding voor afbeelding 12"/>
          <p:cNvSpPr>
            <a:spLocks noGrp="1"/>
          </p:cNvSpPr>
          <p:nvPr>
            <p:ph type="pic" sz="quarter" idx="11" hasCustomPrompt="1"/>
          </p:nvPr>
        </p:nvSpPr>
        <p:spPr>
          <a:xfrm>
            <a:off x="2379644" y="1354082"/>
            <a:ext cx="7497781" cy="4132317"/>
          </a:xfrm>
          <a:prstGeom prst="rect">
            <a:avLst/>
          </a:prstGeom>
          <a:solidFill>
            <a:srgbClr val="F1EFEF">
              <a:alpha val="30000"/>
            </a:srgbClr>
          </a:solidFill>
        </p:spPr>
        <p:txBody>
          <a:bodyPr/>
          <a:lstStyle>
            <a:lvl1pPr>
              <a:defRPr>
                <a:solidFill>
                  <a:schemeClr val="tx1">
                    <a:lumMod val="95000"/>
                    <a:lumOff val="5000"/>
                  </a:schemeClr>
                </a:solidFill>
                <a:latin typeface="Arial" charset="0"/>
                <a:ea typeface="Arial" charset="0"/>
                <a:cs typeface="Arial" charset="0"/>
              </a:defRPr>
            </a:lvl1pPr>
          </a:lstStyle>
          <a:p>
            <a:r>
              <a:rPr lang="en-US" dirty="0"/>
              <a:t>Image</a:t>
            </a:r>
          </a:p>
        </p:txBody>
      </p:sp>
      <p:sp>
        <p:nvSpPr>
          <p:cNvPr id="15" name="Rechthoek 14"/>
          <p:cNvSpPr/>
          <p:nvPr userDrawn="1"/>
        </p:nvSpPr>
        <p:spPr>
          <a:xfrm>
            <a:off x="0" y="6135689"/>
            <a:ext cx="12192000" cy="765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4" name="HeaderLogoTUe"/>
          <p:cNvPicPr>
            <a:picLocks noChangeAspect="1"/>
          </p:cNvPicPr>
          <p:nvPr userDrawn="1"/>
        </p:nvPicPr>
        <p:blipFill rotWithShape="1">
          <a:blip r:embed="rId2" cstate="print">
            <a:extLst>
              <a:ext uri="{28A0092B-C50C-407E-A947-70E740481C1C}">
                <a14:useLocalDpi xmlns:a14="http://schemas.microsoft.com/office/drawing/2010/main" val="0"/>
              </a:ext>
            </a:extLst>
          </a:blip>
          <a:srcRect r="48385" b="6368"/>
          <a:stretch/>
        </p:blipFill>
        <p:spPr>
          <a:xfrm>
            <a:off x="232575" y="195987"/>
            <a:ext cx="1664361" cy="821506"/>
          </a:xfrm>
          <a:prstGeom prst="rect">
            <a:avLst/>
          </a:prstGeom>
        </p:spPr>
      </p:pic>
      <p:sp>
        <p:nvSpPr>
          <p:cNvPr id="2" name="Titel 1"/>
          <p:cNvSpPr>
            <a:spLocks noGrp="1"/>
          </p:cNvSpPr>
          <p:nvPr>
            <p:ph type="ctrTitle" hasCustomPrompt="1"/>
          </p:nvPr>
        </p:nvSpPr>
        <p:spPr>
          <a:xfrm>
            <a:off x="0" y="2498836"/>
            <a:ext cx="12192000" cy="1660670"/>
          </a:xfrm>
          <a:solidFill>
            <a:schemeClr val="tx2">
              <a:alpha val="70000"/>
            </a:schemeClr>
          </a:solidFill>
        </p:spPr>
        <p:txBody>
          <a:bodyPr lIns="608400" tIns="306000" rIns="608400" anchor="t"/>
          <a:lstStyle>
            <a:lvl1pPr algn="l">
              <a:lnSpc>
                <a:spcPts val="3000"/>
              </a:lnSpc>
              <a:defRPr sz="2800" b="1">
                <a:solidFill>
                  <a:schemeClr val="bg1"/>
                </a:solidFill>
              </a:defRPr>
            </a:lvl1pPr>
          </a:lstStyle>
          <a:p>
            <a:r>
              <a:rPr lang="en-US" dirty="0"/>
              <a:t>Title of Presentation</a:t>
            </a:r>
            <a:br>
              <a:rPr lang="en-US" dirty="0"/>
            </a:br>
            <a:br>
              <a:rPr lang="en-US" dirty="0"/>
            </a:br>
            <a:r>
              <a:rPr lang="en-US" dirty="0"/>
              <a:t>Names of authors</a:t>
            </a:r>
          </a:p>
        </p:txBody>
      </p:sp>
      <p:sp>
        <p:nvSpPr>
          <p:cNvPr id="5" name="TextBox 4"/>
          <p:cNvSpPr txBox="1"/>
          <p:nvPr userDrawn="1"/>
        </p:nvSpPr>
        <p:spPr>
          <a:xfrm>
            <a:off x="1896936" y="318426"/>
            <a:ext cx="3132484" cy="594619"/>
          </a:xfrm>
          <a:prstGeom prst="rect">
            <a:avLst/>
          </a:prstGeom>
          <a:noFill/>
        </p:spPr>
        <p:txBody>
          <a:bodyPr wrap="square" rtlCol="0">
            <a:spAutoFit/>
          </a:bodyPr>
          <a:lstStyle/>
          <a:p>
            <a:pPr algn="ctr"/>
            <a:r>
              <a:rPr lang="en-US" sz="1600" b="1" dirty="0">
                <a:solidFill>
                  <a:srgbClr val="C00000"/>
                </a:solidFill>
              </a:rPr>
              <a:t>Department Chemical Engineering and Chemistry</a:t>
            </a:r>
            <a:endParaRPr lang="en-GB" sz="1600" b="1" dirty="0">
              <a:solidFill>
                <a:srgbClr val="C00000"/>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625E4265-1D1C-444F-AEE2-8AF4F8E57307}"/>
              </a:ext>
            </a:extLst>
          </p:cNvPr>
          <p:cNvSpPr>
            <a:spLocks noGrp="1"/>
          </p:cNvSpPr>
          <p:nvPr>
            <p:ph type="pic" sz="quarter" idx="13" hasCustomPrompt="1"/>
          </p:nvPr>
        </p:nvSpPr>
        <p:spPr>
          <a:xfrm>
            <a:off x="8661400" y="425"/>
            <a:ext cx="3530600" cy="1601787"/>
          </a:xfrm>
        </p:spPr>
        <p:txBody>
          <a:bodyPr/>
          <a:lstStyle>
            <a:lvl1pPr>
              <a:defRPr/>
            </a:lvl1pPr>
          </a:lstStyle>
          <a:p>
            <a:r>
              <a:rPr lang="en-US" dirty="0"/>
              <a:t>Insert conference logo</a:t>
            </a:r>
            <a:endParaRPr lang="es-ES" dirty="0"/>
          </a:p>
        </p:txBody>
      </p:sp>
      <p:grpSp>
        <p:nvGrpSpPr>
          <p:cNvPr id="11" name="Group 10">
            <a:extLst>
              <a:ext uri="{FF2B5EF4-FFF2-40B4-BE49-F238E27FC236}">
                <a16:creationId xmlns:a16="http://schemas.microsoft.com/office/drawing/2014/main" id="{2D9C41FD-7B33-47A6-81D1-F469E6332098}"/>
              </a:ext>
            </a:extLst>
          </p:cNvPr>
          <p:cNvGrpSpPr/>
          <p:nvPr userDrawn="1"/>
        </p:nvGrpSpPr>
        <p:grpSpPr>
          <a:xfrm>
            <a:off x="0" y="5197331"/>
            <a:ext cx="2861953" cy="1660669"/>
            <a:chOff x="512011" y="1442530"/>
            <a:chExt cx="2861953" cy="1660669"/>
          </a:xfrm>
        </p:grpSpPr>
        <p:pic>
          <p:nvPicPr>
            <p:cNvPr id="8" name="Picture 7">
              <a:extLst>
                <a:ext uri="{FF2B5EF4-FFF2-40B4-BE49-F238E27FC236}">
                  <a16:creationId xmlns:a16="http://schemas.microsoft.com/office/drawing/2014/main" id="{BD31EB01-B779-4273-A001-8DF3A765B135}"/>
                </a:ext>
              </a:extLst>
            </p:cNvPr>
            <p:cNvPicPr>
              <a:picLocks noChangeAspect="1"/>
            </p:cNvPicPr>
            <p:nvPr userDrawn="1"/>
          </p:nvPicPr>
          <p:blipFill>
            <a:blip r:embed="rId3"/>
            <a:stretch>
              <a:fillRect/>
            </a:stretch>
          </p:blipFill>
          <p:spPr>
            <a:xfrm>
              <a:off x="706017" y="1442530"/>
              <a:ext cx="2473942" cy="1660669"/>
            </a:xfrm>
            <a:prstGeom prst="rect">
              <a:avLst/>
            </a:prstGeom>
          </p:spPr>
        </p:pic>
        <p:sp>
          <p:nvSpPr>
            <p:cNvPr id="10" name="TextBox 9">
              <a:extLst>
                <a:ext uri="{FF2B5EF4-FFF2-40B4-BE49-F238E27FC236}">
                  <a16:creationId xmlns:a16="http://schemas.microsoft.com/office/drawing/2014/main" id="{277BB8C7-ABA7-465A-81AD-1750F242B8CE}"/>
                </a:ext>
              </a:extLst>
            </p:cNvPr>
            <p:cNvSpPr txBox="1"/>
            <p:nvPr userDrawn="1"/>
          </p:nvSpPr>
          <p:spPr>
            <a:xfrm>
              <a:off x="512011" y="2412132"/>
              <a:ext cx="2861953" cy="584775"/>
            </a:xfrm>
            <a:prstGeom prst="rect">
              <a:avLst/>
            </a:prstGeom>
            <a:noFill/>
          </p:spPr>
          <p:txBody>
            <a:bodyPr wrap="square" rtlCol="0">
              <a:spAutoFit/>
            </a:bodyPr>
            <a:lstStyle/>
            <a:p>
              <a:pPr algn="ctr"/>
              <a:r>
                <a:rPr lang="en-US" sz="1600" b="1" dirty="0">
                  <a:solidFill>
                    <a:schemeClr val="tx2"/>
                  </a:solidFill>
                  <a:latin typeface="Arial" charset="0"/>
                  <a:ea typeface="Arial" charset="0"/>
                  <a:cs typeface="Arial" charset="0"/>
                </a:rPr>
                <a:t>Electrochemical Materials and Systems</a:t>
              </a:r>
              <a:endParaRPr lang="es-ES" sz="1600" b="1" dirty="0">
                <a:solidFill>
                  <a:schemeClr val="tx2"/>
                </a:solidFill>
                <a:latin typeface="Arial" charset="0"/>
                <a:ea typeface="Arial" charset="0"/>
                <a:cs typeface="Arial" charset="0"/>
              </a:endParaRPr>
            </a:p>
          </p:txBody>
        </p:sp>
      </p:grpSp>
      <p:sp>
        <p:nvSpPr>
          <p:cNvPr id="4" name="Text Placeholder 3">
            <a:extLst>
              <a:ext uri="{FF2B5EF4-FFF2-40B4-BE49-F238E27FC236}">
                <a16:creationId xmlns:a16="http://schemas.microsoft.com/office/drawing/2014/main" id="{2953394A-FC5A-4291-8FA1-655E4DE3BA7A}"/>
              </a:ext>
            </a:extLst>
          </p:cNvPr>
          <p:cNvSpPr>
            <a:spLocks noGrp="1"/>
          </p:cNvSpPr>
          <p:nvPr>
            <p:ph type="body" sz="quarter" idx="14" hasCustomPrompt="1"/>
          </p:nvPr>
        </p:nvSpPr>
        <p:spPr>
          <a:xfrm>
            <a:off x="5077045" y="5814953"/>
            <a:ext cx="6343650" cy="914400"/>
          </a:xfrm>
        </p:spPr>
        <p:txBody>
          <a:bodyPr>
            <a:normAutofit/>
          </a:bodyPr>
          <a:lstStyle>
            <a:lvl1pPr marL="0" indent="0">
              <a:buNone/>
              <a:defRPr sz="2400"/>
            </a:lvl1pPr>
          </a:lstStyle>
          <a:p>
            <a:pPr lvl="0"/>
            <a:r>
              <a:rPr lang="en-US" dirty="0"/>
              <a:t>Conference details, date</a:t>
            </a:r>
            <a:endParaRPr lang="es-ES" dirty="0"/>
          </a:p>
        </p:txBody>
      </p:sp>
    </p:spTree>
    <p:extLst>
      <p:ext uri="{BB962C8B-B14F-4D97-AF65-F5344CB8AC3E}">
        <p14:creationId xmlns:p14="http://schemas.microsoft.com/office/powerpoint/2010/main" val="3464295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3E9ADC-FC80-4625-8BED-B6BF666AAB78}"/>
              </a:ext>
            </a:extLst>
          </p:cNvPr>
          <p:cNvSpPr/>
          <p:nvPr userDrawn="1"/>
        </p:nvSpPr>
        <p:spPr>
          <a:xfrm>
            <a:off x="0" y="-1"/>
            <a:ext cx="12192000" cy="1188669"/>
          </a:xfrm>
          <a:prstGeom prst="rect">
            <a:avLst/>
          </a:prstGeom>
          <a:solidFill>
            <a:srgbClr val="CD1A1A">
              <a:alpha val="14000"/>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18" name="Tijdelijke aanduiding voor titel 1"/>
          <p:cNvSpPr>
            <a:spLocks noGrp="1"/>
          </p:cNvSpPr>
          <p:nvPr>
            <p:ph type="title" hasCustomPrompt="1"/>
          </p:nvPr>
        </p:nvSpPr>
        <p:spPr>
          <a:xfrm>
            <a:off x="2273300" y="187840"/>
            <a:ext cx="9104313" cy="910036"/>
          </a:xfrm>
          <a:prstGeom prst="rect">
            <a:avLst/>
          </a:prstGeom>
        </p:spPr>
        <p:txBody>
          <a:bodyPr vert="horz" lIns="0" tIns="0" rIns="0" bIns="0" rtlCol="0" anchor="ctr" anchorCtr="0">
            <a:noAutofit/>
          </a:bodyPr>
          <a:lstStyle>
            <a:lvl1pPr algn="l">
              <a:defRPr baseline="0"/>
            </a:lvl1pPr>
          </a:lstStyle>
          <a:p>
            <a:r>
              <a:rPr lang="en-US" dirty="0"/>
              <a:t>Click to edit awesome slide title</a:t>
            </a:r>
            <a:br>
              <a:rPr lang="en-US" dirty="0"/>
            </a:br>
            <a:r>
              <a:rPr lang="en-US" dirty="0"/>
              <a:t>max 2 lines</a:t>
            </a:r>
          </a:p>
        </p:txBody>
      </p:sp>
      <p:sp>
        <p:nvSpPr>
          <p:cNvPr id="19" name="Tijdelijke aanduiding voor dianummer 5"/>
          <p:cNvSpPr>
            <a:spLocks noGrp="1"/>
          </p:cNvSpPr>
          <p:nvPr>
            <p:ph type="sldNum" sz="quarter" idx="4"/>
          </p:nvPr>
        </p:nvSpPr>
        <p:spPr>
          <a:xfrm>
            <a:off x="11499272" y="6394489"/>
            <a:ext cx="692728" cy="468000"/>
          </a:xfrm>
          <a:prstGeom prst="rect">
            <a:avLst/>
          </a:prstGeom>
        </p:spPr>
        <p:txBody>
          <a:bodyPr vert="horz" lIns="0" tIns="0" rIns="0" bIns="0" rtlCol="0" anchor="t" anchorCtr="0"/>
          <a:lstStyle>
            <a:lvl1pPr algn="ctr">
              <a:defRPr sz="1400" b="1">
                <a:solidFill>
                  <a:schemeClr val="tx1"/>
                </a:solidFill>
                <a:latin typeface="Arial" charset="0"/>
                <a:ea typeface="Arial" charset="0"/>
                <a:cs typeface="Arial" charset="0"/>
              </a:defRPr>
            </a:lvl1pPr>
          </a:lstStyle>
          <a:p>
            <a:fld id="{B7CEC10D-CD46-426F-915E-6C78530279CB}" type="slidenum">
              <a:rPr lang="en-US" smtClean="0"/>
              <a:pPr/>
              <a:t>‹#›</a:t>
            </a:fld>
            <a:endParaRPr lang="en-US" dirty="0"/>
          </a:p>
        </p:txBody>
      </p:sp>
      <p:sp>
        <p:nvSpPr>
          <p:cNvPr id="2" name="Footer Placeholder 1"/>
          <p:cNvSpPr>
            <a:spLocks noGrp="1"/>
          </p:cNvSpPr>
          <p:nvPr>
            <p:ph type="ftr" sz="quarter" idx="10"/>
          </p:nvPr>
        </p:nvSpPr>
        <p:spPr>
          <a:xfrm>
            <a:off x="1347954" y="6335189"/>
            <a:ext cx="9486491" cy="447731"/>
          </a:xfrm>
        </p:spPr>
        <p:txBody>
          <a:bodyPr/>
          <a:lstStyle>
            <a:lvl1pPr algn="ctr">
              <a:defRPr/>
            </a:lvl1pPr>
          </a:lstStyle>
          <a:p>
            <a:r>
              <a:rPr lang="en-GB"/>
              <a:t>References go here.</a:t>
            </a:r>
          </a:p>
          <a:p>
            <a:r>
              <a:rPr lang="en-GB"/>
              <a:t>Max 2 lines of references.</a:t>
            </a:r>
            <a:endParaRPr lang="en-GB" dirty="0"/>
          </a:p>
        </p:txBody>
      </p:sp>
      <p:sp>
        <p:nvSpPr>
          <p:cNvPr id="4" name="Text Placeholder 3"/>
          <p:cNvSpPr>
            <a:spLocks noGrp="1"/>
          </p:cNvSpPr>
          <p:nvPr>
            <p:ph type="body" sz="quarter" idx="11" hasCustomPrompt="1"/>
          </p:nvPr>
        </p:nvSpPr>
        <p:spPr>
          <a:xfrm>
            <a:off x="811200" y="1316931"/>
            <a:ext cx="10515600" cy="4352400"/>
          </a:xfrm>
        </p:spPr>
        <p:txBody>
          <a:bodyPr/>
          <a:lstStyle>
            <a:lvl1pPr marL="539750" indent="-539750">
              <a:lnSpc>
                <a:spcPct val="150000"/>
              </a:lnSpc>
              <a:buFont typeface="Arial" panose="020B0604020202020204" pitchFamily="34" charset="0"/>
              <a:buChar char="•"/>
              <a:defRPr baseline="0"/>
            </a:lvl1pPr>
            <a:lvl2pPr marL="1071563" indent="-531813">
              <a:lnSpc>
                <a:spcPct val="150000"/>
              </a:lnSpc>
              <a:spcBef>
                <a:spcPts val="150"/>
              </a:spcBef>
              <a:spcAft>
                <a:spcPts val="150"/>
              </a:spcAft>
              <a:buFont typeface="Arial" panose="020B0604020202020204" pitchFamily="34" charset="0"/>
              <a:buChar char="•"/>
              <a:defRPr baseline="0"/>
            </a:lvl2pPr>
            <a:lvl3pPr marL="1611313" indent="-541338">
              <a:lnSpc>
                <a:spcPct val="150000"/>
              </a:lnSpc>
              <a:spcBef>
                <a:spcPts val="150"/>
              </a:spcBef>
              <a:spcAft>
                <a:spcPts val="150"/>
              </a:spcAft>
              <a:defRPr sz="2000" baseline="0"/>
            </a:lvl3pPr>
            <a:lvl4pPr marL="1071562" indent="0">
              <a:buFont typeface="Arial" panose="020B0604020202020204" pitchFamily="34" charset="0"/>
              <a:buNone/>
              <a:defRPr/>
            </a:lvl4pPr>
          </a:lstStyle>
          <a:p>
            <a:pPr lvl="0"/>
            <a:r>
              <a:rPr lang="en-US" dirty="0"/>
              <a:t>Type your awesome text here</a:t>
            </a:r>
          </a:p>
          <a:p>
            <a:pPr lvl="1"/>
            <a:r>
              <a:rPr lang="en-US" dirty="0" err="1"/>
              <a:t>Niveau</a:t>
            </a:r>
            <a:r>
              <a:rPr lang="en-US" dirty="0"/>
              <a:t> 2</a:t>
            </a:r>
          </a:p>
          <a:p>
            <a:pPr lvl="2"/>
            <a:r>
              <a:rPr lang="en-US" dirty="0" err="1"/>
              <a:t>Niveau</a:t>
            </a:r>
            <a:r>
              <a:rPr lang="en-US" dirty="0"/>
              <a:t> 3</a:t>
            </a:r>
          </a:p>
          <a:p>
            <a:pPr lvl="1"/>
            <a:endParaRPr lang="en-US" dirty="0"/>
          </a:p>
        </p:txBody>
      </p:sp>
      <p:pic>
        <p:nvPicPr>
          <p:cNvPr id="10" name="HeaderLogoTUe">
            <a:extLst>
              <a:ext uri="{FF2B5EF4-FFF2-40B4-BE49-F238E27FC236}">
                <a16:creationId xmlns:a16="http://schemas.microsoft.com/office/drawing/2014/main" id="{574C3BAD-4DCF-45CE-8A98-5975C96384D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48385" b="6368"/>
          <a:stretch/>
        </p:blipFill>
        <p:spPr>
          <a:xfrm>
            <a:off x="232575" y="192349"/>
            <a:ext cx="1664361" cy="821506"/>
          </a:xfrm>
          <a:prstGeom prst="rect">
            <a:avLst/>
          </a:prstGeom>
        </p:spPr>
      </p:pic>
    </p:spTree>
    <p:extLst>
      <p:ext uri="{BB962C8B-B14F-4D97-AF65-F5344CB8AC3E}">
        <p14:creationId xmlns:p14="http://schemas.microsoft.com/office/powerpoint/2010/main" val="308458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11200" y="1295401"/>
            <a:ext cx="10363200" cy="1470025"/>
          </a:xfrm>
        </p:spPr>
        <p:txBody>
          <a:bodyPr>
            <a:normAutofit/>
          </a:bodyPr>
          <a:lstStyle>
            <a:lvl1pPr algn="ctr">
              <a:defRPr sz="3600" b="1">
                <a:solidFill>
                  <a:srgbClr val="C00000"/>
                </a:solidFill>
              </a:defRPr>
            </a:lvl1pPr>
          </a:lstStyle>
          <a:p>
            <a:r>
              <a:rPr lang="en-US" dirty="0"/>
              <a:t>Click to edit Master title style</a:t>
            </a:r>
          </a:p>
        </p:txBody>
      </p:sp>
      <p:sp>
        <p:nvSpPr>
          <p:cNvPr id="3" name="Subtitle 2"/>
          <p:cNvSpPr>
            <a:spLocks noGrp="1"/>
          </p:cNvSpPr>
          <p:nvPr>
            <p:ph type="subTitle" idx="1"/>
          </p:nvPr>
        </p:nvSpPr>
        <p:spPr>
          <a:xfrm>
            <a:off x="1625600" y="3733801"/>
            <a:ext cx="8534400" cy="420991"/>
          </a:xfrm>
        </p:spPr>
        <p:txBody>
          <a:bodyPr>
            <a:normAutofit/>
          </a:bodyPr>
          <a:lstStyle>
            <a:lvl1pPr marL="0" indent="0" algn="ctr">
              <a:buNone/>
              <a:defRPr sz="2400" b="1"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609600" y="6477001"/>
            <a:ext cx="2844800" cy="271165"/>
          </a:xfrm>
        </p:spPr>
        <p:txBody>
          <a:bodyPr/>
          <a:lstStyle/>
          <a:p>
            <a:endParaRPr lang="en-US" dirty="0"/>
          </a:p>
        </p:txBody>
      </p:sp>
      <p:cxnSp>
        <p:nvCxnSpPr>
          <p:cNvPr id="8" name="Straight Connector 7"/>
          <p:cNvCxnSpPr/>
          <p:nvPr userDrawn="1"/>
        </p:nvCxnSpPr>
        <p:spPr>
          <a:xfrm flipH="1">
            <a:off x="609600" y="6393234"/>
            <a:ext cx="11120229" cy="0"/>
          </a:xfrm>
          <a:prstGeom prst="line">
            <a:avLst/>
          </a:prstGeom>
          <a:ln w="19050" cmpd="sng">
            <a:solidFill>
              <a:srgbClr val="C00000"/>
            </a:solidFill>
          </a:ln>
          <a:effectLst/>
        </p:spPr>
        <p:style>
          <a:lnRef idx="2">
            <a:schemeClr val="accent1"/>
          </a:lnRef>
          <a:fillRef idx="0">
            <a:schemeClr val="accent1"/>
          </a:fillRef>
          <a:effectRef idx="1">
            <a:schemeClr val="accent1"/>
          </a:effectRef>
          <a:fontRef idx="minor">
            <a:schemeClr val="tx1"/>
          </a:fontRef>
        </p:style>
      </p:cxnSp>
      <p:sp>
        <p:nvSpPr>
          <p:cNvPr id="9" name="Rectangle 8"/>
          <p:cNvSpPr/>
          <p:nvPr userDrawn="1"/>
        </p:nvSpPr>
        <p:spPr>
          <a:xfrm>
            <a:off x="609600" y="5"/>
            <a:ext cx="11120229" cy="160867"/>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2400" dirty="0">
              <a:solidFill>
                <a:prstClr val="white"/>
              </a:solidFill>
            </a:endParaRPr>
          </a:p>
        </p:txBody>
      </p:sp>
    </p:spTree>
    <p:extLst>
      <p:ext uri="{BB962C8B-B14F-4D97-AF65-F5344CB8AC3E}">
        <p14:creationId xmlns:p14="http://schemas.microsoft.com/office/powerpoint/2010/main" val="962801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Presentatie Titel transparant">
    <p:spTree>
      <p:nvGrpSpPr>
        <p:cNvPr id="1" name=""/>
        <p:cNvGrpSpPr/>
        <p:nvPr/>
      </p:nvGrpSpPr>
      <p:grpSpPr>
        <a:xfrm>
          <a:off x="0" y="0"/>
          <a:ext cx="0" cy="0"/>
          <a:chOff x="0" y="0"/>
          <a:chExt cx="0" cy="0"/>
        </a:xfrm>
      </p:grpSpPr>
      <p:sp>
        <p:nvSpPr>
          <p:cNvPr id="15" name="Rechthoek 14"/>
          <p:cNvSpPr/>
          <p:nvPr userDrawn="1"/>
        </p:nvSpPr>
        <p:spPr>
          <a:xfrm>
            <a:off x="0" y="6135689"/>
            <a:ext cx="12192000" cy="765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4" name="HeaderLogoTUe"/>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226427" y="84339"/>
            <a:ext cx="2970589" cy="808267"/>
          </a:xfrm>
          <a:prstGeom prst="rect">
            <a:avLst/>
          </a:prstGeom>
        </p:spPr>
      </p:pic>
      <p:sp>
        <p:nvSpPr>
          <p:cNvPr id="13" name="Tijdelijke aanduiding voor afbeelding 12"/>
          <p:cNvSpPr>
            <a:spLocks noGrp="1"/>
          </p:cNvSpPr>
          <p:nvPr>
            <p:ph type="pic" sz="quarter" idx="11" hasCustomPrompt="1"/>
          </p:nvPr>
        </p:nvSpPr>
        <p:spPr>
          <a:xfrm>
            <a:off x="-1" y="914401"/>
            <a:ext cx="12192001" cy="5188691"/>
          </a:xfrm>
          <a:prstGeom prst="rect">
            <a:avLst/>
          </a:prstGeom>
          <a:solidFill>
            <a:srgbClr val="F1EFEF"/>
          </a:solidFill>
        </p:spPr>
        <p:txBody>
          <a:bodyPr/>
          <a:lstStyle>
            <a:lvl1pPr>
              <a:defRPr>
                <a:solidFill>
                  <a:schemeClr val="tx1">
                    <a:lumMod val="95000"/>
                    <a:lumOff val="5000"/>
                  </a:schemeClr>
                </a:solidFill>
                <a:latin typeface="Arial" charset="0"/>
                <a:ea typeface="Arial" charset="0"/>
                <a:cs typeface="Arial" charset="0"/>
              </a:defRPr>
            </a:lvl1pPr>
          </a:lstStyle>
          <a:p>
            <a:r>
              <a:rPr lang="en-US" dirty="0"/>
              <a:t>Image</a:t>
            </a:r>
          </a:p>
        </p:txBody>
      </p:sp>
      <p:sp>
        <p:nvSpPr>
          <p:cNvPr id="6" name="Name Function 5"/>
          <p:cNvSpPr>
            <a:spLocks noGrp="1"/>
          </p:cNvSpPr>
          <p:nvPr>
            <p:ph type="body" sz="quarter" idx="12" hasCustomPrompt="1"/>
          </p:nvPr>
        </p:nvSpPr>
        <p:spPr>
          <a:xfrm>
            <a:off x="0" y="5529939"/>
            <a:ext cx="12192000" cy="577003"/>
          </a:xfrm>
          <a:prstGeom prst="rect">
            <a:avLst/>
          </a:prstGeom>
          <a:solidFill>
            <a:schemeClr val="tx2">
              <a:alpha val="70000"/>
            </a:schemeClr>
          </a:solidFill>
        </p:spPr>
        <p:txBody>
          <a:bodyPr lIns="608400" rIns="608400" bIns="262800" anchor="b" anchorCtr="0"/>
          <a:lstStyle>
            <a:lvl1pPr marL="0" indent="0">
              <a:lnSpc>
                <a:spcPts val="1600"/>
              </a:lnSpc>
              <a:spcBef>
                <a:spcPts val="0"/>
              </a:spcBef>
              <a:spcAft>
                <a:spcPts val="0"/>
              </a:spcAft>
              <a:buNone/>
              <a:defRPr sz="1600" baseline="0">
                <a:solidFill>
                  <a:schemeClr val="bg1"/>
                </a:solidFill>
              </a:defRPr>
            </a:lvl1pPr>
          </a:lstStyle>
          <a:p>
            <a:pPr lvl="0"/>
            <a:r>
              <a:rPr lang="en-US" dirty="0"/>
              <a:t>Date</a:t>
            </a:r>
          </a:p>
        </p:txBody>
      </p:sp>
      <p:sp>
        <p:nvSpPr>
          <p:cNvPr id="3" name="Ondertitel 2"/>
          <p:cNvSpPr>
            <a:spLocks noGrp="1"/>
          </p:cNvSpPr>
          <p:nvPr>
            <p:ph type="subTitle" idx="1" hasCustomPrompt="1"/>
          </p:nvPr>
        </p:nvSpPr>
        <p:spPr>
          <a:xfrm>
            <a:off x="2" y="4951052"/>
            <a:ext cx="12192001" cy="582263"/>
          </a:xfrm>
          <a:prstGeom prst="rect">
            <a:avLst/>
          </a:prstGeom>
          <a:solidFill>
            <a:schemeClr val="tx2">
              <a:alpha val="70000"/>
            </a:schemeClr>
          </a:solidFill>
        </p:spPr>
        <p:txBody>
          <a:bodyPr lIns="608400" rIns="608400"/>
          <a:lstStyle>
            <a:lvl1pPr marL="0" indent="0" algn="l">
              <a:buNone/>
              <a:defRPr sz="2000" b="1">
                <a:solidFill>
                  <a:schemeClr val="bg1"/>
                </a:solidFill>
              </a:defRPr>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dirty="0"/>
              <a:t>Name</a:t>
            </a:r>
          </a:p>
        </p:txBody>
      </p:sp>
      <p:sp>
        <p:nvSpPr>
          <p:cNvPr id="2" name="Titel 1"/>
          <p:cNvSpPr>
            <a:spLocks noGrp="1"/>
          </p:cNvSpPr>
          <p:nvPr>
            <p:ph type="ctrTitle" hasCustomPrompt="1"/>
          </p:nvPr>
        </p:nvSpPr>
        <p:spPr>
          <a:xfrm>
            <a:off x="0" y="3819527"/>
            <a:ext cx="12192000" cy="1131524"/>
          </a:xfrm>
          <a:solidFill>
            <a:schemeClr val="tx2">
              <a:alpha val="70000"/>
            </a:schemeClr>
          </a:solidFill>
        </p:spPr>
        <p:txBody>
          <a:bodyPr lIns="608400" tIns="306000" rIns="608400" anchor="t"/>
          <a:lstStyle>
            <a:lvl1pPr algn="l">
              <a:lnSpc>
                <a:spcPts val="3000"/>
              </a:lnSpc>
              <a:defRPr sz="3000">
                <a:solidFill>
                  <a:schemeClr val="bg1"/>
                </a:solidFill>
              </a:defRPr>
            </a:lvl1pPr>
          </a:lstStyle>
          <a:p>
            <a:r>
              <a:rPr lang="en-US" dirty="0"/>
              <a:t>Title of Presentation</a:t>
            </a:r>
          </a:p>
        </p:txBody>
      </p:sp>
      <p:pic>
        <p:nvPicPr>
          <p:cNvPr id="18" name="Picture 17">
            <a:extLst>
              <a:ext uri="{FF2B5EF4-FFF2-40B4-BE49-F238E27FC236}">
                <a16:creationId xmlns:a16="http://schemas.microsoft.com/office/drawing/2014/main" id="{12F75E5D-3421-844B-830D-313EAEC51E9B}"/>
              </a:ext>
            </a:extLst>
          </p:cNvPr>
          <p:cNvPicPr>
            <a:picLocks noChangeAspect="1"/>
          </p:cNvPicPr>
          <p:nvPr userDrawn="1"/>
        </p:nvPicPr>
        <p:blipFill>
          <a:blip r:embed="rId3"/>
          <a:stretch>
            <a:fillRect/>
          </a:stretch>
        </p:blipFill>
        <p:spPr>
          <a:xfrm>
            <a:off x="-113935" y="6049812"/>
            <a:ext cx="2188268" cy="809747"/>
          </a:xfrm>
          <a:prstGeom prst="rect">
            <a:avLst/>
          </a:prstGeom>
        </p:spPr>
      </p:pic>
      <p:pic>
        <p:nvPicPr>
          <p:cNvPr id="9" name="Picture 8"/>
          <p:cNvPicPr>
            <a:picLocks noChangeAspect="1"/>
          </p:cNvPicPr>
          <p:nvPr userDrawn="1"/>
        </p:nvPicPr>
        <p:blipFill>
          <a:blip r:embed="rId4"/>
          <a:stretch>
            <a:fillRect/>
          </a:stretch>
        </p:blipFill>
        <p:spPr>
          <a:xfrm>
            <a:off x="130482" y="6154747"/>
            <a:ext cx="1873221" cy="626400"/>
          </a:xfrm>
          <a:prstGeom prst="rect">
            <a:avLst/>
          </a:prstGeom>
        </p:spPr>
      </p:pic>
      <p:sp>
        <p:nvSpPr>
          <p:cNvPr id="5" name="TextBox 4"/>
          <p:cNvSpPr txBox="1"/>
          <p:nvPr userDrawn="1"/>
        </p:nvSpPr>
        <p:spPr>
          <a:xfrm>
            <a:off x="2204815" y="6343425"/>
            <a:ext cx="6048375" cy="338554"/>
          </a:xfrm>
          <a:prstGeom prst="rect">
            <a:avLst/>
          </a:prstGeom>
          <a:noFill/>
        </p:spPr>
        <p:txBody>
          <a:bodyPr wrap="square" rtlCol="0">
            <a:spAutoFit/>
          </a:bodyPr>
          <a:lstStyle/>
          <a:p>
            <a:r>
              <a:rPr lang="en-US" sz="1600" dirty="0"/>
              <a:t>Department Chemical Engineering and Chemistry</a:t>
            </a:r>
            <a:endParaRPr lang="en-GB" sz="1600" dirty="0">
              <a:latin typeface="Arial" charset="0"/>
              <a:ea typeface="Arial" charset="0"/>
              <a:cs typeface="Arial" charset="0"/>
            </a:endParaRPr>
          </a:p>
        </p:txBody>
      </p:sp>
    </p:spTree>
    <p:extLst>
      <p:ext uri="{BB962C8B-B14F-4D97-AF65-F5344CB8AC3E}">
        <p14:creationId xmlns:p14="http://schemas.microsoft.com/office/powerpoint/2010/main" val="3786842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Afbeelding 6" hidden="1"/>
          <p:cNvPicPr>
            <a:picLocks noChangeAspect="1"/>
          </p:cNvPicPr>
          <p:nvPr userDrawn="1"/>
        </p:nvPicPr>
        <p:blipFill>
          <a:blip r:embed="rId6"/>
          <a:stretch>
            <a:fillRect/>
          </a:stretch>
        </p:blipFill>
        <p:spPr>
          <a:xfrm>
            <a:off x="2031999" y="0"/>
            <a:ext cx="12192000" cy="6858000"/>
          </a:xfrm>
          <a:prstGeom prst="rect">
            <a:avLst/>
          </a:prstGeom>
        </p:spPr>
      </p:pic>
      <p:sp>
        <p:nvSpPr>
          <p:cNvPr id="2" name="Tijdelijke aanduiding voor titel 1"/>
          <p:cNvSpPr>
            <a:spLocks noGrp="1"/>
          </p:cNvSpPr>
          <p:nvPr>
            <p:ph type="title"/>
          </p:nvPr>
        </p:nvSpPr>
        <p:spPr>
          <a:xfrm>
            <a:off x="811200" y="480000"/>
            <a:ext cx="10560000" cy="525931"/>
          </a:xfrm>
          <a:prstGeom prst="rect">
            <a:avLst/>
          </a:prstGeom>
        </p:spPr>
        <p:txBody>
          <a:bodyPr vert="horz" lIns="0" tIns="0" rIns="0" bIns="0" rtlCol="0" anchor="t" anchorCtr="0">
            <a:noAutofit/>
          </a:bodyPr>
          <a:lstStyle/>
          <a:p>
            <a:r>
              <a:rPr lang="en-US" dirty="0"/>
              <a:t>Slide title</a:t>
            </a:r>
          </a:p>
        </p:txBody>
      </p:sp>
      <p:sp>
        <p:nvSpPr>
          <p:cNvPr id="10" name="Tijdelijke aanduiding voor dianummer 5">
            <a:extLst>
              <a:ext uri="{FF2B5EF4-FFF2-40B4-BE49-F238E27FC236}">
                <a16:creationId xmlns:a16="http://schemas.microsoft.com/office/drawing/2014/main" id="{EDCDAB77-3598-D341-9BE1-BF0A2D3B55AF}"/>
              </a:ext>
            </a:extLst>
          </p:cNvPr>
          <p:cNvSpPr>
            <a:spLocks noGrp="1"/>
          </p:cNvSpPr>
          <p:nvPr>
            <p:ph type="sldNum" sz="quarter" idx="4"/>
          </p:nvPr>
        </p:nvSpPr>
        <p:spPr>
          <a:xfrm>
            <a:off x="11499272" y="6390000"/>
            <a:ext cx="692728" cy="468000"/>
          </a:xfrm>
          <a:prstGeom prst="rect">
            <a:avLst/>
          </a:prstGeom>
        </p:spPr>
        <p:txBody>
          <a:bodyPr vert="horz" lIns="0" tIns="0" rIns="0" bIns="0" rtlCol="0" anchor="t" anchorCtr="0"/>
          <a:lstStyle>
            <a:lvl1pPr algn="ctr">
              <a:defRPr sz="1600">
                <a:solidFill>
                  <a:schemeClr val="tx1"/>
                </a:solidFill>
                <a:latin typeface="Arial" charset="0"/>
                <a:ea typeface="Arial" charset="0"/>
                <a:cs typeface="Arial" charset="0"/>
              </a:defRPr>
            </a:lvl1pPr>
          </a:lstStyle>
          <a:p>
            <a:fld id="{B7CEC10D-CD46-426F-915E-6C78530279CB}" type="slidenum">
              <a:rPr lang="en-US" smtClean="0"/>
              <a:pPr/>
              <a:t>‹#›</a:t>
            </a:fld>
            <a:endParaRPr lang="en-US" dirty="0"/>
          </a:p>
        </p:txBody>
      </p:sp>
      <p:sp>
        <p:nvSpPr>
          <p:cNvPr id="4" name="Footer Placeholder 3"/>
          <p:cNvSpPr>
            <a:spLocks noGrp="1"/>
          </p:cNvSpPr>
          <p:nvPr>
            <p:ph type="ftr" sz="quarter" idx="3"/>
          </p:nvPr>
        </p:nvSpPr>
        <p:spPr>
          <a:xfrm>
            <a:off x="1380068" y="6170920"/>
            <a:ext cx="9486491" cy="612000"/>
          </a:xfrm>
          <a:prstGeom prst="rect">
            <a:avLst/>
          </a:prstGeom>
        </p:spPr>
        <p:txBody>
          <a:bodyPr vert="horz" lIns="91440" tIns="45720" rIns="91440" bIns="45720" rtlCol="0" anchor="t"/>
          <a:lstStyle>
            <a:lvl1pPr algn="l">
              <a:defRPr sz="1100">
                <a:solidFill>
                  <a:schemeClr val="tx1">
                    <a:lumMod val="50000"/>
                    <a:lumOff val="50000"/>
                  </a:schemeClr>
                </a:solidFill>
                <a:latin typeface="Arial" panose="020B0604020202020204" pitchFamily="34" charset="0"/>
                <a:cs typeface="Arial" panose="020B0604020202020204" pitchFamily="34" charset="0"/>
              </a:defRPr>
            </a:lvl1pPr>
          </a:lstStyle>
          <a:p>
            <a:r>
              <a:rPr lang="en-GB" dirty="0"/>
              <a:t>References go here.</a:t>
            </a:r>
          </a:p>
        </p:txBody>
      </p:sp>
      <p:sp>
        <p:nvSpPr>
          <p:cNvPr id="5" name="Text Placeholder 4"/>
          <p:cNvSpPr>
            <a:spLocks noGrp="1"/>
          </p:cNvSpPr>
          <p:nvPr>
            <p:ph type="body" idx="1"/>
          </p:nvPr>
        </p:nvSpPr>
        <p:spPr>
          <a:xfrm>
            <a:off x="811200" y="1285200"/>
            <a:ext cx="10515600" cy="4351338"/>
          </a:xfrm>
          <a:prstGeom prst="rect">
            <a:avLst/>
          </a:prstGeom>
        </p:spPr>
        <p:txBody>
          <a:bodyPr vert="horz" lIns="91440" tIns="45720" rIns="91440" bIns="45720" rtlCol="0">
            <a:normAutofit/>
          </a:bodyPr>
          <a:lstStyle/>
          <a:p>
            <a:pPr lvl="0"/>
            <a:r>
              <a:rPr lang="en-US" dirty="0" err="1"/>
              <a:t>Niveau</a:t>
            </a:r>
            <a:r>
              <a:rPr lang="en-US" dirty="0"/>
              <a:t> 1</a:t>
            </a:r>
          </a:p>
          <a:p>
            <a:pPr lvl="2"/>
            <a:r>
              <a:rPr lang="en-US" dirty="0" err="1"/>
              <a:t>Niveau</a:t>
            </a:r>
            <a:r>
              <a:rPr lang="en-US" dirty="0"/>
              <a:t> 2</a:t>
            </a:r>
          </a:p>
          <a:p>
            <a:pPr lvl="3"/>
            <a:r>
              <a:rPr lang="en-US" dirty="0" err="1"/>
              <a:t>Niveau</a:t>
            </a:r>
            <a:r>
              <a:rPr lang="en-US" dirty="0"/>
              <a:t> 3</a:t>
            </a:r>
          </a:p>
          <a:p>
            <a:pPr lvl="4"/>
            <a:r>
              <a:rPr lang="en-US" dirty="0" err="1"/>
              <a:t>Niveau</a:t>
            </a:r>
            <a:r>
              <a:rPr lang="en-US" dirty="0"/>
              <a:t> 4</a:t>
            </a:r>
          </a:p>
          <a:p>
            <a:pPr lvl="4"/>
            <a:r>
              <a:rPr lang="en-US" dirty="0" err="1"/>
              <a:t>Niveau</a:t>
            </a:r>
            <a:r>
              <a:rPr lang="en-US" dirty="0"/>
              <a:t> 5</a:t>
            </a:r>
            <a:endParaRPr lang="en-GB" dirty="0"/>
          </a:p>
        </p:txBody>
      </p:sp>
    </p:spTree>
    <p:extLst>
      <p:ext uri="{BB962C8B-B14F-4D97-AF65-F5344CB8AC3E}">
        <p14:creationId xmlns:p14="http://schemas.microsoft.com/office/powerpoint/2010/main" val="28253514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685783" rtl="0" eaLnBrk="1" latinLnBrk="0" hangingPunct="1">
        <a:lnSpc>
          <a:spcPts val="3600"/>
        </a:lnSpc>
        <a:spcBef>
          <a:spcPct val="0"/>
        </a:spcBef>
        <a:buNone/>
        <a:defRPr sz="3600" b="1" kern="1200">
          <a:solidFill>
            <a:schemeClr val="tx1"/>
          </a:solidFill>
          <a:latin typeface="Arial" charset="0"/>
          <a:ea typeface="Arial" charset="0"/>
          <a:cs typeface="Arial" charset="0"/>
        </a:defRPr>
      </a:lvl1pPr>
    </p:titleStyle>
    <p:bodyStyle>
      <a:lvl1pPr marL="539750" indent="-539750" algn="l" defTabSz="685783" rtl="0" eaLnBrk="1" latinLnBrk="0" hangingPunct="1">
        <a:lnSpc>
          <a:spcPct val="150000"/>
        </a:lnSpc>
        <a:spcBef>
          <a:spcPts val="200"/>
        </a:spcBef>
        <a:spcAft>
          <a:spcPts val="200"/>
        </a:spcAft>
        <a:buClrTx/>
        <a:buFont typeface="Arial" panose="020B0604020202020204" pitchFamily="34" charset="0"/>
        <a:buChar char="•"/>
        <a:defRPr sz="2800" kern="1200">
          <a:solidFill>
            <a:schemeClr val="tx1"/>
          </a:solidFill>
          <a:latin typeface="Arial" charset="0"/>
          <a:ea typeface="Arial" charset="0"/>
          <a:cs typeface="Arial" charset="0"/>
        </a:defRPr>
      </a:lvl1pPr>
      <a:lvl2pPr marL="342900" indent="-342900" algn="l" defTabSz="685783" rtl="0" eaLnBrk="1" latinLnBrk="0" hangingPunct="1">
        <a:lnSpc>
          <a:spcPct val="150000"/>
        </a:lnSpc>
        <a:spcBef>
          <a:spcPts val="267"/>
        </a:spcBef>
        <a:spcAft>
          <a:spcPts val="267"/>
        </a:spcAft>
        <a:buFont typeface="Arial" panose="020B0604020202020204" pitchFamily="34" charset="0"/>
        <a:buChar char="•"/>
        <a:defRPr sz="2400" kern="1200">
          <a:solidFill>
            <a:schemeClr val="tx1"/>
          </a:solidFill>
          <a:latin typeface="Arial" charset="0"/>
          <a:ea typeface="Arial" charset="0"/>
          <a:cs typeface="Arial" charset="0"/>
        </a:defRPr>
      </a:lvl2pPr>
      <a:lvl3pPr marL="1081088" indent="-541338" algn="l" defTabSz="685783" rtl="0" eaLnBrk="1" latinLnBrk="0" hangingPunct="1">
        <a:lnSpc>
          <a:spcPct val="150000"/>
        </a:lnSpc>
        <a:spcBef>
          <a:spcPts val="150"/>
        </a:spcBef>
        <a:spcAft>
          <a:spcPts val="150"/>
        </a:spcAft>
        <a:buClrTx/>
        <a:buSzPct val="100000"/>
        <a:buFont typeface="Arial" panose="020B0604020202020204" pitchFamily="34" charset="0"/>
        <a:buChar char="•"/>
        <a:defRPr sz="2400" kern="1200">
          <a:solidFill>
            <a:schemeClr val="tx1"/>
          </a:solidFill>
          <a:latin typeface="Arial" charset="0"/>
          <a:ea typeface="Arial" charset="0"/>
          <a:cs typeface="Arial" charset="0"/>
        </a:defRPr>
      </a:lvl3pPr>
      <a:lvl4pPr marL="1611313" indent="-530225" algn="l" defTabSz="685783" rtl="0" eaLnBrk="1" latinLnBrk="0" hangingPunct="1">
        <a:lnSpc>
          <a:spcPct val="150000"/>
        </a:lnSpc>
        <a:spcBef>
          <a:spcPts val="150"/>
        </a:spcBef>
        <a:spcAft>
          <a:spcPts val="150"/>
        </a:spcAft>
        <a:buClrTx/>
        <a:buFont typeface="Arial" panose="020B0604020202020204" pitchFamily="34" charset="0"/>
        <a:buChar char="•"/>
        <a:defRPr sz="2000" kern="1200">
          <a:solidFill>
            <a:schemeClr val="tx1"/>
          </a:solidFill>
          <a:latin typeface="Arial" charset="0"/>
          <a:ea typeface="Arial" charset="0"/>
          <a:cs typeface="Arial" charset="0"/>
        </a:defRPr>
      </a:lvl4pPr>
      <a:lvl5pPr marL="1611313" indent="-530225" algn="l" defTabSz="685783" rtl="0" eaLnBrk="1" latinLnBrk="0" hangingPunct="1">
        <a:lnSpc>
          <a:spcPct val="150000"/>
        </a:lnSpc>
        <a:spcBef>
          <a:spcPts val="150"/>
        </a:spcBef>
        <a:spcAft>
          <a:spcPts val="150"/>
        </a:spcAft>
        <a:buClrTx/>
        <a:buFont typeface="Arial" panose="020B0604020202020204" pitchFamily="34" charset="0"/>
        <a:buChar char="•"/>
        <a:defRPr sz="2000" kern="1200" baseline="0">
          <a:solidFill>
            <a:schemeClr val="tx1"/>
          </a:solidFill>
          <a:latin typeface="Arial" charset="0"/>
          <a:ea typeface="Arial" charset="0"/>
          <a:cs typeface="Arial" charset="0"/>
        </a:defRPr>
      </a:lvl5pPr>
      <a:lvl6pPr marL="1885904" indent="-171446" algn="l" defTabSz="685783" rtl="0" eaLnBrk="1" latinLnBrk="0" hangingPunct="1">
        <a:lnSpc>
          <a:spcPct val="150000"/>
        </a:lnSpc>
        <a:spcBef>
          <a:spcPts val="375"/>
        </a:spcBef>
        <a:buClrTx/>
        <a:buFontTx/>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nl-NL"/>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39" userDrawn="1">
          <p15:clr>
            <a:srgbClr val="F26B43"/>
          </p15:clr>
        </p15:guide>
        <p15:guide id="2" pos="511" userDrawn="1">
          <p15:clr>
            <a:srgbClr val="F26B43"/>
          </p15:clr>
        </p15:guide>
        <p15:guide id="3" pos="7167"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1.xml"/><Relationship Id="rId7" Type="http://schemas.openxmlformats.org/officeDocument/2006/relationships/image" Target="../media/image39.png"/><Relationship Id="rId12" Type="http://schemas.openxmlformats.org/officeDocument/2006/relationships/image" Target="../media/image62.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38.png"/><Relationship Id="rId11" Type="http://schemas.openxmlformats.org/officeDocument/2006/relationships/image" Target="../media/image43.emf"/><Relationship Id="rId5" Type="http://schemas.openxmlformats.org/officeDocument/2006/relationships/image" Target="../media/image37.png"/><Relationship Id="rId10" Type="http://schemas.openxmlformats.org/officeDocument/2006/relationships/image" Target="../media/image42.emf"/><Relationship Id="rId4" Type="http://schemas.openxmlformats.org/officeDocument/2006/relationships/image" Target="../media/image36.png"/><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2.xml"/><Relationship Id="rId7"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45.png"/><Relationship Id="rId11" Type="http://schemas.openxmlformats.org/officeDocument/2006/relationships/image" Target="../media/image47.emf"/><Relationship Id="rId5" Type="http://schemas.openxmlformats.org/officeDocument/2006/relationships/image" Target="../media/image43.emf"/><Relationship Id="rId10" Type="http://schemas.openxmlformats.org/officeDocument/2006/relationships/image" Target="../media/image66.png"/><Relationship Id="rId4" Type="http://schemas.openxmlformats.org/officeDocument/2006/relationships/image" Target="../media/image44.emf"/><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41.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39.png"/><Relationship Id="rId5" Type="http://schemas.openxmlformats.org/officeDocument/2006/relationships/image" Target="../media/image50.png"/><Relationship Id="rId15" Type="http://schemas.openxmlformats.org/officeDocument/2006/relationships/image" Target="../media/image37.png"/><Relationship Id="rId10" Type="http://schemas.openxmlformats.org/officeDocument/2006/relationships/image" Target="../media/image38.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57.png"/><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8" Type="http://schemas.openxmlformats.org/officeDocument/2006/relationships/image" Target="../media/image59.tiff"/><Relationship Id="rId13" Type="http://schemas.openxmlformats.org/officeDocument/2006/relationships/image" Target="../media/image62.tiff"/><Relationship Id="rId3" Type="http://schemas.openxmlformats.org/officeDocument/2006/relationships/image" Target="../media/image38.png"/><Relationship Id="rId7" Type="http://schemas.openxmlformats.org/officeDocument/2006/relationships/image" Target="../media/image58.tiff"/><Relationship Id="rId12"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1.png"/><Relationship Id="rId11" Type="http://schemas.openxmlformats.org/officeDocument/2006/relationships/image" Target="../media/image36.png"/><Relationship Id="rId5" Type="http://schemas.openxmlformats.org/officeDocument/2006/relationships/image" Target="../media/image40.png"/><Relationship Id="rId10" Type="http://schemas.openxmlformats.org/officeDocument/2006/relationships/image" Target="../media/image61.tiff"/><Relationship Id="rId4" Type="http://schemas.openxmlformats.org/officeDocument/2006/relationships/image" Target="../media/image39.png"/><Relationship Id="rId9" Type="http://schemas.openxmlformats.org/officeDocument/2006/relationships/image" Target="../media/image60.tiff"/></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63.emf"/><Relationship Id="rId7"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64.emf"/></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69.emf"/><Relationship Id="rId3" Type="http://schemas.openxmlformats.org/officeDocument/2006/relationships/notesSlide" Target="../notesSlides/notesSlide19.xml"/><Relationship Id="rId7" Type="http://schemas.openxmlformats.org/officeDocument/2006/relationships/image" Target="../media/image68.jpe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67.png"/><Relationship Id="rId11" Type="http://schemas.openxmlformats.org/officeDocument/2006/relationships/image" Target="../media/image91.png"/><Relationship Id="rId5" Type="http://schemas.openxmlformats.org/officeDocument/2006/relationships/image" Target="../media/image66.jpeg"/><Relationship Id="rId10" Type="http://schemas.openxmlformats.org/officeDocument/2006/relationships/image" Target="../media/image71.emf"/><Relationship Id="rId4" Type="http://schemas.openxmlformats.org/officeDocument/2006/relationships/image" Target="../media/image65.png"/><Relationship Id="rId9" Type="http://schemas.openxmlformats.org/officeDocument/2006/relationships/image" Target="../media/image70.emf"/></Relationships>
</file>

<file path=ppt/slides/_rels/slide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20.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notesSlide" Target="../notesSlides/notesSlide20.xml"/><Relationship Id="rId7" Type="http://schemas.openxmlformats.org/officeDocument/2006/relationships/image" Target="../media/image68.jpeg"/><Relationship Id="rId12" Type="http://schemas.openxmlformats.org/officeDocument/2006/relationships/image" Target="../media/image76.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67.png"/><Relationship Id="rId11" Type="http://schemas.openxmlformats.org/officeDocument/2006/relationships/image" Target="../media/image75.png"/><Relationship Id="rId5" Type="http://schemas.openxmlformats.org/officeDocument/2006/relationships/image" Target="../media/image66.jpeg"/><Relationship Id="rId15" Type="http://schemas.openxmlformats.org/officeDocument/2006/relationships/image" Target="../media/image79.emf"/><Relationship Id="rId10" Type="http://schemas.openxmlformats.org/officeDocument/2006/relationships/image" Target="../media/image74.png"/><Relationship Id="rId4" Type="http://schemas.openxmlformats.org/officeDocument/2006/relationships/image" Target="../media/image65.png"/><Relationship Id="rId9" Type="http://schemas.openxmlformats.org/officeDocument/2006/relationships/image" Target="../media/image73.png"/><Relationship Id="rId14" Type="http://schemas.openxmlformats.org/officeDocument/2006/relationships/image" Target="../media/image78.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16.png"/><Relationship Id="rId7" Type="http://schemas.openxmlformats.org/officeDocument/2006/relationships/image" Target="../media/image81.png"/><Relationship Id="rId12" Type="http://schemas.openxmlformats.org/officeDocument/2006/relationships/image" Target="../media/image8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84.PNG"/><Relationship Id="rId5" Type="http://schemas.openxmlformats.org/officeDocument/2006/relationships/image" Target="../media/image80.png"/><Relationship Id="rId10" Type="http://schemas.openxmlformats.org/officeDocument/2006/relationships/image" Target="../media/image41.png"/><Relationship Id="rId4" Type="http://schemas.openxmlformats.org/officeDocument/2006/relationships/image" Target="../media/image17.png"/><Relationship Id="rId9"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8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3.png"/><Relationship Id="rId4" Type="http://schemas.openxmlformats.org/officeDocument/2006/relationships/image" Target="../media/image87.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emf"/><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15.png"/><Relationship Id="rId4" Type="http://schemas.openxmlformats.org/officeDocument/2006/relationships/image" Target="../media/image12.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tiff"/><Relationship Id="rId5" Type="http://schemas.openxmlformats.org/officeDocument/2006/relationships/image" Target="../media/image21.emf"/><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430.png"/><Relationship Id="rId13" Type="http://schemas.openxmlformats.org/officeDocument/2006/relationships/image" Target="../media/image47.png"/><Relationship Id="rId3" Type="http://schemas.openxmlformats.org/officeDocument/2006/relationships/image" Target="../media/image24.png"/><Relationship Id="rId7" Type="http://schemas.openxmlformats.org/officeDocument/2006/relationships/image" Target="../media/image420.png"/><Relationship Id="rId12" Type="http://schemas.microsoft.com/office/2007/relationships/hdphoto" Target="../media/hdphoto5.wdp"/><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10.png"/><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53ADA482-C2DB-41C5-9B18-34970C690427}"/>
              </a:ext>
            </a:extLst>
          </p:cNvPr>
          <p:cNvPicPr>
            <a:picLocks noGrp="1" noChangeAspect="1"/>
          </p:cNvPicPr>
          <p:nvPr>
            <p:ph type="pic" sz="quarter" idx="11"/>
          </p:nvPr>
        </p:nvPicPr>
        <p:blipFill rotWithShape="1">
          <a:blip r:embed="rId3"/>
          <a:srcRect l="2793" r="2793"/>
          <a:stretch/>
        </p:blipFill>
        <p:spPr>
          <a:xfrm>
            <a:off x="2318480" y="1360106"/>
            <a:ext cx="7497781" cy="4132317"/>
          </a:xfrm>
          <a:prstGeom prst="rect">
            <a:avLst/>
          </a:prstGeom>
        </p:spPr>
      </p:pic>
      <p:sp>
        <p:nvSpPr>
          <p:cNvPr id="5" name="Title 4"/>
          <p:cNvSpPr>
            <a:spLocks noGrp="1"/>
          </p:cNvSpPr>
          <p:nvPr>
            <p:ph type="ctrTitle"/>
          </p:nvPr>
        </p:nvSpPr>
        <p:spPr>
          <a:xfrm>
            <a:off x="-127440" y="2389682"/>
            <a:ext cx="12383815" cy="2073164"/>
          </a:xfrm>
        </p:spPr>
        <p:txBody>
          <a:bodyPr/>
          <a:lstStyle/>
          <a:p>
            <a:r>
              <a:rPr lang="en-US" sz="2800" dirty="0"/>
              <a:t>Towards bottom-up design of porous electrode microstructures </a:t>
            </a:r>
            <a:br>
              <a:rPr lang="en-US" sz="2800" dirty="0"/>
            </a:br>
            <a:r>
              <a:rPr lang="en-US" sz="2000" dirty="0"/>
              <a:t>An approach coupling evolutionary algorithms and pore network modelling</a:t>
            </a:r>
            <a:br>
              <a:rPr lang="en-US" sz="2000" dirty="0"/>
            </a:br>
            <a:r>
              <a:rPr lang="en-GB" sz="1800" u="sng" dirty="0"/>
              <a:t>Maxime van der Heijden</a:t>
            </a:r>
            <a:r>
              <a:rPr lang="en-GB" sz="1800" dirty="0"/>
              <a:t>, </a:t>
            </a:r>
            <a:r>
              <a:rPr lang="en-GB" sz="1800" b="0" dirty="0"/>
              <a:t>Rik van Gorp, Gabor Szendrei, Mohammad Amin Sadeghi, Jeffrey Gostick, Antoni Forner Cuenca</a:t>
            </a:r>
            <a:br>
              <a:rPr lang="en-GB" sz="1800" dirty="0"/>
            </a:br>
            <a:endParaRPr lang="en-GB" sz="2800" dirty="0"/>
          </a:p>
        </p:txBody>
      </p:sp>
      <p:pic>
        <p:nvPicPr>
          <p:cNvPr id="8" name="Picture 7" descr="Resultado de imagen para electrochemical society logo">
            <a:extLst>
              <a:ext uri="{FF2B5EF4-FFF2-40B4-BE49-F238E27FC236}">
                <a16:creationId xmlns:a16="http://schemas.microsoft.com/office/drawing/2014/main" id="{1A30EB50-B4C3-4329-8891-1450CF66C50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2586" b="14484"/>
          <a:stretch/>
        </p:blipFill>
        <p:spPr bwMode="auto">
          <a:xfrm>
            <a:off x="10363201" y="89245"/>
            <a:ext cx="1409699" cy="1028104"/>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14">
            <a:extLst>
              <a:ext uri="{FF2B5EF4-FFF2-40B4-BE49-F238E27FC236}">
                <a16:creationId xmlns:a16="http://schemas.microsoft.com/office/drawing/2014/main" id="{C5FE7D3C-1B0D-45AF-B979-18FB30001EB1}"/>
              </a:ext>
            </a:extLst>
          </p:cNvPr>
          <p:cNvSpPr txBox="1">
            <a:spLocks/>
          </p:cNvSpPr>
          <p:nvPr/>
        </p:nvSpPr>
        <p:spPr>
          <a:xfrm>
            <a:off x="5429250" y="5863898"/>
            <a:ext cx="6343650" cy="705865"/>
          </a:xfrm>
          <a:prstGeom prst="rect">
            <a:avLst/>
          </a:prstGeom>
        </p:spPr>
        <p:txBody>
          <a:bodyPr vert="horz" lIns="91440" tIns="45720" rIns="91440" bIns="45720" rtlCol="0">
            <a:normAutofit/>
          </a:bodyPr>
          <a:lstStyle>
            <a:lvl1pPr marL="0" indent="0" algn="l" defTabSz="685783" rtl="0" eaLnBrk="1" latinLnBrk="0" hangingPunct="1">
              <a:lnSpc>
                <a:spcPct val="150000"/>
              </a:lnSpc>
              <a:spcBef>
                <a:spcPts val="200"/>
              </a:spcBef>
              <a:spcAft>
                <a:spcPts val="200"/>
              </a:spcAft>
              <a:buClrTx/>
              <a:buFont typeface="Arial" panose="020B0604020202020204" pitchFamily="34" charset="0"/>
              <a:buNone/>
              <a:defRPr sz="2400" kern="1200">
                <a:solidFill>
                  <a:schemeClr val="tx1"/>
                </a:solidFill>
                <a:latin typeface="Arial" charset="0"/>
                <a:ea typeface="Arial" charset="0"/>
                <a:cs typeface="Arial" charset="0"/>
              </a:defRPr>
            </a:lvl1pPr>
            <a:lvl2pPr marL="342900" indent="-342900" algn="l" defTabSz="685783" rtl="0" eaLnBrk="1" latinLnBrk="0" hangingPunct="1">
              <a:lnSpc>
                <a:spcPct val="150000"/>
              </a:lnSpc>
              <a:spcBef>
                <a:spcPts val="267"/>
              </a:spcBef>
              <a:spcAft>
                <a:spcPts val="267"/>
              </a:spcAft>
              <a:buFont typeface="Arial" panose="020B0604020202020204" pitchFamily="34" charset="0"/>
              <a:buChar char="•"/>
              <a:defRPr sz="2400" kern="1200">
                <a:solidFill>
                  <a:schemeClr val="tx1"/>
                </a:solidFill>
                <a:latin typeface="Arial" charset="0"/>
                <a:ea typeface="Arial" charset="0"/>
                <a:cs typeface="Arial" charset="0"/>
              </a:defRPr>
            </a:lvl2pPr>
            <a:lvl3pPr marL="1081088" indent="-541338" algn="l" defTabSz="685783" rtl="0" eaLnBrk="1" latinLnBrk="0" hangingPunct="1">
              <a:lnSpc>
                <a:spcPct val="150000"/>
              </a:lnSpc>
              <a:spcBef>
                <a:spcPts val="150"/>
              </a:spcBef>
              <a:spcAft>
                <a:spcPts val="150"/>
              </a:spcAft>
              <a:buClrTx/>
              <a:buSzPct val="100000"/>
              <a:buFont typeface="Arial" panose="020B0604020202020204" pitchFamily="34" charset="0"/>
              <a:buChar char="•"/>
              <a:defRPr sz="2400" kern="1200">
                <a:solidFill>
                  <a:schemeClr val="tx1"/>
                </a:solidFill>
                <a:latin typeface="Arial" charset="0"/>
                <a:ea typeface="Arial" charset="0"/>
                <a:cs typeface="Arial" charset="0"/>
              </a:defRPr>
            </a:lvl3pPr>
            <a:lvl4pPr marL="1611313" indent="-530225" algn="l" defTabSz="685783" rtl="0" eaLnBrk="1" latinLnBrk="0" hangingPunct="1">
              <a:lnSpc>
                <a:spcPct val="150000"/>
              </a:lnSpc>
              <a:spcBef>
                <a:spcPts val="150"/>
              </a:spcBef>
              <a:spcAft>
                <a:spcPts val="150"/>
              </a:spcAft>
              <a:buClrTx/>
              <a:buFont typeface="Arial" panose="020B0604020202020204" pitchFamily="34" charset="0"/>
              <a:buChar char="•"/>
              <a:defRPr sz="2000" kern="1200">
                <a:solidFill>
                  <a:schemeClr val="tx1"/>
                </a:solidFill>
                <a:latin typeface="Arial" charset="0"/>
                <a:ea typeface="Arial" charset="0"/>
                <a:cs typeface="Arial" charset="0"/>
              </a:defRPr>
            </a:lvl4pPr>
            <a:lvl5pPr marL="1611313" indent="-530225" algn="l" defTabSz="685783" rtl="0" eaLnBrk="1" latinLnBrk="0" hangingPunct="1">
              <a:lnSpc>
                <a:spcPct val="150000"/>
              </a:lnSpc>
              <a:spcBef>
                <a:spcPts val="150"/>
              </a:spcBef>
              <a:spcAft>
                <a:spcPts val="150"/>
              </a:spcAft>
              <a:buClrTx/>
              <a:buFont typeface="Arial" panose="020B0604020202020204" pitchFamily="34" charset="0"/>
              <a:buChar char="•"/>
              <a:defRPr sz="2000" kern="1200" baseline="0">
                <a:solidFill>
                  <a:schemeClr val="tx1"/>
                </a:solidFill>
                <a:latin typeface="Arial" charset="0"/>
                <a:ea typeface="Arial" charset="0"/>
                <a:cs typeface="Arial" charset="0"/>
              </a:defRPr>
            </a:lvl5pPr>
            <a:lvl6pPr marL="1885904" indent="-171446" algn="l" defTabSz="685783" rtl="0" eaLnBrk="1" latinLnBrk="0" hangingPunct="1">
              <a:lnSpc>
                <a:spcPct val="150000"/>
              </a:lnSpc>
              <a:spcBef>
                <a:spcPts val="375"/>
              </a:spcBef>
              <a:buClrTx/>
              <a:buFontTx/>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algn="r">
              <a:lnSpc>
                <a:spcPct val="100000"/>
              </a:lnSpc>
            </a:pPr>
            <a:r>
              <a:rPr lang="en-US" sz="1800" dirty="0"/>
              <a:t>241</a:t>
            </a:r>
            <a:r>
              <a:rPr lang="en-US" sz="1800" baseline="30000" dirty="0"/>
              <a:t>st</a:t>
            </a:r>
            <a:r>
              <a:rPr lang="en-US" sz="1800" dirty="0"/>
              <a:t> ECS Meeting, Vancouver, BC, Canada</a:t>
            </a:r>
          </a:p>
          <a:p>
            <a:pPr algn="r">
              <a:lnSpc>
                <a:spcPct val="100000"/>
              </a:lnSpc>
            </a:pPr>
            <a:r>
              <a:rPr lang="en-US" sz="1800" dirty="0"/>
              <a:t>June 1</a:t>
            </a:r>
            <a:r>
              <a:rPr lang="en-US" sz="1800" baseline="30000" dirty="0"/>
              <a:t>st</a:t>
            </a:r>
            <a:r>
              <a:rPr lang="en-US" sz="1800" dirty="0"/>
              <a:t>, 2022</a:t>
            </a:r>
            <a:endParaRPr lang="en-NL" sz="1800" dirty="0"/>
          </a:p>
        </p:txBody>
      </p:sp>
    </p:spTree>
    <p:extLst>
      <p:ext uri="{BB962C8B-B14F-4D97-AF65-F5344CB8AC3E}">
        <p14:creationId xmlns:p14="http://schemas.microsoft.com/office/powerpoint/2010/main" val="2324946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2C0C8F-5025-4FAA-99BB-968B77D4D07C}"/>
              </a:ext>
            </a:extLst>
          </p:cNvPr>
          <p:cNvSpPr>
            <a:spLocks noGrp="1"/>
          </p:cNvSpPr>
          <p:nvPr>
            <p:ph type="title"/>
          </p:nvPr>
        </p:nvSpPr>
        <p:spPr/>
        <p:txBody>
          <a:bodyPr/>
          <a:lstStyle/>
          <a:p>
            <a:r>
              <a:rPr lang="en-US" dirty="0"/>
              <a:t>Assessing the versatility by experimental validation</a:t>
            </a:r>
            <a:endParaRPr lang="en-NL" dirty="0"/>
          </a:p>
        </p:txBody>
      </p:sp>
      <p:sp>
        <p:nvSpPr>
          <p:cNvPr id="3" name="Slide Number Placeholder 2">
            <a:extLst>
              <a:ext uri="{FF2B5EF4-FFF2-40B4-BE49-F238E27FC236}">
                <a16:creationId xmlns:a16="http://schemas.microsoft.com/office/drawing/2014/main" id="{7DD1C1B9-3188-4688-9E35-3754C30727BA}"/>
              </a:ext>
            </a:extLst>
          </p:cNvPr>
          <p:cNvSpPr>
            <a:spLocks noGrp="1"/>
          </p:cNvSpPr>
          <p:nvPr>
            <p:ph type="sldNum" sz="quarter" idx="4"/>
          </p:nvPr>
        </p:nvSpPr>
        <p:spPr/>
        <p:txBody>
          <a:bodyPr/>
          <a:lstStyle/>
          <a:p>
            <a:fld id="{B7CEC10D-CD46-426F-915E-6C78530279CB}" type="slidenum">
              <a:rPr lang="en-US" smtClean="0"/>
              <a:pPr/>
              <a:t>9</a:t>
            </a:fld>
            <a:endParaRPr lang="en-US" dirty="0"/>
          </a:p>
        </p:txBody>
      </p:sp>
      <p:sp>
        <p:nvSpPr>
          <p:cNvPr id="5" name="Text Placeholder 4">
            <a:extLst>
              <a:ext uri="{FF2B5EF4-FFF2-40B4-BE49-F238E27FC236}">
                <a16:creationId xmlns:a16="http://schemas.microsoft.com/office/drawing/2014/main" id="{E523B157-0FDF-43EB-B54A-C1331946D4BF}"/>
              </a:ext>
            </a:extLst>
          </p:cNvPr>
          <p:cNvSpPr>
            <a:spLocks noGrp="1"/>
          </p:cNvSpPr>
          <p:nvPr>
            <p:ph type="body" sz="quarter" idx="11"/>
          </p:nvPr>
        </p:nvSpPr>
        <p:spPr>
          <a:xfrm>
            <a:off x="811200" y="1714495"/>
            <a:ext cx="5907719" cy="4777482"/>
          </a:xfrm>
        </p:spPr>
        <p:txBody>
          <a:bodyPr>
            <a:normAutofit/>
          </a:bodyPr>
          <a:lstStyle/>
          <a:p>
            <a:pPr marL="0" indent="0">
              <a:lnSpc>
                <a:spcPct val="100000"/>
              </a:lnSpc>
              <a:buNone/>
            </a:pPr>
            <a:r>
              <a:rPr lang="en-US" sz="2400" dirty="0"/>
              <a:t>Symmetric battery design, validated for:</a:t>
            </a:r>
          </a:p>
          <a:p>
            <a:pPr marL="0" indent="0">
              <a:lnSpc>
                <a:spcPct val="300000"/>
              </a:lnSpc>
              <a:buNone/>
            </a:pPr>
            <a:r>
              <a:rPr lang="en-US" sz="2400" dirty="0"/>
              <a:t>2 Electrodes </a:t>
            </a:r>
          </a:p>
          <a:p>
            <a:pPr marL="0" indent="0">
              <a:lnSpc>
                <a:spcPct val="300000"/>
              </a:lnSpc>
              <a:buNone/>
            </a:pPr>
            <a:r>
              <a:rPr lang="en-US" sz="2400" dirty="0"/>
              <a:t>3 Velocities</a:t>
            </a:r>
          </a:p>
          <a:p>
            <a:pPr marL="0" indent="0">
              <a:lnSpc>
                <a:spcPct val="300000"/>
              </a:lnSpc>
              <a:buNone/>
            </a:pPr>
            <a:r>
              <a:rPr lang="en-US" sz="2400" dirty="0"/>
              <a:t>2 Chemistries</a:t>
            </a:r>
          </a:p>
        </p:txBody>
      </p:sp>
      <p:grpSp>
        <p:nvGrpSpPr>
          <p:cNvPr id="101" name="Group 100">
            <a:extLst>
              <a:ext uri="{FF2B5EF4-FFF2-40B4-BE49-F238E27FC236}">
                <a16:creationId xmlns:a16="http://schemas.microsoft.com/office/drawing/2014/main" id="{F591AAC1-8E2D-4FC6-93FB-A48FF5DEA734}"/>
              </a:ext>
            </a:extLst>
          </p:cNvPr>
          <p:cNvGrpSpPr/>
          <p:nvPr/>
        </p:nvGrpSpPr>
        <p:grpSpPr>
          <a:xfrm>
            <a:off x="3908028" y="2207233"/>
            <a:ext cx="1856340" cy="1411352"/>
            <a:chOff x="0" y="2651001"/>
            <a:chExt cx="6858002" cy="4892799"/>
          </a:xfrm>
        </p:grpSpPr>
        <p:pic>
          <p:nvPicPr>
            <p:cNvPr id="102" name="Picture 101" descr="A close-up of a rock&#10;&#10;Description automatically generated with low confidence">
              <a:extLst>
                <a:ext uri="{FF2B5EF4-FFF2-40B4-BE49-F238E27FC236}">
                  <a16:creationId xmlns:a16="http://schemas.microsoft.com/office/drawing/2014/main" id="{8A9879F2-A099-4237-BB03-5FF0C0A6C1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679" r="47158"/>
            <a:stretch/>
          </p:blipFill>
          <p:spPr>
            <a:xfrm>
              <a:off x="0" y="2651001"/>
              <a:ext cx="3623881" cy="4892799"/>
            </a:xfrm>
            <a:prstGeom prst="rect">
              <a:avLst/>
            </a:prstGeom>
          </p:spPr>
        </p:pic>
        <p:pic>
          <p:nvPicPr>
            <p:cNvPr id="103" name="Picture 102" descr="A picture containing bedclothes&#10;&#10;Description automatically generated">
              <a:extLst>
                <a:ext uri="{FF2B5EF4-FFF2-40B4-BE49-F238E27FC236}">
                  <a16:creationId xmlns:a16="http://schemas.microsoft.com/office/drawing/2014/main" id="{A2B6242B-F036-4659-A436-E48CEFC566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000" t="17679"/>
            <a:stretch/>
          </p:blipFill>
          <p:spPr>
            <a:xfrm>
              <a:off x="3429001" y="2651001"/>
              <a:ext cx="3429001" cy="4892799"/>
            </a:xfrm>
            <a:prstGeom prst="rect">
              <a:avLst/>
            </a:prstGeom>
          </p:spPr>
        </p:pic>
      </p:grpSp>
      <p:grpSp>
        <p:nvGrpSpPr>
          <p:cNvPr id="104" name="Group 103">
            <a:extLst>
              <a:ext uri="{FF2B5EF4-FFF2-40B4-BE49-F238E27FC236}">
                <a16:creationId xmlns:a16="http://schemas.microsoft.com/office/drawing/2014/main" id="{48F0A517-F501-4ACA-BECB-6219305A0DAE}"/>
              </a:ext>
            </a:extLst>
          </p:cNvPr>
          <p:cNvGrpSpPr/>
          <p:nvPr/>
        </p:nvGrpSpPr>
        <p:grpSpPr>
          <a:xfrm>
            <a:off x="2419082" y="2161808"/>
            <a:ext cx="1961841" cy="1502203"/>
            <a:chOff x="0" y="2292555"/>
            <a:chExt cx="6858000" cy="5251245"/>
          </a:xfrm>
        </p:grpSpPr>
        <p:pic>
          <p:nvPicPr>
            <p:cNvPr id="105" name="Picture 104">
              <a:extLst>
                <a:ext uri="{FF2B5EF4-FFF2-40B4-BE49-F238E27FC236}">
                  <a16:creationId xmlns:a16="http://schemas.microsoft.com/office/drawing/2014/main" id="{1B31FD9B-75DB-4616-9E3C-A0FF9982814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1649" r="47311"/>
            <a:stretch/>
          </p:blipFill>
          <p:spPr>
            <a:xfrm>
              <a:off x="0" y="2292555"/>
              <a:ext cx="3613398" cy="5251245"/>
            </a:xfrm>
            <a:prstGeom prst="rect">
              <a:avLst/>
            </a:prstGeom>
          </p:spPr>
        </p:pic>
        <p:pic>
          <p:nvPicPr>
            <p:cNvPr id="106" name="Picture 105">
              <a:extLst>
                <a:ext uri="{FF2B5EF4-FFF2-40B4-BE49-F238E27FC236}">
                  <a16:creationId xmlns:a16="http://schemas.microsoft.com/office/drawing/2014/main" id="{F0A43263-187F-4D0E-BEF7-DF7692FAFFF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000" t="11649"/>
            <a:stretch/>
          </p:blipFill>
          <p:spPr>
            <a:xfrm>
              <a:off x="3429000" y="2292555"/>
              <a:ext cx="3429000" cy="5251245"/>
            </a:xfrm>
            <a:prstGeom prst="rect">
              <a:avLst/>
            </a:prstGeom>
          </p:spPr>
        </p:pic>
      </p:grpSp>
      <p:sp>
        <p:nvSpPr>
          <p:cNvPr id="11" name="TextBox 10">
            <a:extLst>
              <a:ext uri="{FF2B5EF4-FFF2-40B4-BE49-F238E27FC236}">
                <a16:creationId xmlns:a16="http://schemas.microsoft.com/office/drawing/2014/main" id="{F62B829E-7DAD-43F3-82C7-5E972A61854B}"/>
              </a:ext>
            </a:extLst>
          </p:cNvPr>
          <p:cNvSpPr txBox="1"/>
          <p:nvPr/>
        </p:nvSpPr>
        <p:spPr>
          <a:xfrm>
            <a:off x="2565086" y="3820693"/>
            <a:ext cx="3239990" cy="461665"/>
          </a:xfrm>
          <a:prstGeom prst="rect">
            <a:avLst/>
          </a:prstGeom>
          <a:noFill/>
        </p:spPr>
        <p:txBody>
          <a:bodyPr wrap="none" rtlCol="0">
            <a:spAutoFit/>
          </a:bodyPr>
          <a:lstStyle/>
          <a:p>
            <a:r>
              <a:rPr lang="en-US" dirty="0">
                <a:latin typeface="Arial" charset="0"/>
                <a:ea typeface="Arial" charset="0"/>
                <a:cs typeface="Arial" charset="0"/>
              </a:rPr>
              <a:t>20,</a:t>
            </a:r>
            <a:r>
              <a:rPr lang="en-US" dirty="0">
                <a:solidFill>
                  <a:srgbClr val="C00000"/>
                </a:solidFill>
                <a:latin typeface="Arial" charset="0"/>
                <a:ea typeface="Arial" charset="0"/>
                <a:cs typeface="Arial" charset="0"/>
              </a:rPr>
              <a:t> </a:t>
            </a:r>
            <a:r>
              <a:rPr lang="en-US" dirty="0">
                <a:solidFill>
                  <a:srgbClr val="DD0909"/>
                </a:solidFill>
                <a:latin typeface="Arial" charset="0"/>
                <a:ea typeface="Arial" charset="0"/>
                <a:cs typeface="Arial" charset="0"/>
              </a:rPr>
              <a:t>5.0</a:t>
            </a:r>
            <a:r>
              <a:rPr lang="en-US" dirty="0">
                <a:latin typeface="Arial" charset="0"/>
                <a:ea typeface="Arial" charset="0"/>
                <a:cs typeface="Arial" charset="0"/>
              </a:rPr>
              <a:t>, and </a:t>
            </a:r>
            <a:r>
              <a:rPr lang="en-US" dirty="0">
                <a:solidFill>
                  <a:srgbClr val="0000FF"/>
                </a:solidFill>
                <a:latin typeface="Arial" charset="0"/>
                <a:ea typeface="Arial" charset="0"/>
                <a:cs typeface="Arial" charset="0"/>
              </a:rPr>
              <a:t>1.5 </a:t>
            </a:r>
            <a:r>
              <a:rPr lang="en-US" dirty="0">
                <a:latin typeface="Arial" charset="0"/>
                <a:ea typeface="Arial" charset="0"/>
                <a:cs typeface="Arial" charset="0"/>
              </a:rPr>
              <a:t>cm s</a:t>
            </a:r>
            <a:r>
              <a:rPr lang="en-US" baseline="30000" dirty="0">
                <a:latin typeface="Arial" charset="0"/>
                <a:ea typeface="Arial" charset="0"/>
                <a:cs typeface="Arial" charset="0"/>
              </a:rPr>
              <a:t>-1</a:t>
            </a:r>
            <a:endParaRPr lang="en-NL" dirty="0">
              <a:latin typeface="Arial" charset="0"/>
              <a:ea typeface="Arial" charset="0"/>
              <a:cs typeface="Arial" charset="0"/>
            </a:endParaRPr>
          </a:p>
        </p:txBody>
      </p:sp>
      <p:grpSp>
        <p:nvGrpSpPr>
          <p:cNvPr id="15" name="Group 14">
            <a:extLst>
              <a:ext uri="{FF2B5EF4-FFF2-40B4-BE49-F238E27FC236}">
                <a16:creationId xmlns:a16="http://schemas.microsoft.com/office/drawing/2014/main" id="{D7E60E31-42F8-4B70-9A7A-4A729E042867}"/>
              </a:ext>
            </a:extLst>
          </p:cNvPr>
          <p:cNvGrpSpPr/>
          <p:nvPr/>
        </p:nvGrpSpPr>
        <p:grpSpPr>
          <a:xfrm>
            <a:off x="6937048" y="2867905"/>
            <a:ext cx="3220164" cy="2334864"/>
            <a:chOff x="6937048" y="2470341"/>
            <a:chExt cx="3220164" cy="2334864"/>
          </a:xfrm>
        </p:grpSpPr>
        <p:sp>
          <p:nvSpPr>
            <p:cNvPr id="170" name="Rectangle 169">
              <a:extLst>
                <a:ext uri="{FF2B5EF4-FFF2-40B4-BE49-F238E27FC236}">
                  <a16:creationId xmlns:a16="http://schemas.microsoft.com/office/drawing/2014/main" id="{B76F8180-F4AF-4092-88D8-FC6908E56939}"/>
                </a:ext>
              </a:extLst>
            </p:cNvPr>
            <p:cNvSpPr/>
            <p:nvPr/>
          </p:nvSpPr>
          <p:spPr>
            <a:xfrm>
              <a:off x="6937048" y="2470341"/>
              <a:ext cx="1419652" cy="2334864"/>
            </a:xfrm>
            <a:prstGeom prst="rect">
              <a:avLst/>
            </a:prstGeom>
            <a:solidFill>
              <a:srgbClr val="C81919">
                <a:alpha val="5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600" b="1">
                <a:latin typeface="+mj-lt"/>
                <a:cs typeface="Times New Roman" panose="02020603050405020304" pitchFamily="18" charset="0"/>
              </a:endParaRPr>
            </a:p>
          </p:txBody>
        </p:sp>
        <p:sp>
          <p:nvSpPr>
            <p:cNvPr id="171" name="Rectangle 170">
              <a:extLst>
                <a:ext uri="{FF2B5EF4-FFF2-40B4-BE49-F238E27FC236}">
                  <a16:creationId xmlns:a16="http://schemas.microsoft.com/office/drawing/2014/main" id="{1CFE8402-F6CF-4AA4-8DA8-8957A7315015}"/>
                </a:ext>
              </a:extLst>
            </p:cNvPr>
            <p:cNvSpPr/>
            <p:nvPr/>
          </p:nvSpPr>
          <p:spPr>
            <a:xfrm>
              <a:off x="8737560" y="2470341"/>
              <a:ext cx="1419652" cy="2334864"/>
            </a:xfrm>
            <a:prstGeom prst="rect">
              <a:avLst/>
            </a:prstGeom>
            <a:solidFill>
              <a:srgbClr val="0066CC">
                <a:alpha val="5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600" b="1">
                <a:latin typeface="+mj-lt"/>
                <a:cs typeface="Times New Roman" panose="02020603050405020304" pitchFamily="18" charset="0"/>
              </a:endParaRPr>
            </a:p>
          </p:txBody>
        </p:sp>
        <p:sp>
          <p:nvSpPr>
            <p:cNvPr id="172" name="TextBox 171">
              <a:extLst>
                <a:ext uri="{FF2B5EF4-FFF2-40B4-BE49-F238E27FC236}">
                  <a16:creationId xmlns:a16="http://schemas.microsoft.com/office/drawing/2014/main" id="{9645FB85-AC43-49BE-9FA7-5FD79EA61201}"/>
                </a:ext>
              </a:extLst>
            </p:cNvPr>
            <p:cNvSpPr txBox="1"/>
            <p:nvPr/>
          </p:nvSpPr>
          <p:spPr>
            <a:xfrm>
              <a:off x="7271647" y="2574672"/>
              <a:ext cx="761250" cy="338554"/>
            </a:xfrm>
            <a:prstGeom prst="rect">
              <a:avLst/>
            </a:prstGeom>
            <a:noFill/>
          </p:spPr>
          <p:txBody>
            <a:bodyPr wrap="none" rtlCol="0">
              <a:spAutoFit/>
            </a:bodyPr>
            <a:lstStyle/>
            <a:p>
              <a:pPr algn="ctr"/>
              <a:r>
                <a:rPr lang="en-US" sz="1600" b="1" dirty="0">
                  <a:latin typeface="+mj-lt"/>
                  <a:cs typeface="Times New Roman" panose="02020603050405020304" pitchFamily="18" charset="0"/>
                </a:rPr>
                <a:t>Anode</a:t>
              </a:r>
              <a:endParaRPr lang="en-NL" sz="1600" b="1" dirty="0">
                <a:latin typeface="+mj-lt"/>
                <a:cs typeface="Times New Roman" panose="02020603050405020304" pitchFamily="18" charset="0"/>
              </a:endParaRPr>
            </a:p>
          </p:txBody>
        </p:sp>
        <p:sp>
          <p:nvSpPr>
            <p:cNvPr id="173" name="TextBox 172">
              <a:extLst>
                <a:ext uri="{FF2B5EF4-FFF2-40B4-BE49-F238E27FC236}">
                  <a16:creationId xmlns:a16="http://schemas.microsoft.com/office/drawing/2014/main" id="{A366DC5F-1FD0-4F5E-BAD2-214226D03947}"/>
                </a:ext>
              </a:extLst>
            </p:cNvPr>
            <p:cNvSpPr txBox="1"/>
            <p:nvPr/>
          </p:nvSpPr>
          <p:spPr>
            <a:xfrm>
              <a:off x="8983343" y="2574672"/>
              <a:ext cx="930680" cy="338554"/>
            </a:xfrm>
            <a:prstGeom prst="rect">
              <a:avLst/>
            </a:prstGeom>
            <a:noFill/>
          </p:spPr>
          <p:txBody>
            <a:bodyPr wrap="none" rtlCol="0">
              <a:spAutoFit/>
            </a:bodyPr>
            <a:lstStyle/>
            <a:p>
              <a:pPr algn="ctr"/>
              <a:r>
                <a:rPr lang="en-US" sz="1600" b="1" dirty="0">
                  <a:latin typeface="+mj-lt"/>
                  <a:cs typeface="Times New Roman" panose="02020603050405020304" pitchFamily="18" charset="0"/>
                </a:rPr>
                <a:t>Cathode</a:t>
              </a:r>
              <a:endParaRPr lang="en-NL" sz="1600" b="1" dirty="0">
                <a:latin typeface="+mj-lt"/>
                <a:cs typeface="Times New Roman" panose="02020603050405020304" pitchFamily="18" charset="0"/>
              </a:endParaRPr>
            </a:p>
          </p:txBody>
        </p:sp>
      </p:grpSp>
      <p:grpSp>
        <p:nvGrpSpPr>
          <p:cNvPr id="164" name="Group 163">
            <a:extLst>
              <a:ext uri="{FF2B5EF4-FFF2-40B4-BE49-F238E27FC236}">
                <a16:creationId xmlns:a16="http://schemas.microsoft.com/office/drawing/2014/main" id="{20A74448-54FB-4D9D-9651-08CF9836FA4D}"/>
              </a:ext>
            </a:extLst>
          </p:cNvPr>
          <p:cNvGrpSpPr/>
          <p:nvPr/>
        </p:nvGrpSpPr>
        <p:grpSpPr>
          <a:xfrm>
            <a:off x="8345556" y="2867905"/>
            <a:ext cx="401788" cy="2334864"/>
            <a:chOff x="3053970" y="2445477"/>
            <a:chExt cx="401788" cy="2334864"/>
          </a:xfrm>
        </p:grpSpPr>
        <p:sp>
          <p:nvSpPr>
            <p:cNvPr id="168" name="Rectangle 167">
              <a:extLst>
                <a:ext uri="{FF2B5EF4-FFF2-40B4-BE49-F238E27FC236}">
                  <a16:creationId xmlns:a16="http://schemas.microsoft.com/office/drawing/2014/main" id="{C99C91D0-86E5-4B9A-9F3D-FCF8FFFDF7B0}"/>
                </a:ext>
              </a:extLst>
            </p:cNvPr>
            <p:cNvSpPr/>
            <p:nvPr/>
          </p:nvSpPr>
          <p:spPr>
            <a:xfrm>
              <a:off x="3053970" y="2445477"/>
              <a:ext cx="401788" cy="2334864"/>
            </a:xfrm>
            <a:prstGeom prst="rect">
              <a:avLst/>
            </a:prstGeom>
            <a:solidFill>
              <a:schemeClr val="tx1">
                <a:lumMod val="75000"/>
                <a:lumOff val="2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600" b="1">
                <a:latin typeface="+mj-lt"/>
                <a:cs typeface="Times New Roman" panose="02020603050405020304" pitchFamily="18" charset="0"/>
              </a:endParaRPr>
            </a:p>
          </p:txBody>
        </p:sp>
        <p:sp>
          <p:nvSpPr>
            <p:cNvPr id="169" name="TextBox 168">
              <a:extLst>
                <a:ext uri="{FF2B5EF4-FFF2-40B4-BE49-F238E27FC236}">
                  <a16:creationId xmlns:a16="http://schemas.microsoft.com/office/drawing/2014/main" id="{7E48AEFD-EDEB-421C-8C4E-A0797F0AC5CB}"/>
                </a:ext>
              </a:extLst>
            </p:cNvPr>
            <p:cNvSpPr txBox="1"/>
            <p:nvPr/>
          </p:nvSpPr>
          <p:spPr>
            <a:xfrm rot="16200000">
              <a:off x="2656682" y="3455957"/>
              <a:ext cx="1165703" cy="313893"/>
            </a:xfrm>
            <a:prstGeom prst="rect">
              <a:avLst/>
            </a:prstGeom>
            <a:noFill/>
          </p:spPr>
          <p:txBody>
            <a:bodyPr wrap="none" rtlCol="0">
              <a:spAutoFit/>
            </a:bodyPr>
            <a:lstStyle/>
            <a:p>
              <a:pPr algn="ctr"/>
              <a:r>
                <a:rPr lang="en-US" sz="1600" dirty="0">
                  <a:solidFill>
                    <a:schemeClr val="bg1"/>
                  </a:solidFill>
                  <a:latin typeface="+mj-lt"/>
                  <a:cs typeface="Times New Roman" panose="02020603050405020304" pitchFamily="18" charset="0"/>
                </a:rPr>
                <a:t>Membrane</a:t>
              </a:r>
              <a:endParaRPr lang="en-NL" sz="1600" dirty="0">
                <a:solidFill>
                  <a:schemeClr val="bg1"/>
                </a:solidFill>
                <a:latin typeface="+mj-lt"/>
                <a:cs typeface="Times New Roman" panose="02020603050405020304" pitchFamily="18" charset="0"/>
              </a:endParaRPr>
            </a:p>
          </p:txBody>
        </p:sp>
      </p:grpSp>
      <p:grpSp>
        <p:nvGrpSpPr>
          <p:cNvPr id="17" name="Group 16">
            <a:extLst>
              <a:ext uri="{FF2B5EF4-FFF2-40B4-BE49-F238E27FC236}">
                <a16:creationId xmlns:a16="http://schemas.microsoft.com/office/drawing/2014/main" id="{EE652133-A9F6-4C33-957E-9DBC666FB0A5}"/>
              </a:ext>
            </a:extLst>
          </p:cNvPr>
          <p:cNvGrpSpPr/>
          <p:nvPr/>
        </p:nvGrpSpPr>
        <p:grpSpPr>
          <a:xfrm>
            <a:off x="6954326" y="3593458"/>
            <a:ext cx="3199107" cy="1522443"/>
            <a:chOff x="6954326" y="3195894"/>
            <a:chExt cx="3199107" cy="1522443"/>
          </a:xfrm>
        </p:grpSpPr>
        <p:sp>
          <p:nvSpPr>
            <p:cNvPr id="174" name="Arrow: Curved Right 173">
              <a:extLst>
                <a:ext uri="{FF2B5EF4-FFF2-40B4-BE49-F238E27FC236}">
                  <a16:creationId xmlns:a16="http://schemas.microsoft.com/office/drawing/2014/main" id="{6D788BDC-E011-49F2-9A97-30214231A580}"/>
                </a:ext>
              </a:extLst>
            </p:cNvPr>
            <p:cNvSpPr/>
            <p:nvPr/>
          </p:nvSpPr>
          <p:spPr>
            <a:xfrm flipV="1">
              <a:off x="6954326" y="3289575"/>
              <a:ext cx="349956" cy="817233"/>
            </a:xfrm>
            <a:prstGeom prst="curvedRightArrow">
              <a:avLst>
                <a:gd name="adj1" fmla="val 2636"/>
                <a:gd name="adj2" fmla="val 33101"/>
                <a:gd name="adj3" fmla="val 19871"/>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800">
                <a:solidFill>
                  <a:schemeClr val="tx1"/>
                </a:solidFill>
                <a:latin typeface="+mj-lt"/>
                <a:cs typeface="Times New Roman" panose="02020603050405020304" pitchFamily="18" charset="0"/>
              </a:endParaRPr>
            </a:p>
          </p:txBody>
        </p:sp>
        <p:sp>
          <p:nvSpPr>
            <p:cNvPr id="175" name="Arrow: Curved Right 174">
              <a:extLst>
                <a:ext uri="{FF2B5EF4-FFF2-40B4-BE49-F238E27FC236}">
                  <a16:creationId xmlns:a16="http://schemas.microsoft.com/office/drawing/2014/main" id="{CA89F640-72E2-4AD3-BCC5-1B32466072B1}"/>
                </a:ext>
              </a:extLst>
            </p:cNvPr>
            <p:cNvSpPr/>
            <p:nvPr/>
          </p:nvSpPr>
          <p:spPr>
            <a:xfrm flipH="1">
              <a:off x="9803477" y="3289393"/>
              <a:ext cx="349956" cy="817233"/>
            </a:xfrm>
            <a:prstGeom prst="curvedRightArrow">
              <a:avLst>
                <a:gd name="adj1" fmla="val 2636"/>
                <a:gd name="adj2" fmla="val 33101"/>
                <a:gd name="adj3" fmla="val 19871"/>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800">
                <a:solidFill>
                  <a:schemeClr val="tx1"/>
                </a:solidFill>
                <a:latin typeface="+mj-lt"/>
                <a:cs typeface="Times New Roman" panose="02020603050405020304" pitchFamily="18" charset="0"/>
              </a:endParaRPr>
            </a:p>
          </p:txBody>
        </p:sp>
        <p:sp>
          <p:nvSpPr>
            <p:cNvPr id="176" name="TextBox 175">
              <a:extLst>
                <a:ext uri="{FF2B5EF4-FFF2-40B4-BE49-F238E27FC236}">
                  <a16:creationId xmlns:a16="http://schemas.microsoft.com/office/drawing/2014/main" id="{D9B73CCE-36AF-438B-8FC4-DB3319138959}"/>
                </a:ext>
              </a:extLst>
            </p:cNvPr>
            <p:cNvSpPr txBox="1"/>
            <p:nvPr/>
          </p:nvSpPr>
          <p:spPr>
            <a:xfrm>
              <a:off x="7282605" y="3929757"/>
              <a:ext cx="654241" cy="338554"/>
            </a:xfrm>
            <a:prstGeom prst="rect">
              <a:avLst/>
            </a:prstGeom>
            <a:noFill/>
          </p:spPr>
          <p:txBody>
            <a:bodyPr wrap="none" rtlCol="0">
              <a:spAutoFit/>
            </a:bodyPr>
            <a:lstStyle/>
            <a:p>
              <a:pPr algn="ctr"/>
              <a:r>
                <a:rPr lang="en-US" sz="1600" b="1" dirty="0">
                  <a:latin typeface="+mj-lt"/>
                  <a:cs typeface="Times New Roman" panose="02020603050405020304" pitchFamily="18" charset="0"/>
                </a:rPr>
                <a:t>A</a:t>
              </a:r>
              <a:r>
                <a:rPr lang="en-US" sz="1600" b="1" baseline="30000" dirty="0">
                  <a:latin typeface="+mj-lt"/>
                  <a:cs typeface="Times New Roman" panose="02020603050405020304" pitchFamily="18" charset="0"/>
                </a:rPr>
                <a:t>(n-1)+</a:t>
              </a:r>
              <a:endParaRPr lang="en-NL" sz="1600" b="1" dirty="0">
                <a:latin typeface="+mj-lt"/>
                <a:cs typeface="Times New Roman" panose="02020603050405020304" pitchFamily="18" charset="0"/>
              </a:endParaRPr>
            </a:p>
          </p:txBody>
        </p:sp>
        <p:sp>
          <p:nvSpPr>
            <p:cNvPr id="177" name="TextBox 176">
              <a:extLst>
                <a:ext uri="{FF2B5EF4-FFF2-40B4-BE49-F238E27FC236}">
                  <a16:creationId xmlns:a16="http://schemas.microsoft.com/office/drawing/2014/main" id="{EB8A78B3-BCD5-40EA-B73C-9F75F9CD3E94}"/>
                </a:ext>
              </a:extLst>
            </p:cNvPr>
            <p:cNvSpPr txBox="1"/>
            <p:nvPr/>
          </p:nvSpPr>
          <p:spPr>
            <a:xfrm>
              <a:off x="7281718" y="3195894"/>
              <a:ext cx="459545" cy="338554"/>
            </a:xfrm>
            <a:prstGeom prst="rect">
              <a:avLst/>
            </a:prstGeom>
            <a:noFill/>
          </p:spPr>
          <p:txBody>
            <a:bodyPr wrap="none" rtlCol="0">
              <a:spAutoFit/>
            </a:bodyPr>
            <a:lstStyle/>
            <a:p>
              <a:pPr algn="ctr"/>
              <a:r>
                <a:rPr lang="en-US" sz="1600" b="1" dirty="0">
                  <a:latin typeface="+mj-lt"/>
                  <a:cs typeface="Times New Roman" panose="02020603050405020304" pitchFamily="18" charset="0"/>
                </a:rPr>
                <a:t>A</a:t>
              </a:r>
              <a:r>
                <a:rPr lang="en-US" sz="1600" b="1" baseline="30000" dirty="0">
                  <a:latin typeface="+mj-lt"/>
                  <a:cs typeface="Times New Roman" panose="02020603050405020304" pitchFamily="18" charset="0"/>
                </a:rPr>
                <a:t>n+</a:t>
              </a:r>
              <a:endParaRPr lang="en-NL" sz="1600" b="1" dirty="0">
                <a:latin typeface="+mj-lt"/>
                <a:cs typeface="Times New Roman" panose="02020603050405020304" pitchFamily="18" charset="0"/>
              </a:endParaRPr>
            </a:p>
          </p:txBody>
        </p:sp>
        <p:sp>
          <p:nvSpPr>
            <p:cNvPr id="178" name="TextBox 177">
              <a:extLst>
                <a:ext uri="{FF2B5EF4-FFF2-40B4-BE49-F238E27FC236}">
                  <a16:creationId xmlns:a16="http://schemas.microsoft.com/office/drawing/2014/main" id="{ACF04B5B-BE62-4C01-B0A5-4F6E86A96F05}"/>
                </a:ext>
              </a:extLst>
            </p:cNvPr>
            <p:cNvSpPr txBox="1"/>
            <p:nvPr/>
          </p:nvSpPr>
          <p:spPr>
            <a:xfrm>
              <a:off x="9146327" y="3930759"/>
              <a:ext cx="654241" cy="338554"/>
            </a:xfrm>
            <a:prstGeom prst="rect">
              <a:avLst/>
            </a:prstGeom>
            <a:noFill/>
          </p:spPr>
          <p:txBody>
            <a:bodyPr wrap="none" rtlCol="0">
              <a:spAutoFit/>
            </a:bodyPr>
            <a:lstStyle/>
            <a:p>
              <a:pPr algn="ctr"/>
              <a:r>
                <a:rPr lang="en-US" sz="1600" b="1" dirty="0">
                  <a:latin typeface="+mj-lt"/>
                  <a:cs typeface="Times New Roman" panose="02020603050405020304" pitchFamily="18" charset="0"/>
                </a:rPr>
                <a:t>A</a:t>
              </a:r>
              <a:r>
                <a:rPr lang="en-US" sz="1600" b="1" baseline="30000" dirty="0">
                  <a:latin typeface="+mj-lt"/>
                  <a:cs typeface="Times New Roman" panose="02020603050405020304" pitchFamily="18" charset="0"/>
                </a:rPr>
                <a:t>(n-1)+</a:t>
              </a:r>
              <a:endParaRPr lang="en-NL" sz="1600" b="1" dirty="0">
                <a:latin typeface="+mj-lt"/>
                <a:cs typeface="Times New Roman" panose="02020603050405020304" pitchFamily="18" charset="0"/>
              </a:endParaRPr>
            </a:p>
          </p:txBody>
        </p:sp>
        <p:sp>
          <p:nvSpPr>
            <p:cNvPr id="179" name="TextBox 178">
              <a:extLst>
                <a:ext uri="{FF2B5EF4-FFF2-40B4-BE49-F238E27FC236}">
                  <a16:creationId xmlns:a16="http://schemas.microsoft.com/office/drawing/2014/main" id="{E7BDA43B-ED04-42AF-A964-F4679BA74467}"/>
                </a:ext>
              </a:extLst>
            </p:cNvPr>
            <p:cNvSpPr txBox="1"/>
            <p:nvPr/>
          </p:nvSpPr>
          <p:spPr>
            <a:xfrm>
              <a:off x="9343267" y="3196944"/>
              <a:ext cx="459545" cy="338554"/>
            </a:xfrm>
            <a:prstGeom prst="rect">
              <a:avLst/>
            </a:prstGeom>
            <a:noFill/>
          </p:spPr>
          <p:txBody>
            <a:bodyPr wrap="none" rtlCol="0">
              <a:spAutoFit/>
            </a:bodyPr>
            <a:lstStyle/>
            <a:p>
              <a:pPr algn="ctr"/>
              <a:r>
                <a:rPr lang="en-US" sz="1600" b="1" dirty="0">
                  <a:latin typeface="+mj-lt"/>
                  <a:cs typeface="Times New Roman" panose="02020603050405020304" pitchFamily="18" charset="0"/>
                </a:rPr>
                <a:t>A</a:t>
              </a:r>
              <a:r>
                <a:rPr lang="en-US" sz="1600" b="1" baseline="30000" dirty="0">
                  <a:latin typeface="+mj-lt"/>
                  <a:cs typeface="Times New Roman" panose="02020603050405020304" pitchFamily="18" charset="0"/>
                </a:rPr>
                <a:t>n+</a:t>
              </a:r>
              <a:endParaRPr lang="en-NL" sz="1600" b="1" dirty="0">
                <a:latin typeface="+mj-lt"/>
                <a:cs typeface="Times New Roman" panose="02020603050405020304" pitchFamily="18" charset="0"/>
              </a:endParaRPr>
            </a:p>
          </p:txBody>
        </p:sp>
        <p:cxnSp>
          <p:nvCxnSpPr>
            <p:cNvPr id="165" name="Straight Arrow Connector 164">
              <a:extLst>
                <a:ext uri="{FF2B5EF4-FFF2-40B4-BE49-F238E27FC236}">
                  <a16:creationId xmlns:a16="http://schemas.microsoft.com/office/drawing/2014/main" id="{8CF0E3D5-FB9A-4176-91DB-757D76ED1C50}"/>
                </a:ext>
              </a:extLst>
            </p:cNvPr>
            <p:cNvCxnSpPr/>
            <p:nvPr/>
          </p:nvCxnSpPr>
          <p:spPr>
            <a:xfrm>
              <a:off x="7968178" y="4540330"/>
              <a:ext cx="115359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6" name="TextBox 165">
              <a:extLst>
                <a:ext uri="{FF2B5EF4-FFF2-40B4-BE49-F238E27FC236}">
                  <a16:creationId xmlns:a16="http://schemas.microsoft.com/office/drawing/2014/main" id="{C1BA1571-A8D7-4F08-8DF1-3F5F2729957D}"/>
                </a:ext>
              </a:extLst>
            </p:cNvPr>
            <p:cNvSpPr txBox="1"/>
            <p:nvPr/>
          </p:nvSpPr>
          <p:spPr>
            <a:xfrm>
              <a:off x="7450884" y="4378559"/>
              <a:ext cx="562094" cy="338554"/>
            </a:xfrm>
            <a:prstGeom prst="rect">
              <a:avLst/>
            </a:prstGeom>
            <a:noFill/>
          </p:spPr>
          <p:txBody>
            <a:bodyPr wrap="none" rtlCol="0">
              <a:spAutoFit/>
            </a:bodyPr>
            <a:lstStyle/>
            <a:p>
              <a:pPr algn="ctr"/>
              <a:r>
                <a:rPr lang="en-US" sz="1600" b="1" dirty="0">
                  <a:latin typeface="+mj-lt"/>
                  <a:cs typeface="Times New Roman" panose="02020603050405020304" pitchFamily="18" charset="0"/>
                </a:rPr>
                <a:t>Ions</a:t>
              </a:r>
              <a:endParaRPr lang="en-NL" sz="1600" b="1" dirty="0">
                <a:latin typeface="+mj-lt"/>
                <a:cs typeface="Times New Roman" panose="02020603050405020304" pitchFamily="18" charset="0"/>
              </a:endParaRPr>
            </a:p>
          </p:txBody>
        </p:sp>
        <p:sp>
          <p:nvSpPr>
            <p:cNvPr id="167" name="TextBox 166">
              <a:extLst>
                <a:ext uri="{FF2B5EF4-FFF2-40B4-BE49-F238E27FC236}">
                  <a16:creationId xmlns:a16="http://schemas.microsoft.com/office/drawing/2014/main" id="{BFCD44C7-5216-430E-B7F3-0920899AFC30}"/>
                </a:ext>
              </a:extLst>
            </p:cNvPr>
            <p:cNvSpPr txBox="1"/>
            <p:nvPr/>
          </p:nvSpPr>
          <p:spPr>
            <a:xfrm>
              <a:off x="9080872" y="4379783"/>
              <a:ext cx="562094" cy="338554"/>
            </a:xfrm>
            <a:prstGeom prst="rect">
              <a:avLst/>
            </a:prstGeom>
            <a:noFill/>
          </p:spPr>
          <p:txBody>
            <a:bodyPr wrap="none" rtlCol="0">
              <a:spAutoFit/>
            </a:bodyPr>
            <a:lstStyle/>
            <a:p>
              <a:pPr algn="ctr"/>
              <a:r>
                <a:rPr lang="en-US" sz="1600" b="1" dirty="0">
                  <a:latin typeface="+mj-lt"/>
                  <a:cs typeface="Times New Roman" panose="02020603050405020304" pitchFamily="18" charset="0"/>
                </a:rPr>
                <a:t>Ions</a:t>
              </a:r>
              <a:endParaRPr lang="en-NL" sz="1600" b="1" dirty="0">
                <a:latin typeface="+mj-lt"/>
                <a:cs typeface="Times New Roman" panose="02020603050405020304" pitchFamily="18" charset="0"/>
              </a:endParaRPr>
            </a:p>
          </p:txBody>
        </p:sp>
      </p:grpSp>
      <p:cxnSp>
        <p:nvCxnSpPr>
          <p:cNvPr id="70" name="Straight Connector 69">
            <a:extLst>
              <a:ext uri="{FF2B5EF4-FFF2-40B4-BE49-F238E27FC236}">
                <a16:creationId xmlns:a16="http://schemas.microsoft.com/office/drawing/2014/main" id="{B061283C-06D2-44AB-862E-8FDCACC63E15}"/>
              </a:ext>
            </a:extLst>
          </p:cNvPr>
          <p:cNvCxnSpPr>
            <a:cxnSpLocks/>
          </p:cNvCxnSpPr>
          <p:nvPr/>
        </p:nvCxnSpPr>
        <p:spPr>
          <a:xfrm flipH="1" flipV="1">
            <a:off x="6770304" y="2285042"/>
            <a:ext cx="0" cy="5778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E096B8CC-0045-4243-A795-44DDDDABE13D}"/>
              </a:ext>
            </a:extLst>
          </p:cNvPr>
          <p:cNvCxnSpPr>
            <a:cxnSpLocks/>
          </p:cNvCxnSpPr>
          <p:nvPr/>
        </p:nvCxnSpPr>
        <p:spPr>
          <a:xfrm flipH="1" flipV="1">
            <a:off x="10342202" y="2283947"/>
            <a:ext cx="0" cy="5778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2734DBB6-F59E-4ACD-8B65-58CD7FAFF686}"/>
              </a:ext>
            </a:extLst>
          </p:cNvPr>
          <p:cNvCxnSpPr>
            <a:cxnSpLocks/>
          </p:cNvCxnSpPr>
          <p:nvPr/>
        </p:nvCxnSpPr>
        <p:spPr>
          <a:xfrm>
            <a:off x="6763232" y="2300468"/>
            <a:ext cx="35689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Rectangle 72">
            <a:extLst>
              <a:ext uri="{FF2B5EF4-FFF2-40B4-BE49-F238E27FC236}">
                <a16:creationId xmlns:a16="http://schemas.microsoft.com/office/drawing/2014/main" id="{A7A9FAA7-51C5-4BAC-8A9B-38C011AAD80A}"/>
              </a:ext>
            </a:extLst>
          </p:cNvPr>
          <p:cNvSpPr/>
          <p:nvPr/>
        </p:nvSpPr>
        <p:spPr>
          <a:xfrm>
            <a:off x="8150970" y="2151054"/>
            <a:ext cx="760300" cy="314455"/>
          </a:xfrm>
          <a:prstGeom prst="rect">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mj-lt"/>
                <a:cs typeface="Times New Roman" panose="02020603050405020304" pitchFamily="18" charset="0"/>
              </a:rPr>
              <a:t>Load</a:t>
            </a:r>
            <a:endParaRPr lang="en-NL" sz="1600" dirty="0">
              <a:latin typeface="+mj-lt"/>
              <a:cs typeface="Times New Roman" panose="02020603050405020304" pitchFamily="18" charset="0"/>
            </a:endParaRPr>
          </a:p>
        </p:txBody>
      </p:sp>
      <p:grpSp>
        <p:nvGrpSpPr>
          <p:cNvPr id="74" name="Group 73">
            <a:extLst>
              <a:ext uri="{FF2B5EF4-FFF2-40B4-BE49-F238E27FC236}">
                <a16:creationId xmlns:a16="http://schemas.microsoft.com/office/drawing/2014/main" id="{C9284695-846F-421A-86BA-00A3D53DD09B}"/>
              </a:ext>
            </a:extLst>
          </p:cNvPr>
          <p:cNvGrpSpPr/>
          <p:nvPr/>
        </p:nvGrpSpPr>
        <p:grpSpPr>
          <a:xfrm>
            <a:off x="6600590" y="2867905"/>
            <a:ext cx="3906579" cy="2334864"/>
            <a:chOff x="1309004" y="2445477"/>
            <a:chExt cx="3906579" cy="2334864"/>
          </a:xfrm>
        </p:grpSpPr>
        <p:grpSp>
          <p:nvGrpSpPr>
            <p:cNvPr id="95" name="Group 94">
              <a:extLst>
                <a:ext uri="{FF2B5EF4-FFF2-40B4-BE49-F238E27FC236}">
                  <a16:creationId xmlns:a16="http://schemas.microsoft.com/office/drawing/2014/main" id="{60695CF9-89B1-4395-A00B-131190042971}"/>
                </a:ext>
              </a:extLst>
            </p:cNvPr>
            <p:cNvGrpSpPr/>
            <p:nvPr/>
          </p:nvGrpSpPr>
          <p:grpSpPr>
            <a:xfrm>
              <a:off x="1309004" y="2445477"/>
              <a:ext cx="3906579" cy="2334864"/>
              <a:chOff x="1309004" y="2445477"/>
              <a:chExt cx="3906579" cy="2334864"/>
            </a:xfrm>
          </p:grpSpPr>
          <p:sp>
            <p:nvSpPr>
              <p:cNvPr id="112" name="Rectangle 111">
                <a:extLst>
                  <a:ext uri="{FF2B5EF4-FFF2-40B4-BE49-F238E27FC236}">
                    <a16:creationId xmlns:a16="http://schemas.microsoft.com/office/drawing/2014/main" id="{C43C58D1-18CD-4C7F-B7AE-0B87E32DEDA2}"/>
                  </a:ext>
                </a:extLst>
              </p:cNvPr>
              <p:cNvSpPr/>
              <p:nvPr/>
            </p:nvSpPr>
            <p:spPr>
              <a:xfrm>
                <a:off x="4865627" y="2445477"/>
                <a:ext cx="349956" cy="2334864"/>
              </a:xfrm>
              <a:prstGeom prst="rect">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600" b="1">
                  <a:latin typeface="+mj-lt"/>
                  <a:cs typeface="Times New Roman" panose="02020603050405020304" pitchFamily="18" charset="0"/>
                </a:endParaRPr>
              </a:p>
            </p:txBody>
          </p:sp>
          <p:sp>
            <p:nvSpPr>
              <p:cNvPr id="162" name="Rectangle 161">
                <a:extLst>
                  <a:ext uri="{FF2B5EF4-FFF2-40B4-BE49-F238E27FC236}">
                    <a16:creationId xmlns:a16="http://schemas.microsoft.com/office/drawing/2014/main" id="{79AFB607-4EAC-4650-98C6-AC811A1067AB}"/>
                  </a:ext>
                </a:extLst>
              </p:cNvPr>
              <p:cNvSpPr/>
              <p:nvPr/>
            </p:nvSpPr>
            <p:spPr>
              <a:xfrm>
                <a:off x="1309004" y="2445477"/>
                <a:ext cx="349956" cy="2334864"/>
              </a:xfrm>
              <a:prstGeom prst="rect">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600" b="1" dirty="0">
                  <a:latin typeface="+mj-lt"/>
                  <a:cs typeface="Times New Roman" panose="02020603050405020304" pitchFamily="18" charset="0"/>
                </a:endParaRPr>
              </a:p>
            </p:txBody>
          </p:sp>
          <p:sp>
            <p:nvSpPr>
              <p:cNvPr id="163" name="TextBox 162">
                <a:extLst>
                  <a:ext uri="{FF2B5EF4-FFF2-40B4-BE49-F238E27FC236}">
                    <a16:creationId xmlns:a16="http://schemas.microsoft.com/office/drawing/2014/main" id="{B44CF2BD-E5AA-4646-8D0B-BCFB8E98DED9}"/>
                  </a:ext>
                </a:extLst>
              </p:cNvPr>
              <p:cNvSpPr txBox="1"/>
              <p:nvPr/>
            </p:nvSpPr>
            <p:spPr>
              <a:xfrm rot="16200000">
                <a:off x="626704" y="3455963"/>
                <a:ext cx="1689886" cy="313893"/>
              </a:xfrm>
              <a:prstGeom prst="rect">
                <a:avLst/>
              </a:prstGeom>
              <a:noFill/>
            </p:spPr>
            <p:txBody>
              <a:bodyPr wrap="none" rtlCol="0">
                <a:spAutoFit/>
              </a:bodyPr>
              <a:lstStyle/>
              <a:p>
                <a:pPr algn="ctr"/>
                <a:r>
                  <a:rPr lang="en-US" sz="1600" dirty="0">
                    <a:latin typeface="+mj-lt"/>
                    <a:cs typeface="Times New Roman" panose="02020603050405020304" pitchFamily="18" charset="0"/>
                  </a:rPr>
                  <a:t>Current collector</a:t>
                </a:r>
                <a:endParaRPr lang="en-NL" sz="1600" dirty="0">
                  <a:latin typeface="+mj-lt"/>
                  <a:cs typeface="Times New Roman" panose="02020603050405020304" pitchFamily="18" charset="0"/>
                </a:endParaRPr>
              </a:p>
            </p:txBody>
          </p:sp>
        </p:grpSp>
        <p:grpSp>
          <p:nvGrpSpPr>
            <p:cNvPr id="96" name="Group 95">
              <a:extLst>
                <a:ext uri="{FF2B5EF4-FFF2-40B4-BE49-F238E27FC236}">
                  <a16:creationId xmlns:a16="http://schemas.microsoft.com/office/drawing/2014/main" id="{01E72A29-3CE9-479B-995D-15398F70150F}"/>
                </a:ext>
              </a:extLst>
            </p:cNvPr>
            <p:cNvGrpSpPr/>
            <p:nvPr/>
          </p:nvGrpSpPr>
          <p:grpSpPr>
            <a:xfrm>
              <a:off x="1326792" y="2483383"/>
              <a:ext cx="318353" cy="338554"/>
              <a:chOff x="6422249" y="203460"/>
              <a:chExt cx="427863" cy="421869"/>
            </a:xfrm>
          </p:grpSpPr>
          <p:sp>
            <p:nvSpPr>
              <p:cNvPr id="100" name="Oval 99">
                <a:extLst>
                  <a:ext uri="{FF2B5EF4-FFF2-40B4-BE49-F238E27FC236}">
                    <a16:creationId xmlns:a16="http://schemas.microsoft.com/office/drawing/2014/main" id="{BB97DF6C-45F3-4DA5-90E0-9C9D3AD382E7}"/>
                  </a:ext>
                </a:extLst>
              </p:cNvPr>
              <p:cNvSpPr/>
              <p:nvPr/>
            </p:nvSpPr>
            <p:spPr>
              <a:xfrm>
                <a:off x="6475787" y="270711"/>
                <a:ext cx="324000" cy="324000"/>
              </a:xfrm>
              <a:prstGeom prst="ellipse">
                <a:avLst/>
              </a:prstGeom>
              <a:solidFill>
                <a:srgbClr val="36B8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300" dirty="0">
                  <a:latin typeface="+mj-lt"/>
                </a:endParaRPr>
              </a:p>
            </p:txBody>
          </p:sp>
          <p:sp>
            <p:nvSpPr>
              <p:cNvPr id="107" name="TextBox 106">
                <a:extLst>
                  <a:ext uri="{FF2B5EF4-FFF2-40B4-BE49-F238E27FC236}">
                    <a16:creationId xmlns:a16="http://schemas.microsoft.com/office/drawing/2014/main" id="{19AD2669-2809-4F92-BAF3-A66ABC16AC28}"/>
                  </a:ext>
                </a:extLst>
              </p:cNvPr>
              <p:cNvSpPr txBox="1"/>
              <p:nvPr/>
            </p:nvSpPr>
            <p:spPr>
              <a:xfrm>
                <a:off x="6422249" y="203460"/>
                <a:ext cx="427863" cy="421869"/>
              </a:xfrm>
              <a:prstGeom prst="rect">
                <a:avLst/>
              </a:prstGeom>
              <a:noFill/>
            </p:spPr>
            <p:txBody>
              <a:bodyPr wrap="none" rtlCol="0">
                <a:spAutoFit/>
              </a:bodyPr>
              <a:lstStyle/>
              <a:p>
                <a:r>
                  <a:rPr lang="en-US" sz="1600" dirty="0">
                    <a:latin typeface="+mj-lt"/>
                    <a:ea typeface="Arial" charset="0"/>
                    <a:cs typeface="Times New Roman" panose="02020603050405020304" pitchFamily="18" charset="0"/>
                  </a:rPr>
                  <a:t>e</a:t>
                </a:r>
                <a:r>
                  <a:rPr lang="en-US" sz="1600" baseline="30000" dirty="0">
                    <a:latin typeface="+mj-lt"/>
                    <a:ea typeface="Arial" charset="0"/>
                    <a:cs typeface="Times New Roman" panose="02020603050405020304" pitchFamily="18" charset="0"/>
                  </a:rPr>
                  <a:t>-</a:t>
                </a:r>
                <a:endParaRPr lang="en-NL" sz="1600" dirty="0">
                  <a:latin typeface="+mj-lt"/>
                  <a:ea typeface="Arial" charset="0"/>
                  <a:cs typeface="Times New Roman" panose="02020603050405020304" pitchFamily="18" charset="0"/>
                </a:endParaRPr>
              </a:p>
            </p:txBody>
          </p:sp>
        </p:grpSp>
      </p:grpSp>
      <p:grpSp>
        <p:nvGrpSpPr>
          <p:cNvPr id="87" name="Group 86">
            <a:extLst>
              <a:ext uri="{FF2B5EF4-FFF2-40B4-BE49-F238E27FC236}">
                <a16:creationId xmlns:a16="http://schemas.microsoft.com/office/drawing/2014/main" id="{CD690593-9FB3-4574-984A-14FF8A3DA145}"/>
              </a:ext>
            </a:extLst>
          </p:cNvPr>
          <p:cNvGrpSpPr/>
          <p:nvPr/>
        </p:nvGrpSpPr>
        <p:grpSpPr>
          <a:xfrm>
            <a:off x="10778096" y="3346413"/>
            <a:ext cx="846813" cy="1370884"/>
            <a:chOff x="448042" y="4133850"/>
            <a:chExt cx="904875" cy="1228725"/>
          </a:xfrm>
        </p:grpSpPr>
        <p:sp>
          <p:nvSpPr>
            <p:cNvPr id="93" name="Cylinder 92">
              <a:extLst>
                <a:ext uri="{FF2B5EF4-FFF2-40B4-BE49-F238E27FC236}">
                  <a16:creationId xmlns:a16="http://schemas.microsoft.com/office/drawing/2014/main" id="{589AD3B3-030D-41C3-BE38-FF7DBC411333}"/>
                </a:ext>
              </a:extLst>
            </p:cNvPr>
            <p:cNvSpPr/>
            <p:nvPr/>
          </p:nvSpPr>
          <p:spPr>
            <a:xfrm>
              <a:off x="448042" y="4133850"/>
              <a:ext cx="904875" cy="1228725"/>
            </a:xfrm>
            <a:prstGeom prst="can">
              <a:avLst/>
            </a:prstGeom>
            <a:solidFill>
              <a:srgbClr val="7030A0">
                <a:alpha val="50000"/>
              </a:srgbClr>
            </a:solidFill>
            <a:ln w="12700" cap="flat" cmpd="sng" algn="ctr">
              <a:solidFill>
                <a:srgbClr val="7030A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NL" sz="800" b="0" i="0" u="none" strike="noStrike" kern="0" cap="none" spc="0" normalizeH="0" baseline="0" noProof="0">
                <a:ln>
                  <a:noFill/>
                </a:ln>
                <a:solidFill>
                  <a:prstClr val="white"/>
                </a:solidFill>
                <a:effectLst/>
                <a:uLnTx/>
                <a:uFillTx/>
                <a:latin typeface="+mj-lt"/>
                <a:cs typeface="Times New Roman" panose="02020603050405020304" pitchFamily="18" charset="0"/>
              </a:endParaRPr>
            </a:p>
          </p:txBody>
        </p:sp>
        <p:sp>
          <p:nvSpPr>
            <p:cNvPr id="94" name="Cylinder 93">
              <a:extLst>
                <a:ext uri="{FF2B5EF4-FFF2-40B4-BE49-F238E27FC236}">
                  <a16:creationId xmlns:a16="http://schemas.microsoft.com/office/drawing/2014/main" id="{4C6DD4F3-A255-448D-9B69-98A05EA1CF09}"/>
                </a:ext>
              </a:extLst>
            </p:cNvPr>
            <p:cNvSpPr/>
            <p:nvPr/>
          </p:nvSpPr>
          <p:spPr>
            <a:xfrm>
              <a:off x="484110" y="4555336"/>
              <a:ext cx="836587" cy="771525"/>
            </a:xfrm>
            <a:prstGeom prst="can">
              <a:avLst/>
            </a:prstGeom>
            <a:solidFill>
              <a:srgbClr val="7030A0">
                <a:alpha val="80000"/>
              </a:srgbClr>
            </a:solidFill>
            <a:ln w="12700" cap="flat" cmpd="sng" algn="ctr">
              <a:solidFill>
                <a:srgbClr val="7030A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NL" sz="800" b="0" i="0" u="none" strike="noStrike" kern="0" cap="none" spc="0" normalizeH="0" baseline="0" noProof="0">
                <a:ln>
                  <a:noFill/>
                </a:ln>
                <a:solidFill>
                  <a:prstClr val="white"/>
                </a:solidFill>
                <a:effectLst/>
                <a:uLnTx/>
                <a:uFillTx/>
                <a:latin typeface="+mj-lt"/>
                <a:cs typeface="Times New Roman" panose="02020603050405020304" pitchFamily="18" charset="0"/>
              </a:endParaRPr>
            </a:p>
          </p:txBody>
        </p:sp>
      </p:grpSp>
      <p:grpSp>
        <p:nvGrpSpPr>
          <p:cNvPr id="76" name="Group 75">
            <a:extLst>
              <a:ext uri="{FF2B5EF4-FFF2-40B4-BE49-F238E27FC236}">
                <a16:creationId xmlns:a16="http://schemas.microsoft.com/office/drawing/2014/main" id="{1D614DF4-A25F-44DB-8CB7-D7C715A4881D}"/>
              </a:ext>
            </a:extLst>
          </p:cNvPr>
          <p:cNvGrpSpPr/>
          <p:nvPr/>
        </p:nvGrpSpPr>
        <p:grpSpPr>
          <a:xfrm>
            <a:off x="7646873" y="2867906"/>
            <a:ext cx="3554630" cy="2334864"/>
            <a:chOff x="2355287" y="2843042"/>
            <a:chExt cx="3554630" cy="2334864"/>
          </a:xfrm>
        </p:grpSpPr>
        <p:cxnSp>
          <p:nvCxnSpPr>
            <p:cNvPr id="83" name="Connector: Elbow 82">
              <a:extLst>
                <a:ext uri="{FF2B5EF4-FFF2-40B4-BE49-F238E27FC236}">
                  <a16:creationId xmlns:a16="http://schemas.microsoft.com/office/drawing/2014/main" id="{6E918ABC-86FD-46C2-8181-5BF99B34D28B}"/>
                </a:ext>
              </a:extLst>
            </p:cNvPr>
            <p:cNvCxnSpPr>
              <a:cxnSpLocks/>
              <a:stCxn id="170" idx="0"/>
              <a:endCxn id="93" idx="1"/>
            </p:cNvCxnSpPr>
            <p:nvPr/>
          </p:nvCxnSpPr>
          <p:spPr>
            <a:xfrm rot="16200000" flipH="1">
              <a:off x="3893348" y="1304981"/>
              <a:ext cx="478508" cy="3554629"/>
            </a:xfrm>
            <a:prstGeom prst="bentConnector3">
              <a:avLst>
                <a:gd name="adj1" fmla="val -66684"/>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4" name="Connector: Elbow 83">
              <a:extLst>
                <a:ext uri="{FF2B5EF4-FFF2-40B4-BE49-F238E27FC236}">
                  <a16:creationId xmlns:a16="http://schemas.microsoft.com/office/drawing/2014/main" id="{8387521E-2C3F-4CA8-8044-3A8F0F3F5F27}"/>
                </a:ext>
              </a:extLst>
            </p:cNvPr>
            <p:cNvCxnSpPr>
              <a:cxnSpLocks/>
              <a:stCxn id="93" idx="3"/>
              <a:endCxn id="170" idx="2"/>
            </p:cNvCxnSpPr>
            <p:nvPr/>
          </p:nvCxnSpPr>
          <p:spPr>
            <a:xfrm rot="5400000">
              <a:off x="3889867" y="3157855"/>
              <a:ext cx="485472" cy="3554629"/>
            </a:xfrm>
            <a:prstGeom prst="bentConnector3">
              <a:avLst>
                <a:gd name="adj1" fmla="val 164746"/>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5" name="Connector: Elbow 84">
              <a:extLst>
                <a:ext uri="{FF2B5EF4-FFF2-40B4-BE49-F238E27FC236}">
                  <a16:creationId xmlns:a16="http://schemas.microsoft.com/office/drawing/2014/main" id="{644D685A-97F7-42A6-A3F8-DF934F7DE9B2}"/>
                </a:ext>
              </a:extLst>
            </p:cNvPr>
            <p:cNvCxnSpPr>
              <a:cxnSpLocks/>
              <a:stCxn id="171" idx="0"/>
              <a:endCxn id="93" idx="1"/>
            </p:cNvCxnSpPr>
            <p:nvPr/>
          </p:nvCxnSpPr>
          <p:spPr>
            <a:xfrm rot="16200000" flipH="1">
              <a:off x="4793604" y="2205237"/>
              <a:ext cx="478508" cy="1754117"/>
            </a:xfrm>
            <a:prstGeom prst="bentConnector3">
              <a:avLst>
                <a:gd name="adj1" fmla="val -47773"/>
              </a:avLst>
            </a:prstGeom>
            <a:ln w="38100">
              <a:solidFill>
                <a:srgbClr val="408CD8"/>
              </a:solidFill>
              <a:tailEnd type="triangle"/>
            </a:ln>
          </p:spPr>
          <p:style>
            <a:lnRef idx="1">
              <a:schemeClr val="accent1"/>
            </a:lnRef>
            <a:fillRef idx="0">
              <a:schemeClr val="accent1"/>
            </a:fillRef>
            <a:effectRef idx="0">
              <a:schemeClr val="accent1"/>
            </a:effectRef>
            <a:fontRef idx="minor">
              <a:schemeClr val="tx1"/>
            </a:fontRef>
          </p:style>
        </p:cxnSp>
        <p:cxnSp>
          <p:nvCxnSpPr>
            <p:cNvPr id="86" name="Connector: Elbow 85">
              <a:extLst>
                <a:ext uri="{FF2B5EF4-FFF2-40B4-BE49-F238E27FC236}">
                  <a16:creationId xmlns:a16="http://schemas.microsoft.com/office/drawing/2014/main" id="{FCFB2715-FEDA-4950-8579-CF7DB05E7A15}"/>
                </a:ext>
              </a:extLst>
            </p:cNvPr>
            <p:cNvCxnSpPr>
              <a:cxnSpLocks/>
              <a:stCxn id="93" idx="3"/>
              <a:endCxn id="171" idx="2"/>
            </p:cNvCxnSpPr>
            <p:nvPr/>
          </p:nvCxnSpPr>
          <p:spPr>
            <a:xfrm rot="5400000">
              <a:off x="4790123" y="4058111"/>
              <a:ext cx="485472" cy="1754117"/>
            </a:xfrm>
            <a:prstGeom prst="bentConnector3">
              <a:avLst>
                <a:gd name="adj1" fmla="val 147088"/>
              </a:avLst>
            </a:prstGeom>
            <a:ln w="38100">
              <a:solidFill>
                <a:srgbClr val="408CD8"/>
              </a:solidFill>
              <a:tailEnd type="triangle"/>
            </a:ln>
          </p:spPr>
          <p:style>
            <a:lnRef idx="1">
              <a:schemeClr val="accent1"/>
            </a:lnRef>
            <a:fillRef idx="0">
              <a:schemeClr val="accent1"/>
            </a:fillRef>
            <a:effectRef idx="0">
              <a:schemeClr val="accent1"/>
            </a:effectRef>
            <a:fontRef idx="minor">
              <a:schemeClr val="tx1"/>
            </a:fontRef>
          </p:style>
        </p:cxnSp>
      </p:grpSp>
      <p:sp>
        <p:nvSpPr>
          <p:cNvPr id="80" name="TextBox 79">
            <a:extLst>
              <a:ext uri="{FF2B5EF4-FFF2-40B4-BE49-F238E27FC236}">
                <a16:creationId xmlns:a16="http://schemas.microsoft.com/office/drawing/2014/main" id="{4E15916F-3E60-45C0-982D-25E16D06803C}"/>
              </a:ext>
            </a:extLst>
          </p:cNvPr>
          <p:cNvSpPr txBox="1"/>
          <p:nvPr/>
        </p:nvSpPr>
        <p:spPr>
          <a:xfrm>
            <a:off x="10055452" y="5705169"/>
            <a:ext cx="584381" cy="33543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mj-lt"/>
                <a:cs typeface="Times New Roman" panose="02020603050405020304" pitchFamily="18" charset="0"/>
              </a:rPr>
              <a:t>Pump</a:t>
            </a:r>
            <a:endParaRPr kumimoji="0" lang="en-NL" sz="1200" b="1" i="0" u="none" strike="noStrike" kern="0" cap="none" spc="0" normalizeH="0" baseline="0" noProof="0" dirty="0">
              <a:ln>
                <a:noFill/>
              </a:ln>
              <a:solidFill>
                <a:prstClr val="black"/>
              </a:solidFill>
              <a:effectLst/>
              <a:uLnTx/>
              <a:uFillTx/>
              <a:latin typeface="+mj-lt"/>
              <a:cs typeface="Times New Roman" panose="02020603050405020304" pitchFamily="18" charset="0"/>
            </a:endParaRPr>
          </a:p>
        </p:txBody>
      </p:sp>
      <p:sp>
        <p:nvSpPr>
          <p:cNvPr id="81" name="Isosceles Triangle 80">
            <a:extLst>
              <a:ext uri="{FF2B5EF4-FFF2-40B4-BE49-F238E27FC236}">
                <a16:creationId xmlns:a16="http://schemas.microsoft.com/office/drawing/2014/main" id="{322747ED-F176-46FA-92E7-5B0CC187F21C}"/>
              </a:ext>
            </a:extLst>
          </p:cNvPr>
          <p:cNvSpPr/>
          <p:nvPr/>
        </p:nvSpPr>
        <p:spPr>
          <a:xfrm>
            <a:off x="10191535" y="5373839"/>
            <a:ext cx="306206" cy="345205"/>
          </a:xfrm>
          <a:prstGeom prst="triangle">
            <a:avLst/>
          </a:prstGeom>
          <a:solidFill>
            <a:srgbClr val="A86FD3"/>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200">
              <a:latin typeface="+mj-lt"/>
            </a:endParaRPr>
          </a:p>
        </p:txBody>
      </p:sp>
      <p:sp>
        <p:nvSpPr>
          <p:cNvPr id="82" name="Oval 81">
            <a:extLst>
              <a:ext uri="{FF2B5EF4-FFF2-40B4-BE49-F238E27FC236}">
                <a16:creationId xmlns:a16="http://schemas.microsoft.com/office/drawing/2014/main" id="{EC8DE1CA-25DA-41A5-8179-88838C3914DB}"/>
              </a:ext>
            </a:extLst>
          </p:cNvPr>
          <p:cNvSpPr/>
          <p:nvPr/>
        </p:nvSpPr>
        <p:spPr>
          <a:xfrm>
            <a:off x="10191851" y="5341701"/>
            <a:ext cx="300708" cy="288008"/>
          </a:xfrm>
          <a:prstGeom prst="ellipse">
            <a:avLst/>
          </a:prstGeom>
          <a:solidFill>
            <a:srgbClr val="A86FD3"/>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200">
              <a:latin typeface="+mj-lt"/>
            </a:endParaRPr>
          </a:p>
        </p:txBody>
      </p:sp>
      <p:sp>
        <p:nvSpPr>
          <p:cNvPr id="77" name="Oval 76">
            <a:extLst>
              <a:ext uri="{FF2B5EF4-FFF2-40B4-BE49-F238E27FC236}">
                <a16:creationId xmlns:a16="http://schemas.microsoft.com/office/drawing/2014/main" id="{0590B4B4-36C0-4BCB-B5F7-FE6226B4473D}"/>
              </a:ext>
            </a:extLst>
          </p:cNvPr>
          <p:cNvSpPr/>
          <p:nvPr/>
        </p:nvSpPr>
        <p:spPr>
          <a:xfrm>
            <a:off x="10211654" y="3979270"/>
            <a:ext cx="241073" cy="260013"/>
          </a:xfrm>
          <a:prstGeom prst="ellipse">
            <a:avLst/>
          </a:prstGeom>
          <a:solidFill>
            <a:srgbClr val="36B8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300" dirty="0">
              <a:latin typeface="+mj-lt"/>
            </a:endParaRPr>
          </a:p>
        </p:txBody>
      </p:sp>
      <p:sp>
        <p:nvSpPr>
          <p:cNvPr id="75" name="TextBox 74">
            <a:extLst>
              <a:ext uri="{FF2B5EF4-FFF2-40B4-BE49-F238E27FC236}">
                <a16:creationId xmlns:a16="http://schemas.microsoft.com/office/drawing/2014/main" id="{11E63A6F-517E-4E42-857C-25FC58A035C9}"/>
              </a:ext>
            </a:extLst>
          </p:cNvPr>
          <p:cNvSpPr txBox="1"/>
          <p:nvPr/>
        </p:nvSpPr>
        <p:spPr>
          <a:xfrm>
            <a:off x="10173013" y="3926296"/>
            <a:ext cx="318353" cy="338554"/>
          </a:xfrm>
          <a:prstGeom prst="rect">
            <a:avLst/>
          </a:prstGeom>
          <a:noFill/>
        </p:spPr>
        <p:txBody>
          <a:bodyPr wrap="none" rtlCol="0">
            <a:spAutoFit/>
          </a:bodyPr>
          <a:lstStyle/>
          <a:p>
            <a:r>
              <a:rPr lang="en-US" sz="1600" dirty="0">
                <a:latin typeface="+mj-lt"/>
                <a:ea typeface="Arial" charset="0"/>
                <a:cs typeface="Times New Roman" panose="02020603050405020304" pitchFamily="18" charset="0"/>
              </a:rPr>
              <a:t>e</a:t>
            </a:r>
            <a:r>
              <a:rPr lang="en-US" sz="1600" baseline="30000" dirty="0">
                <a:latin typeface="+mj-lt"/>
                <a:ea typeface="Arial" charset="0"/>
                <a:cs typeface="Times New Roman" panose="02020603050405020304" pitchFamily="18" charset="0"/>
              </a:rPr>
              <a:t>-</a:t>
            </a:r>
            <a:endParaRPr lang="en-NL" sz="1600" dirty="0">
              <a:latin typeface="+mj-lt"/>
              <a:ea typeface="Arial" charset="0"/>
              <a:cs typeface="Times New Roman" panose="02020603050405020304" pitchFamily="18" charset="0"/>
            </a:endParaRPr>
          </a:p>
        </p:txBody>
      </p:sp>
      <p:grpSp>
        <p:nvGrpSpPr>
          <p:cNvPr id="78" name="Group 77">
            <a:extLst>
              <a:ext uri="{FF2B5EF4-FFF2-40B4-BE49-F238E27FC236}">
                <a16:creationId xmlns:a16="http://schemas.microsoft.com/office/drawing/2014/main" id="{244878F3-1911-4355-A409-1C9EBDDEAEA9}"/>
              </a:ext>
            </a:extLst>
          </p:cNvPr>
          <p:cNvGrpSpPr/>
          <p:nvPr/>
        </p:nvGrpSpPr>
        <p:grpSpPr>
          <a:xfrm>
            <a:off x="2926610" y="4852098"/>
            <a:ext cx="1549375" cy="730060"/>
            <a:chOff x="5586651" y="846395"/>
            <a:chExt cx="1549375" cy="730060"/>
          </a:xfrm>
        </p:grpSpPr>
        <p:grpSp>
          <p:nvGrpSpPr>
            <p:cNvPr id="79" name="Group 78">
              <a:extLst>
                <a:ext uri="{FF2B5EF4-FFF2-40B4-BE49-F238E27FC236}">
                  <a16:creationId xmlns:a16="http://schemas.microsoft.com/office/drawing/2014/main" id="{5B9B505E-2D49-4579-8545-28318005C7F5}"/>
                </a:ext>
              </a:extLst>
            </p:cNvPr>
            <p:cNvGrpSpPr/>
            <p:nvPr/>
          </p:nvGrpSpPr>
          <p:grpSpPr>
            <a:xfrm>
              <a:off x="5586651" y="846395"/>
              <a:ext cx="736013" cy="730060"/>
              <a:chOff x="8094642" y="628051"/>
              <a:chExt cx="736013" cy="730060"/>
            </a:xfrm>
          </p:grpSpPr>
          <p:sp>
            <p:nvSpPr>
              <p:cNvPr id="91" name="Oval 90">
                <a:extLst>
                  <a:ext uri="{FF2B5EF4-FFF2-40B4-BE49-F238E27FC236}">
                    <a16:creationId xmlns:a16="http://schemas.microsoft.com/office/drawing/2014/main" id="{E53E4FBD-4C46-4FC7-8513-0666038CC8D7}"/>
                  </a:ext>
                </a:extLst>
              </p:cNvPr>
              <p:cNvSpPr/>
              <p:nvPr/>
            </p:nvSpPr>
            <p:spPr>
              <a:xfrm>
                <a:off x="8097111" y="628051"/>
                <a:ext cx="730059" cy="730060"/>
              </a:xfrm>
              <a:prstGeom prst="ellipse">
                <a:avLst/>
              </a:prstGeom>
              <a:solidFill>
                <a:srgbClr val="C00000">
                  <a:alpha val="70000"/>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600" dirty="0">
                  <a:solidFill>
                    <a:schemeClr val="tx1"/>
                  </a:solidFill>
                </a:endParaRPr>
              </a:p>
            </p:txBody>
          </p:sp>
          <p:pic>
            <p:nvPicPr>
              <p:cNvPr id="92" name="Picture 91" descr="A close up of a logo&#10;&#10;Description automatically generated">
                <a:extLst>
                  <a:ext uri="{FF2B5EF4-FFF2-40B4-BE49-F238E27FC236}">
                    <a16:creationId xmlns:a16="http://schemas.microsoft.com/office/drawing/2014/main" id="{A3439985-ACF9-4420-986C-6F25A00BC15C}"/>
                  </a:ext>
                </a:extLst>
              </p:cNvPr>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8094642" y="720358"/>
                <a:ext cx="736013" cy="537290"/>
              </a:xfrm>
              <a:prstGeom prst="rect">
                <a:avLst/>
              </a:prstGeom>
            </p:spPr>
          </p:pic>
        </p:grpSp>
        <p:grpSp>
          <p:nvGrpSpPr>
            <p:cNvPr id="88" name="Group 87">
              <a:extLst>
                <a:ext uri="{FF2B5EF4-FFF2-40B4-BE49-F238E27FC236}">
                  <a16:creationId xmlns:a16="http://schemas.microsoft.com/office/drawing/2014/main" id="{623D6853-DD43-496F-AD86-D7850F4FD573}"/>
                </a:ext>
              </a:extLst>
            </p:cNvPr>
            <p:cNvGrpSpPr/>
            <p:nvPr/>
          </p:nvGrpSpPr>
          <p:grpSpPr>
            <a:xfrm>
              <a:off x="6400928" y="846395"/>
              <a:ext cx="735098" cy="730060"/>
              <a:chOff x="6910204" y="1245179"/>
              <a:chExt cx="735098" cy="730060"/>
            </a:xfrm>
          </p:grpSpPr>
          <p:sp>
            <p:nvSpPr>
              <p:cNvPr id="89" name="Oval 88">
                <a:extLst>
                  <a:ext uri="{FF2B5EF4-FFF2-40B4-BE49-F238E27FC236}">
                    <a16:creationId xmlns:a16="http://schemas.microsoft.com/office/drawing/2014/main" id="{23DDA369-E706-48FF-8339-9427D933C73C}"/>
                  </a:ext>
                </a:extLst>
              </p:cNvPr>
              <p:cNvSpPr/>
              <p:nvPr/>
            </p:nvSpPr>
            <p:spPr>
              <a:xfrm>
                <a:off x="6910204" y="1245179"/>
                <a:ext cx="730060" cy="730060"/>
              </a:xfrm>
              <a:prstGeom prst="ellipse">
                <a:avLst/>
              </a:prstGeom>
              <a:solidFill>
                <a:srgbClr val="FF9900">
                  <a:alpha val="69804"/>
                </a:srgbClr>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600" dirty="0">
                  <a:solidFill>
                    <a:schemeClr val="tx1"/>
                  </a:solidFill>
                </a:endParaRPr>
              </a:p>
            </p:txBody>
          </p:sp>
          <p:pic>
            <p:nvPicPr>
              <p:cNvPr id="90" name="Picture 89" descr="A picture containing drawing&#10;&#10;Description automatically generated">
                <a:extLst>
                  <a:ext uri="{FF2B5EF4-FFF2-40B4-BE49-F238E27FC236}">
                    <a16:creationId xmlns:a16="http://schemas.microsoft.com/office/drawing/2014/main" id="{E938AC84-6C43-488D-8059-DE8AF8E10719}"/>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0308" y="1358353"/>
                <a:ext cx="734994" cy="585742"/>
              </a:xfrm>
              <a:prstGeom prst="rect">
                <a:avLst/>
              </a:prstGeom>
            </p:spPr>
          </p:pic>
        </p:grpSp>
      </p:grpSp>
      <p:grpSp>
        <p:nvGrpSpPr>
          <p:cNvPr id="97" name="Group 96">
            <a:extLst>
              <a:ext uri="{FF2B5EF4-FFF2-40B4-BE49-F238E27FC236}">
                <a16:creationId xmlns:a16="http://schemas.microsoft.com/office/drawing/2014/main" id="{B095F19A-B7BE-43AF-AEF3-ECFFDCC2F366}"/>
              </a:ext>
            </a:extLst>
          </p:cNvPr>
          <p:cNvGrpSpPr/>
          <p:nvPr/>
        </p:nvGrpSpPr>
        <p:grpSpPr>
          <a:xfrm>
            <a:off x="4747702" y="4849966"/>
            <a:ext cx="1543312" cy="734325"/>
            <a:chOff x="5757360" y="1034935"/>
            <a:chExt cx="1543312" cy="734325"/>
          </a:xfrm>
        </p:grpSpPr>
        <p:grpSp>
          <p:nvGrpSpPr>
            <p:cNvPr id="98" name="Group 97">
              <a:extLst>
                <a:ext uri="{FF2B5EF4-FFF2-40B4-BE49-F238E27FC236}">
                  <a16:creationId xmlns:a16="http://schemas.microsoft.com/office/drawing/2014/main" id="{C42C99F1-FB3B-495E-BB77-497227FD1E34}"/>
                </a:ext>
              </a:extLst>
            </p:cNvPr>
            <p:cNvGrpSpPr/>
            <p:nvPr/>
          </p:nvGrpSpPr>
          <p:grpSpPr>
            <a:xfrm>
              <a:off x="6570612" y="1039200"/>
              <a:ext cx="730060" cy="730060"/>
              <a:chOff x="6610348" y="1005931"/>
              <a:chExt cx="628698" cy="533371"/>
            </a:xfrm>
          </p:grpSpPr>
          <p:sp>
            <p:nvSpPr>
              <p:cNvPr id="110" name="Oval 109">
                <a:extLst>
                  <a:ext uri="{FF2B5EF4-FFF2-40B4-BE49-F238E27FC236}">
                    <a16:creationId xmlns:a16="http://schemas.microsoft.com/office/drawing/2014/main" id="{56CE9521-627E-461F-8610-21B6E2672BF7}"/>
                  </a:ext>
                </a:extLst>
              </p:cNvPr>
              <p:cNvSpPr/>
              <p:nvPr/>
            </p:nvSpPr>
            <p:spPr>
              <a:xfrm>
                <a:off x="6610348" y="1005931"/>
                <a:ext cx="628698" cy="533371"/>
              </a:xfrm>
              <a:prstGeom prst="ellipse">
                <a:avLst/>
              </a:prstGeom>
              <a:solidFill>
                <a:srgbClr val="FF9900">
                  <a:alpha val="70000"/>
                </a:srgbClr>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600" dirty="0">
                  <a:solidFill>
                    <a:schemeClr val="tx1"/>
                  </a:solidFill>
                </a:endParaRPr>
              </a:p>
            </p:txBody>
          </p:sp>
          <p:sp>
            <p:nvSpPr>
              <p:cNvPr id="111" name="TextBox 110">
                <a:extLst>
                  <a:ext uri="{FF2B5EF4-FFF2-40B4-BE49-F238E27FC236}">
                    <a16:creationId xmlns:a16="http://schemas.microsoft.com/office/drawing/2014/main" id="{C8606712-9AE9-4149-9C3B-A166CE921D58}"/>
                  </a:ext>
                </a:extLst>
              </p:cNvPr>
              <p:cNvSpPr txBox="1"/>
              <p:nvPr/>
            </p:nvSpPr>
            <p:spPr>
              <a:xfrm>
                <a:off x="6676907" y="1153296"/>
                <a:ext cx="498616" cy="247343"/>
              </a:xfrm>
              <a:prstGeom prst="rect">
                <a:avLst/>
              </a:prstGeom>
              <a:noFill/>
            </p:spPr>
            <p:txBody>
              <a:bodyPr wrap="none" rtlCol="0">
                <a:spAutoFit/>
              </a:bodyPr>
              <a:lstStyle/>
              <a:p>
                <a:pPr algn="ctr"/>
                <a:r>
                  <a:rPr lang="en-US" sz="1600" dirty="0"/>
                  <a:t>Fe</a:t>
                </a:r>
                <a:r>
                  <a:rPr lang="en-US" sz="1600" baseline="30000" dirty="0"/>
                  <a:t>3+</a:t>
                </a:r>
                <a:endParaRPr lang="en-NL" sz="1600" dirty="0"/>
              </a:p>
            </p:txBody>
          </p:sp>
        </p:grpSp>
        <p:grpSp>
          <p:nvGrpSpPr>
            <p:cNvPr id="99" name="Group 98">
              <a:extLst>
                <a:ext uri="{FF2B5EF4-FFF2-40B4-BE49-F238E27FC236}">
                  <a16:creationId xmlns:a16="http://schemas.microsoft.com/office/drawing/2014/main" id="{6F436CD7-1469-402A-841F-C9847FA4B4E5}"/>
                </a:ext>
              </a:extLst>
            </p:cNvPr>
            <p:cNvGrpSpPr/>
            <p:nvPr/>
          </p:nvGrpSpPr>
          <p:grpSpPr>
            <a:xfrm>
              <a:off x="5757360" y="1034935"/>
              <a:ext cx="730060" cy="730060"/>
              <a:chOff x="6610348" y="1005931"/>
              <a:chExt cx="628698" cy="533371"/>
            </a:xfrm>
            <a:solidFill>
              <a:srgbClr val="52E509"/>
            </a:solidFill>
          </p:grpSpPr>
          <p:sp>
            <p:nvSpPr>
              <p:cNvPr id="108" name="Oval 107">
                <a:extLst>
                  <a:ext uri="{FF2B5EF4-FFF2-40B4-BE49-F238E27FC236}">
                    <a16:creationId xmlns:a16="http://schemas.microsoft.com/office/drawing/2014/main" id="{8BF22610-404D-4060-ADC0-297E9E9AB3AE}"/>
                  </a:ext>
                </a:extLst>
              </p:cNvPr>
              <p:cNvSpPr/>
              <p:nvPr/>
            </p:nvSpPr>
            <p:spPr>
              <a:xfrm>
                <a:off x="6610348" y="1005931"/>
                <a:ext cx="628698" cy="533371"/>
              </a:xfrm>
              <a:prstGeom prst="ellipse">
                <a:avLst/>
              </a:prstGeom>
              <a:solidFill>
                <a:srgbClr val="36B800">
                  <a:alpha val="70000"/>
                </a:srgbClr>
              </a:solidFill>
              <a:ln w="38100">
                <a:solidFill>
                  <a:srgbClr val="36B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600" dirty="0">
                  <a:solidFill>
                    <a:schemeClr val="tx1"/>
                  </a:solidFill>
                </a:endParaRPr>
              </a:p>
            </p:txBody>
          </p:sp>
          <p:sp>
            <p:nvSpPr>
              <p:cNvPr id="109" name="TextBox 108">
                <a:extLst>
                  <a:ext uri="{FF2B5EF4-FFF2-40B4-BE49-F238E27FC236}">
                    <a16:creationId xmlns:a16="http://schemas.microsoft.com/office/drawing/2014/main" id="{48277DA8-9817-4B70-B5C0-FFF39722860F}"/>
                  </a:ext>
                </a:extLst>
              </p:cNvPr>
              <p:cNvSpPr txBox="1"/>
              <p:nvPr/>
            </p:nvSpPr>
            <p:spPr>
              <a:xfrm>
                <a:off x="6672948" y="1146189"/>
                <a:ext cx="498616" cy="247343"/>
              </a:xfrm>
              <a:prstGeom prst="rect">
                <a:avLst/>
              </a:prstGeom>
              <a:noFill/>
            </p:spPr>
            <p:txBody>
              <a:bodyPr wrap="none" rtlCol="0">
                <a:spAutoFit/>
              </a:bodyPr>
              <a:lstStyle/>
              <a:p>
                <a:pPr algn="ctr"/>
                <a:r>
                  <a:rPr lang="en-US" sz="1600" dirty="0"/>
                  <a:t>Fe</a:t>
                </a:r>
                <a:r>
                  <a:rPr lang="en-US" sz="1600" baseline="30000" dirty="0"/>
                  <a:t>2+</a:t>
                </a:r>
                <a:endParaRPr lang="en-NL" sz="1600" dirty="0"/>
              </a:p>
            </p:txBody>
          </p:sp>
        </p:grpSp>
      </p:grpSp>
    </p:spTree>
    <p:extLst>
      <p:ext uri="{BB962C8B-B14F-4D97-AF65-F5344CB8AC3E}">
        <p14:creationId xmlns:p14="http://schemas.microsoft.com/office/powerpoint/2010/main" val="3568776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1"/>
                                        </p:tgtEl>
                                        <p:attrNameLst>
                                          <p:attrName>style.visibility</p:attrName>
                                        </p:attrNameLst>
                                      </p:cBhvr>
                                      <p:to>
                                        <p:strVal val="visible"/>
                                      </p:to>
                                    </p:set>
                                  </p:childTnLst>
                                </p:cTn>
                              </p:par>
                              <p:par>
                                <p:cTn id="11" presetID="26" presetClass="emph" presetSubtype="0" fill="hold" nodeType="withEffect">
                                  <p:stCondLst>
                                    <p:cond delay="0"/>
                                  </p:stCondLst>
                                  <p:childTnLst>
                                    <p:animEffect transition="out" filter="fade">
                                      <p:cBhvr>
                                        <p:cTn id="12" dur="1000" tmFilter="0, 0; .2, .5; .8, .5; 1, 0"/>
                                        <p:tgtEl>
                                          <p:spTgt spid="15"/>
                                        </p:tgtEl>
                                      </p:cBhvr>
                                    </p:animEffect>
                                    <p:animScale>
                                      <p:cBhvr>
                                        <p:cTn id="13" dur="500" autoRev="1" fill="hold"/>
                                        <p:tgtEl>
                                          <p:spTgt spid="15"/>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par>
                                <p:cTn id="20" presetID="26" presetClass="emph" presetSubtype="0" fill="hold" nodeType="withEffect">
                                  <p:stCondLst>
                                    <p:cond delay="0"/>
                                  </p:stCondLst>
                                  <p:childTnLst>
                                    <p:animEffect transition="out" filter="fade">
                                      <p:cBhvr>
                                        <p:cTn id="21" dur="1000" tmFilter="0, 0; .2, .5; .8, .5; 1, 0"/>
                                        <p:tgtEl>
                                          <p:spTgt spid="76"/>
                                        </p:tgtEl>
                                      </p:cBhvr>
                                    </p:animEffect>
                                    <p:animScale>
                                      <p:cBhvr>
                                        <p:cTn id="22" dur="500" autoRev="1" fill="hold"/>
                                        <p:tgtEl>
                                          <p:spTgt spid="76"/>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childTnLst>
                                </p:cTn>
                              </p:par>
                              <p:par>
                                <p:cTn id="27" presetID="26" presetClass="emph" presetSubtype="0" fill="hold" nodeType="withEffect">
                                  <p:stCondLst>
                                    <p:cond delay="0"/>
                                  </p:stCondLst>
                                  <p:childTnLst>
                                    <p:animEffect transition="out" filter="fade">
                                      <p:cBhvr>
                                        <p:cTn id="28" dur="1000" tmFilter="0, 0; .2, .5; .8, .5; 1, 0"/>
                                        <p:tgtEl>
                                          <p:spTgt spid="17"/>
                                        </p:tgtEl>
                                      </p:cBhvr>
                                    </p:animEffect>
                                    <p:animScale>
                                      <p:cBhvr>
                                        <p:cTn id="29" dur="500" autoRev="1" fill="hold"/>
                                        <p:tgtEl>
                                          <p:spTgt spid="17"/>
                                        </p:tgtEl>
                                      </p:cBhvr>
                                      <p:by x="105000" y="105000"/>
                                    </p:animScale>
                                  </p:childTnLst>
                                </p:cTn>
                              </p:par>
                              <p:par>
                                <p:cTn id="30" presetID="1" presetClass="entr" presetSubtype="0" fill="hold" nodeType="withEffect">
                                  <p:stCondLst>
                                    <p:cond delay="0"/>
                                  </p:stCondLst>
                                  <p:childTnLst>
                                    <p:set>
                                      <p:cBhvr>
                                        <p:cTn id="31" dur="1" fill="hold">
                                          <p:stCondLst>
                                            <p:cond delay="0"/>
                                          </p:stCondLst>
                                        </p:cTn>
                                        <p:tgtEl>
                                          <p:spTgt spid="78"/>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0D0C2ED9-D210-455A-8B78-78B0EE9AA7F7}"/>
              </a:ext>
            </a:extLst>
          </p:cNvPr>
          <p:cNvSpPr txBox="1"/>
          <p:nvPr/>
        </p:nvSpPr>
        <p:spPr>
          <a:xfrm>
            <a:off x="8239120" y="2710257"/>
            <a:ext cx="784189" cy="400110"/>
          </a:xfrm>
          <a:prstGeom prst="rect">
            <a:avLst/>
          </a:prstGeom>
          <a:noFill/>
        </p:spPr>
        <p:txBody>
          <a:bodyPr wrap="none" rtlCol="0">
            <a:spAutoFit/>
          </a:bodyPr>
          <a:lstStyle/>
          <a:p>
            <a:r>
              <a:rPr lang="en-US" sz="2000" dirty="0"/>
              <a:t>Cloth</a:t>
            </a:r>
            <a:endParaRPr lang="en-NL" sz="2000" dirty="0">
              <a:latin typeface="Arial" charset="0"/>
              <a:ea typeface="Arial" charset="0"/>
              <a:cs typeface="Arial" charset="0"/>
            </a:endParaRPr>
          </a:p>
        </p:txBody>
      </p:sp>
      <p:sp>
        <p:nvSpPr>
          <p:cNvPr id="17" name="Text Placeholder 14">
            <a:extLst>
              <a:ext uri="{FF2B5EF4-FFF2-40B4-BE49-F238E27FC236}">
                <a16:creationId xmlns:a16="http://schemas.microsoft.com/office/drawing/2014/main" id="{391D1FB2-A14A-4DF2-9D3D-60E580A2645C}"/>
              </a:ext>
            </a:extLst>
          </p:cNvPr>
          <p:cNvSpPr txBox="1">
            <a:spLocks/>
          </p:cNvSpPr>
          <p:nvPr/>
        </p:nvSpPr>
        <p:spPr>
          <a:xfrm>
            <a:off x="821313" y="1419405"/>
            <a:ext cx="10515600" cy="4352400"/>
          </a:xfrm>
          <a:prstGeom prst="rect">
            <a:avLst/>
          </a:prstGeom>
        </p:spPr>
        <p:txBody>
          <a:bodyPr vert="horz" lIns="91440" tIns="45720" rIns="91440" bIns="45720" rtlCol="0">
            <a:normAutofit/>
          </a:bodyPr>
          <a:lstStyle>
            <a:lvl1pPr marL="539750" indent="-539750" algn="l" defTabSz="685783" rtl="0" eaLnBrk="1" latinLnBrk="0" hangingPunct="1">
              <a:lnSpc>
                <a:spcPct val="150000"/>
              </a:lnSpc>
              <a:spcBef>
                <a:spcPts val="200"/>
              </a:spcBef>
              <a:spcAft>
                <a:spcPts val="200"/>
              </a:spcAft>
              <a:buClrTx/>
              <a:buFont typeface="Arial" panose="020B0604020202020204" pitchFamily="34" charset="0"/>
              <a:buChar char="•"/>
              <a:defRPr sz="2800" kern="1200" baseline="0">
                <a:solidFill>
                  <a:schemeClr val="tx1"/>
                </a:solidFill>
                <a:latin typeface="Arial" charset="0"/>
                <a:ea typeface="Arial" charset="0"/>
                <a:cs typeface="Arial" charset="0"/>
              </a:defRPr>
            </a:lvl1pPr>
            <a:lvl2pPr marL="1071563" indent="-531813" algn="l" defTabSz="685783" rtl="0" eaLnBrk="1" latinLnBrk="0" hangingPunct="1">
              <a:lnSpc>
                <a:spcPct val="150000"/>
              </a:lnSpc>
              <a:spcBef>
                <a:spcPts val="150"/>
              </a:spcBef>
              <a:spcAft>
                <a:spcPts val="150"/>
              </a:spcAft>
              <a:buFont typeface="Arial" panose="020B0604020202020204" pitchFamily="34" charset="0"/>
              <a:buChar char="•"/>
              <a:defRPr sz="2400" kern="1200" baseline="0">
                <a:solidFill>
                  <a:schemeClr val="tx1"/>
                </a:solidFill>
                <a:latin typeface="Arial" charset="0"/>
                <a:ea typeface="Arial" charset="0"/>
                <a:cs typeface="Arial" charset="0"/>
              </a:defRPr>
            </a:lvl2pPr>
            <a:lvl3pPr marL="1611313" indent="-541338" algn="l" defTabSz="685783" rtl="0" eaLnBrk="1" latinLnBrk="0" hangingPunct="1">
              <a:lnSpc>
                <a:spcPct val="150000"/>
              </a:lnSpc>
              <a:spcBef>
                <a:spcPts val="150"/>
              </a:spcBef>
              <a:spcAft>
                <a:spcPts val="150"/>
              </a:spcAft>
              <a:buClrTx/>
              <a:buSzPct val="100000"/>
              <a:buFont typeface="Arial" panose="020B0604020202020204" pitchFamily="34" charset="0"/>
              <a:buChar char="•"/>
              <a:defRPr sz="2000" kern="1200" baseline="0">
                <a:solidFill>
                  <a:schemeClr val="tx1"/>
                </a:solidFill>
                <a:latin typeface="Arial" charset="0"/>
                <a:ea typeface="Arial" charset="0"/>
                <a:cs typeface="Arial" charset="0"/>
              </a:defRPr>
            </a:lvl3pPr>
            <a:lvl4pPr marL="1071562" indent="0" algn="l" defTabSz="685783" rtl="0" eaLnBrk="1" latinLnBrk="0" hangingPunct="1">
              <a:lnSpc>
                <a:spcPct val="150000"/>
              </a:lnSpc>
              <a:spcBef>
                <a:spcPts val="150"/>
              </a:spcBef>
              <a:spcAft>
                <a:spcPts val="150"/>
              </a:spcAft>
              <a:buClrTx/>
              <a:buFont typeface="Arial" panose="020B0604020202020204" pitchFamily="34" charset="0"/>
              <a:buNone/>
              <a:defRPr sz="2000" kern="1200">
                <a:solidFill>
                  <a:schemeClr val="tx1"/>
                </a:solidFill>
                <a:latin typeface="Arial" charset="0"/>
                <a:ea typeface="Arial" charset="0"/>
                <a:cs typeface="Arial" charset="0"/>
              </a:defRPr>
            </a:lvl4pPr>
            <a:lvl5pPr marL="1611313" indent="-530225" algn="l" defTabSz="685783" rtl="0" eaLnBrk="1" latinLnBrk="0" hangingPunct="1">
              <a:lnSpc>
                <a:spcPct val="150000"/>
              </a:lnSpc>
              <a:spcBef>
                <a:spcPts val="150"/>
              </a:spcBef>
              <a:spcAft>
                <a:spcPts val="150"/>
              </a:spcAft>
              <a:buClrTx/>
              <a:buFont typeface="Arial" panose="020B0604020202020204" pitchFamily="34" charset="0"/>
              <a:buChar char="•"/>
              <a:defRPr sz="2000" kern="1200" baseline="0">
                <a:solidFill>
                  <a:schemeClr val="tx1"/>
                </a:solidFill>
                <a:latin typeface="Arial" charset="0"/>
                <a:ea typeface="Arial" charset="0"/>
                <a:cs typeface="Arial" charset="0"/>
              </a:defRPr>
            </a:lvl5pPr>
            <a:lvl6pPr marL="1885904" indent="-171446" algn="l" defTabSz="685783" rtl="0" eaLnBrk="1" latinLnBrk="0" hangingPunct="1">
              <a:lnSpc>
                <a:spcPct val="150000"/>
              </a:lnSpc>
              <a:spcBef>
                <a:spcPts val="375"/>
              </a:spcBef>
              <a:buClrTx/>
              <a:buFontTx/>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lnSpc>
                <a:spcPct val="100000"/>
              </a:lnSpc>
              <a:buNone/>
            </a:pPr>
            <a:r>
              <a:rPr lang="en-US" sz="1800" b="1" dirty="0"/>
              <a:t>Active species:</a:t>
            </a:r>
            <a:r>
              <a:rPr lang="en-US" sz="1800" dirty="0"/>
              <a:t>	0.1 M TEMPO</a:t>
            </a:r>
            <a:r>
              <a:rPr lang="en-US" sz="1800" baseline="30000" dirty="0"/>
              <a:t>.</a:t>
            </a:r>
            <a:r>
              <a:rPr lang="en-US" sz="1800" dirty="0"/>
              <a:t> / TEMPO</a:t>
            </a:r>
            <a:r>
              <a:rPr lang="en-US" sz="1800" baseline="30000" dirty="0"/>
              <a:t>+				</a:t>
            </a:r>
          </a:p>
          <a:p>
            <a:pPr marL="0" indent="0">
              <a:lnSpc>
                <a:spcPct val="100000"/>
              </a:lnSpc>
              <a:buNone/>
            </a:pPr>
            <a:r>
              <a:rPr lang="en-US" sz="1800" b="1" dirty="0"/>
              <a:t>Salt:</a:t>
            </a:r>
            <a:r>
              <a:rPr lang="en-US" sz="1800" dirty="0"/>
              <a:t>			1 M TBAPF</a:t>
            </a:r>
            <a:r>
              <a:rPr lang="en-US" sz="1800" baseline="-25000" dirty="0"/>
              <a:t>6 </a:t>
            </a:r>
            <a:r>
              <a:rPr lang="en-US" sz="1800" baseline="30000" dirty="0"/>
              <a:t> </a:t>
            </a:r>
            <a:r>
              <a:rPr lang="en-US" sz="1800" dirty="0"/>
              <a:t> 						</a:t>
            </a:r>
          </a:p>
          <a:p>
            <a:pPr marL="0" indent="0">
              <a:lnSpc>
                <a:spcPct val="100000"/>
              </a:lnSpc>
              <a:buNone/>
            </a:pPr>
            <a:r>
              <a:rPr lang="en-US" sz="1800" b="1" dirty="0"/>
              <a:t>Solvent:	</a:t>
            </a:r>
            <a:r>
              <a:rPr lang="en-US" sz="1800" dirty="0"/>
              <a:t>	Acetonitrile			</a:t>
            </a:r>
          </a:p>
          <a:p>
            <a:pPr marL="0" indent="0">
              <a:lnSpc>
                <a:spcPct val="100000"/>
              </a:lnSpc>
              <a:buNone/>
            </a:pPr>
            <a:endParaRPr lang="en-US" sz="1800" b="1" dirty="0"/>
          </a:p>
          <a:p>
            <a:pPr marL="0" indent="0">
              <a:lnSpc>
                <a:spcPct val="100000"/>
              </a:lnSpc>
              <a:buNone/>
            </a:pPr>
            <a:r>
              <a:rPr lang="en-US" sz="2000" b="1" dirty="0"/>
              <a:t>Electrode: 		</a:t>
            </a:r>
            <a:r>
              <a:rPr lang="en-US" sz="2000" dirty="0"/>
              <a:t>Paper						      	 	</a:t>
            </a:r>
            <a:r>
              <a:rPr lang="en-US" sz="1800" dirty="0"/>
              <a:t>				</a:t>
            </a:r>
          </a:p>
          <a:p>
            <a:pPr marL="0" indent="0">
              <a:lnSpc>
                <a:spcPct val="100000"/>
              </a:lnSpc>
              <a:buNone/>
            </a:pPr>
            <a:endParaRPr lang="en-US" sz="1800" dirty="0"/>
          </a:p>
          <a:p>
            <a:pPr marL="0" indent="0">
              <a:lnSpc>
                <a:spcPct val="100000"/>
              </a:lnSpc>
              <a:buNone/>
            </a:pPr>
            <a:r>
              <a:rPr lang="en-US" sz="1800" dirty="0"/>
              <a:t>			</a:t>
            </a:r>
            <a:endParaRPr lang="en-US" sz="1800" b="1" dirty="0"/>
          </a:p>
          <a:p>
            <a:pPr marL="0" indent="0">
              <a:lnSpc>
                <a:spcPct val="100000"/>
              </a:lnSpc>
              <a:buFont typeface="Arial" panose="020B0604020202020204" pitchFamily="34" charset="0"/>
              <a:buNone/>
            </a:pPr>
            <a:endParaRPr lang="en-US" sz="1800" b="1" dirty="0"/>
          </a:p>
          <a:p>
            <a:pPr marL="0" indent="0">
              <a:lnSpc>
                <a:spcPct val="100000"/>
              </a:lnSpc>
              <a:buFont typeface="Arial" panose="020B0604020202020204" pitchFamily="34" charset="0"/>
              <a:buNone/>
            </a:pPr>
            <a:r>
              <a:rPr lang="en-US" sz="1800" dirty="0"/>
              <a:t>			</a:t>
            </a:r>
            <a:endParaRPr lang="en-NL" sz="1800" dirty="0"/>
          </a:p>
          <a:p>
            <a:pPr marL="0" indent="0">
              <a:lnSpc>
                <a:spcPct val="100000"/>
              </a:lnSpc>
              <a:buFont typeface="Arial" panose="020B0604020202020204" pitchFamily="34" charset="0"/>
              <a:buNone/>
            </a:pPr>
            <a:endParaRPr lang="en-NL" sz="2000" dirty="0"/>
          </a:p>
        </p:txBody>
      </p:sp>
      <p:sp>
        <p:nvSpPr>
          <p:cNvPr id="2" name="Title 1">
            <a:extLst>
              <a:ext uri="{FF2B5EF4-FFF2-40B4-BE49-F238E27FC236}">
                <a16:creationId xmlns:a16="http://schemas.microsoft.com/office/drawing/2014/main" id="{CF2C0C8F-5025-4FAA-99BB-968B77D4D07C}"/>
              </a:ext>
            </a:extLst>
          </p:cNvPr>
          <p:cNvSpPr>
            <a:spLocks noGrp="1"/>
          </p:cNvSpPr>
          <p:nvPr>
            <p:ph type="title"/>
          </p:nvPr>
        </p:nvSpPr>
        <p:spPr>
          <a:xfrm>
            <a:off x="2273300" y="187200"/>
            <a:ext cx="9812683" cy="910036"/>
          </a:xfrm>
        </p:spPr>
        <p:txBody>
          <a:bodyPr/>
          <a:lstStyle/>
          <a:p>
            <a:r>
              <a:rPr lang="en-US" dirty="0"/>
              <a:t>Non-aqueous electrolytes as a model case</a:t>
            </a:r>
            <a:endParaRPr lang="en-NL" dirty="0"/>
          </a:p>
        </p:txBody>
      </p:sp>
      <p:sp>
        <p:nvSpPr>
          <p:cNvPr id="3" name="Slide Number Placeholder 2">
            <a:extLst>
              <a:ext uri="{FF2B5EF4-FFF2-40B4-BE49-F238E27FC236}">
                <a16:creationId xmlns:a16="http://schemas.microsoft.com/office/drawing/2014/main" id="{7DD1C1B9-3188-4688-9E35-3754C30727BA}"/>
              </a:ext>
            </a:extLst>
          </p:cNvPr>
          <p:cNvSpPr>
            <a:spLocks noGrp="1"/>
          </p:cNvSpPr>
          <p:nvPr>
            <p:ph type="sldNum" sz="quarter" idx="4"/>
          </p:nvPr>
        </p:nvSpPr>
        <p:spPr/>
        <p:txBody>
          <a:bodyPr/>
          <a:lstStyle/>
          <a:p>
            <a:fld id="{B7CEC10D-CD46-426F-915E-6C78530279CB}" type="slidenum">
              <a:rPr lang="en-US" smtClean="0"/>
              <a:pPr/>
              <a:t>10</a:t>
            </a:fld>
            <a:endParaRPr lang="en-US" dirty="0"/>
          </a:p>
        </p:txBody>
      </p:sp>
      <p:sp>
        <p:nvSpPr>
          <p:cNvPr id="4" name="Footer Placeholder 3">
            <a:extLst>
              <a:ext uri="{FF2B5EF4-FFF2-40B4-BE49-F238E27FC236}">
                <a16:creationId xmlns:a16="http://schemas.microsoft.com/office/drawing/2014/main" id="{8A008F02-CC25-4324-A30C-69673C1F289E}"/>
              </a:ext>
            </a:extLst>
          </p:cNvPr>
          <p:cNvSpPr>
            <a:spLocks noGrp="1"/>
          </p:cNvSpPr>
          <p:nvPr>
            <p:ph type="ftr" sz="quarter" idx="10"/>
          </p:nvPr>
        </p:nvSpPr>
        <p:spPr/>
        <p:txBody>
          <a:bodyPr/>
          <a:lstStyle/>
          <a:p>
            <a:endParaRPr lang="en-GB" dirty="0"/>
          </a:p>
          <a:p>
            <a:r>
              <a:rPr lang="en-US" dirty="0"/>
              <a:t>Van der Heijden, M. </a:t>
            </a:r>
            <a:r>
              <a:rPr lang="en-US" i="1" dirty="0"/>
              <a:t>et al.</a:t>
            </a:r>
            <a:r>
              <a:rPr lang="en-US" dirty="0"/>
              <a:t>, </a:t>
            </a:r>
            <a:r>
              <a:rPr lang="en-US" i="1" dirty="0"/>
              <a:t>J. </a:t>
            </a:r>
            <a:r>
              <a:rPr lang="en-US" i="1" dirty="0" err="1"/>
              <a:t>Electrochem</a:t>
            </a:r>
            <a:r>
              <a:rPr lang="en-US" i="1" dirty="0"/>
              <a:t>. Soc</a:t>
            </a:r>
            <a:r>
              <a:rPr lang="en-US" dirty="0"/>
              <a:t>, </a:t>
            </a:r>
            <a:r>
              <a:rPr lang="en-US" b="1" dirty="0"/>
              <a:t>169</a:t>
            </a:r>
            <a:r>
              <a:rPr lang="en-US" dirty="0"/>
              <a:t>, 040505 (2022)</a:t>
            </a:r>
          </a:p>
          <a:p>
            <a:endParaRPr lang="en-GB" dirty="0"/>
          </a:p>
        </p:txBody>
      </p:sp>
      <p:grpSp>
        <p:nvGrpSpPr>
          <p:cNvPr id="6" name="Group 5">
            <a:extLst>
              <a:ext uri="{FF2B5EF4-FFF2-40B4-BE49-F238E27FC236}">
                <a16:creationId xmlns:a16="http://schemas.microsoft.com/office/drawing/2014/main" id="{A053A3CC-A1DF-4480-B1C7-A5916A336F9D}"/>
              </a:ext>
            </a:extLst>
          </p:cNvPr>
          <p:cNvGrpSpPr/>
          <p:nvPr/>
        </p:nvGrpSpPr>
        <p:grpSpPr>
          <a:xfrm>
            <a:off x="5823010" y="1263535"/>
            <a:ext cx="1549375" cy="730060"/>
            <a:chOff x="5586651" y="846395"/>
            <a:chExt cx="1549375" cy="730060"/>
          </a:xfrm>
        </p:grpSpPr>
        <p:grpSp>
          <p:nvGrpSpPr>
            <p:cNvPr id="7" name="Group 6">
              <a:extLst>
                <a:ext uri="{FF2B5EF4-FFF2-40B4-BE49-F238E27FC236}">
                  <a16:creationId xmlns:a16="http://schemas.microsoft.com/office/drawing/2014/main" id="{5BCFB228-300F-4C93-8F05-99D975E0D5ED}"/>
                </a:ext>
              </a:extLst>
            </p:cNvPr>
            <p:cNvGrpSpPr/>
            <p:nvPr/>
          </p:nvGrpSpPr>
          <p:grpSpPr>
            <a:xfrm>
              <a:off x="5586651" y="846395"/>
              <a:ext cx="736013" cy="730060"/>
              <a:chOff x="8094642" y="628051"/>
              <a:chExt cx="736013" cy="730060"/>
            </a:xfrm>
          </p:grpSpPr>
          <p:sp>
            <p:nvSpPr>
              <p:cNvPr id="24" name="Oval 23">
                <a:extLst>
                  <a:ext uri="{FF2B5EF4-FFF2-40B4-BE49-F238E27FC236}">
                    <a16:creationId xmlns:a16="http://schemas.microsoft.com/office/drawing/2014/main" id="{C7A711F1-14B5-4CFA-A8B9-1A2454C7F9CD}"/>
                  </a:ext>
                </a:extLst>
              </p:cNvPr>
              <p:cNvSpPr/>
              <p:nvPr/>
            </p:nvSpPr>
            <p:spPr>
              <a:xfrm>
                <a:off x="8097111" y="628051"/>
                <a:ext cx="730059" cy="730060"/>
              </a:xfrm>
              <a:prstGeom prst="ellipse">
                <a:avLst/>
              </a:prstGeom>
              <a:solidFill>
                <a:srgbClr val="C00000">
                  <a:alpha val="70000"/>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600" dirty="0">
                  <a:solidFill>
                    <a:schemeClr val="tx1"/>
                  </a:solidFill>
                </a:endParaRPr>
              </a:p>
            </p:txBody>
          </p:sp>
          <p:pic>
            <p:nvPicPr>
              <p:cNvPr id="31" name="Picture 30" descr="A close up of a logo&#10;&#10;Description automatically generated">
                <a:extLst>
                  <a:ext uri="{FF2B5EF4-FFF2-40B4-BE49-F238E27FC236}">
                    <a16:creationId xmlns:a16="http://schemas.microsoft.com/office/drawing/2014/main" id="{5E654C7C-F17A-4CB0-91F7-AE0C777CB758}"/>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8094642" y="720358"/>
                <a:ext cx="736013" cy="537290"/>
              </a:xfrm>
              <a:prstGeom prst="rect">
                <a:avLst/>
              </a:prstGeom>
            </p:spPr>
          </p:pic>
        </p:grpSp>
        <p:grpSp>
          <p:nvGrpSpPr>
            <p:cNvPr id="5" name="Group 4">
              <a:extLst>
                <a:ext uri="{FF2B5EF4-FFF2-40B4-BE49-F238E27FC236}">
                  <a16:creationId xmlns:a16="http://schemas.microsoft.com/office/drawing/2014/main" id="{F8798F20-E8FA-45CD-B702-62C88E836885}"/>
                </a:ext>
              </a:extLst>
            </p:cNvPr>
            <p:cNvGrpSpPr/>
            <p:nvPr/>
          </p:nvGrpSpPr>
          <p:grpSpPr>
            <a:xfrm>
              <a:off x="6400928" y="846395"/>
              <a:ext cx="735098" cy="730060"/>
              <a:chOff x="6910204" y="1245179"/>
              <a:chExt cx="735098" cy="730060"/>
            </a:xfrm>
          </p:grpSpPr>
          <p:sp>
            <p:nvSpPr>
              <p:cNvPr id="16" name="Oval 15">
                <a:extLst>
                  <a:ext uri="{FF2B5EF4-FFF2-40B4-BE49-F238E27FC236}">
                    <a16:creationId xmlns:a16="http://schemas.microsoft.com/office/drawing/2014/main" id="{9619206E-CDD7-4F92-B07B-AAD5C0081DC9}"/>
                  </a:ext>
                </a:extLst>
              </p:cNvPr>
              <p:cNvSpPr/>
              <p:nvPr/>
            </p:nvSpPr>
            <p:spPr>
              <a:xfrm>
                <a:off x="6910204" y="1245179"/>
                <a:ext cx="730060" cy="730060"/>
              </a:xfrm>
              <a:prstGeom prst="ellipse">
                <a:avLst/>
              </a:prstGeom>
              <a:solidFill>
                <a:srgbClr val="FF9900">
                  <a:alpha val="69804"/>
                </a:srgbClr>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600" dirty="0">
                  <a:solidFill>
                    <a:schemeClr val="tx1"/>
                  </a:solidFill>
                </a:endParaRPr>
              </a:p>
            </p:txBody>
          </p:sp>
          <p:pic>
            <p:nvPicPr>
              <p:cNvPr id="32" name="Picture 31" descr="A picture containing drawing&#10;&#10;Description automatically generated">
                <a:extLst>
                  <a:ext uri="{FF2B5EF4-FFF2-40B4-BE49-F238E27FC236}">
                    <a16:creationId xmlns:a16="http://schemas.microsoft.com/office/drawing/2014/main" id="{EF02D3C8-0EFA-427E-B2B7-729614F18D0A}"/>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0308" y="1358353"/>
                <a:ext cx="734994" cy="585742"/>
              </a:xfrm>
              <a:prstGeom prst="rect">
                <a:avLst/>
              </a:prstGeom>
            </p:spPr>
          </p:pic>
        </p:grpSp>
      </p:grpSp>
      <p:grpSp>
        <p:nvGrpSpPr>
          <p:cNvPr id="18" name="Group 17">
            <a:extLst>
              <a:ext uri="{FF2B5EF4-FFF2-40B4-BE49-F238E27FC236}">
                <a16:creationId xmlns:a16="http://schemas.microsoft.com/office/drawing/2014/main" id="{C31A0E38-38D8-4B2F-8213-F991DC031654}"/>
              </a:ext>
            </a:extLst>
          </p:cNvPr>
          <p:cNvGrpSpPr/>
          <p:nvPr/>
        </p:nvGrpSpPr>
        <p:grpSpPr>
          <a:xfrm>
            <a:off x="9749369" y="2080780"/>
            <a:ext cx="1972248" cy="1499475"/>
            <a:chOff x="0" y="2651001"/>
            <a:chExt cx="6858002" cy="4892799"/>
          </a:xfrm>
        </p:grpSpPr>
        <p:pic>
          <p:nvPicPr>
            <p:cNvPr id="22" name="Picture 21" descr="A close-up of a rock&#10;&#10;Description automatically generated with low confidence">
              <a:extLst>
                <a:ext uri="{FF2B5EF4-FFF2-40B4-BE49-F238E27FC236}">
                  <a16:creationId xmlns:a16="http://schemas.microsoft.com/office/drawing/2014/main" id="{BC992DB5-5544-47B4-8C4C-FE2BA77D2A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7679" r="47158"/>
            <a:stretch/>
          </p:blipFill>
          <p:spPr>
            <a:xfrm>
              <a:off x="0" y="2651001"/>
              <a:ext cx="3623881" cy="4892799"/>
            </a:xfrm>
            <a:prstGeom prst="rect">
              <a:avLst/>
            </a:prstGeom>
          </p:spPr>
        </p:pic>
        <p:pic>
          <p:nvPicPr>
            <p:cNvPr id="23" name="Picture 22" descr="A picture containing bedclothes&#10;&#10;Description automatically generated">
              <a:extLst>
                <a:ext uri="{FF2B5EF4-FFF2-40B4-BE49-F238E27FC236}">
                  <a16:creationId xmlns:a16="http://schemas.microsoft.com/office/drawing/2014/main" id="{28B6695C-F4DE-4D07-95CF-03B2B365A43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0000" t="17679"/>
            <a:stretch/>
          </p:blipFill>
          <p:spPr>
            <a:xfrm>
              <a:off x="3429001" y="2651001"/>
              <a:ext cx="3429001" cy="4892799"/>
            </a:xfrm>
            <a:prstGeom prst="rect">
              <a:avLst/>
            </a:prstGeom>
          </p:spPr>
        </p:pic>
      </p:grpSp>
      <p:grpSp>
        <p:nvGrpSpPr>
          <p:cNvPr id="25" name="Group 24">
            <a:extLst>
              <a:ext uri="{FF2B5EF4-FFF2-40B4-BE49-F238E27FC236}">
                <a16:creationId xmlns:a16="http://schemas.microsoft.com/office/drawing/2014/main" id="{0D86C54B-813F-4547-AB23-31885D5BD3A9}"/>
              </a:ext>
            </a:extLst>
          </p:cNvPr>
          <p:cNvGrpSpPr/>
          <p:nvPr/>
        </p:nvGrpSpPr>
        <p:grpSpPr>
          <a:xfrm>
            <a:off x="4428409" y="2080780"/>
            <a:ext cx="2084336" cy="1595999"/>
            <a:chOff x="0" y="2292555"/>
            <a:chExt cx="6858000" cy="5251245"/>
          </a:xfrm>
        </p:grpSpPr>
        <p:pic>
          <p:nvPicPr>
            <p:cNvPr id="26" name="Picture 25">
              <a:extLst>
                <a:ext uri="{FF2B5EF4-FFF2-40B4-BE49-F238E27FC236}">
                  <a16:creationId xmlns:a16="http://schemas.microsoft.com/office/drawing/2014/main" id="{29D05F2A-43D5-4A36-BC26-6A8BF21248C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 t="11649" r="47311"/>
            <a:stretch/>
          </p:blipFill>
          <p:spPr>
            <a:xfrm>
              <a:off x="0" y="2292555"/>
              <a:ext cx="3613398" cy="5251245"/>
            </a:xfrm>
            <a:prstGeom prst="rect">
              <a:avLst/>
            </a:prstGeom>
          </p:spPr>
        </p:pic>
        <p:pic>
          <p:nvPicPr>
            <p:cNvPr id="28" name="Picture 27">
              <a:extLst>
                <a:ext uri="{FF2B5EF4-FFF2-40B4-BE49-F238E27FC236}">
                  <a16:creationId xmlns:a16="http://schemas.microsoft.com/office/drawing/2014/main" id="{CD6778D4-12BB-4144-A643-CEB207C2EA2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0000" t="11649"/>
            <a:stretch/>
          </p:blipFill>
          <p:spPr>
            <a:xfrm>
              <a:off x="3429000" y="2292555"/>
              <a:ext cx="3429000" cy="5251245"/>
            </a:xfrm>
            <a:prstGeom prst="rect">
              <a:avLst/>
            </a:prstGeom>
          </p:spPr>
        </p:pic>
      </p:grpSp>
      <p:pic>
        <p:nvPicPr>
          <p:cNvPr id="29" name="Picture 28">
            <a:extLst>
              <a:ext uri="{FF2B5EF4-FFF2-40B4-BE49-F238E27FC236}">
                <a16:creationId xmlns:a16="http://schemas.microsoft.com/office/drawing/2014/main" id="{F14C18A0-C551-4032-9C07-F35DEC8F7F2F}"/>
              </a:ext>
            </a:extLst>
          </p:cNvPr>
          <p:cNvPicPr>
            <a:picLocks noChangeAspect="1"/>
          </p:cNvPicPr>
          <p:nvPr/>
        </p:nvPicPr>
        <p:blipFill>
          <a:blip r:embed="rId10"/>
          <a:stretch>
            <a:fillRect/>
          </a:stretch>
        </p:blipFill>
        <p:spPr>
          <a:xfrm>
            <a:off x="7524000" y="3058927"/>
            <a:ext cx="4468064" cy="3420000"/>
          </a:xfrm>
          <a:prstGeom prst="rect">
            <a:avLst/>
          </a:prstGeom>
        </p:spPr>
      </p:pic>
      <p:pic>
        <p:nvPicPr>
          <p:cNvPr id="30" name="Picture 29">
            <a:extLst>
              <a:ext uri="{FF2B5EF4-FFF2-40B4-BE49-F238E27FC236}">
                <a16:creationId xmlns:a16="http://schemas.microsoft.com/office/drawing/2014/main" id="{3C714FDD-A053-4C2A-A331-07388B1BE318}"/>
              </a:ext>
            </a:extLst>
          </p:cNvPr>
          <p:cNvPicPr>
            <a:picLocks noChangeAspect="1"/>
          </p:cNvPicPr>
          <p:nvPr/>
        </p:nvPicPr>
        <p:blipFill>
          <a:blip r:embed="rId11"/>
          <a:stretch>
            <a:fillRect/>
          </a:stretch>
        </p:blipFill>
        <p:spPr>
          <a:xfrm>
            <a:off x="2160000" y="3058927"/>
            <a:ext cx="4468064" cy="3420000"/>
          </a:xfrm>
          <a:prstGeom prst="rect">
            <a:avLst/>
          </a:prstGeom>
        </p:spPr>
      </p:pic>
      <p:sp>
        <p:nvSpPr>
          <p:cNvPr id="27" name="Rectangle 26">
            <a:extLst>
              <a:ext uri="{FF2B5EF4-FFF2-40B4-BE49-F238E27FC236}">
                <a16:creationId xmlns:a16="http://schemas.microsoft.com/office/drawing/2014/main" id="{39866CD2-A19D-4B65-85B7-E1E22F166625}"/>
              </a:ext>
            </a:extLst>
          </p:cNvPr>
          <p:cNvSpPr/>
          <p:nvPr/>
        </p:nvSpPr>
        <p:spPr>
          <a:xfrm>
            <a:off x="4706199" y="5438932"/>
            <a:ext cx="1123854" cy="3774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34" name="Rectangle 33">
            <a:extLst>
              <a:ext uri="{FF2B5EF4-FFF2-40B4-BE49-F238E27FC236}">
                <a16:creationId xmlns:a16="http://schemas.microsoft.com/office/drawing/2014/main" id="{A77F0FA4-A08F-42E8-85C1-4A8B924AF442}"/>
              </a:ext>
            </a:extLst>
          </p:cNvPr>
          <p:cNvSpPr/>
          <p:nvPr/>
        </p:nvSpPr>
        <p:spPr>
          <a:xfrm>
            <a:off x="10081836" y="5363405"/>
            <a:ext cx="1123854" cy="3774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pic>
        <p:nvPicPr>
          <p:cNvPr id="35" name="Picture 34">
            <a:extLst>
              <a:ext uri="{FF2B5EF4-FFF2-40B4-BE49-F238E27FC236}">
                <a16:creationId xmlns:a16="http://schemas.microsoft.com/office/drawing/2014/main" id="{115E67B9-6879-4FCD-8E9F-4B081AF67E8B}"/>
              </a:ext>
            </a:extLst>
          </p:cNvPr>
          <p:cNvPicPr>
            <a:picLocks noChangeAspect="1"/>
          </p:cNvPicPr>
          <p:nvPr/>
        </p:nvPicPr>
        <p:blipFill rotWithShape="1">
          <a:blip r:embed="rId11"/>
          <a:srcRect l="55939" t="53771" r="17207" b="34848"/>
          <a:stretch/>
        </p:blipFill>
        <p:spPr>
          <a:xfrm>
            <a:off x="4712829" y="5370543"/>
            <a:ext cx="1199854" cy="389237"/>
          </a:xfrm>
          <a:prstGeom prst="rect">
            <a:avLst/>
          </a:prstGeom>
        </p:spPr>
      </p:pic>
      <p:sp>
        <p:nvSpPr>
          <p:cNvPr id="8" name="Rectangle 7">
            <a:extLst>
              <a:ext uri="{FF2B5EF4-FFF2-40B4-BE49-F238E27FC236}">
                <a16:creationId xmlns:a16="http://schemas.microsoft.com/office/drawing/2014/main" id="{5C8E9399-7A98-47C8-867A-C0DA77A444FE}"/>
              </a:ext>
            </a:extLst>
          </p:cNvPr>
          <p:cNvSpPr/>
          <p:nvPr/>
        </p:nvSpPr>
        <p:spPr>
          <a:xfrm>
            <a:off x="4706199" y="4870377"/>
            <a:ext cx="1123854" cy="3774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882B4D8F-04EF-4DED-A314-BB8FC071BF2E}"/>
                  </a:ext>
                </a:extLst>
              </p:cNvPr>
              <p:cNvSpPr txBox="1"/>
              <p:nvPr/>
            </p:nvSpPr>
            <p:spPr>
              <a:xfrm>
                <a:off x="315849" y="5775275"/>
                <a:ext cx="2060051" cy="847220"/>
              </a:xfrm>
              <a:prstGeom prst="rect">
                <a:avLst/>
              </a:prstGeom>
              <a:noFill/>
              <a:ln w="19050">
                <a:solidFill>
                  <a:schemeClr val="tx1"/>
                </a:solidFill>
              </a:ln>
            </p:spPr>
            <p:txBody>
              <a:bodyPr wrap="none" rtlCol="0">
                <a:spAutoFit/>
              </a:bodyPr>
              <a:lstStyle/>
              <a:p>
                <a:pPr algn="ctr"/>
                <a14:m>
                  <m:oMath xmlns:m="http://schemas.openxmlformats.org/officeDocument/2006/math">
                    <m:sSub>
                      <m:sSubPr>
                        <m:ctrlPr>
                          <a:rPr lang="el-GR" sz="1200" i="1" dirty="0" smtClean="0">
                            <a:latin typeface="Cambria Math" panose="02040503050406030204" pitchFamily="18" charset="0"/>
                            <a:cs typeface="Arial" charset="0"/>
                          </a:rPr>
                        </m:ctrlPr>
                      </m:sSubPr>
                      <m:e>
                        <m:r>
                          <a:rPr lang="el-GR" sz="1200" i="1" dirty="0" smtClean="0">
                            <a:latin typeface="Cambria Math" panose="02040503050406030204" pitchFamily="18" charset="0"/>
                            <a:ea typeface="Cambria Math" panose="02040503050406030204" pitchFamily="18" charset="0"/>
                            <a:cs typeface="Arial" charset="0"/>
                          </a:rPr>
                          <m:t>𝜎</m:t>
                        </m:r>
                      </m:e>
                      <m:sub>
                        <m:r>
                          <a:rPr lang="en-US" sz="1200" b="0" i="1" dirty="0" smtClean="0">
                            <a:latin typeface="Cambria Math" panose="02040503050406030204" pitchFamily="18" charset="0"/>
                            <a:cs typeface="Arial" charset="0"/>
                          </a:rPr>
                          <m:t>𝑙</m:t>
                        </m:r>
                      </m:sub>
                    </m:sSub>
                    <m:r>
                      <a:rPr lang="en-US" sz="1200" b="0" i="1" dirty="0" smtClean="0">
                        <a:latin typeface="Cambria Math" panose="02040503050406030204" pitchFamily="18" charset="0"/>
                        <a:cs typeface="Arial" charset="0"/>
                      </a:rPr>
                      <m:t>=1.99 </m:t>
                    </m:r>
                    <m:r>
                      <a:rPr lang="en-US" sz="1200" b="0" i="1" dirty="0" smtClean="0">
                        <a:latin typeface="Cambria Math" panose="02040503050406030204" pitchFamily="18" charset="0"/>
                        <a:cs typeface="Arial" charset="0"/>
                      </a:rPr>
                      <m:t>𝑆</m:t>
                    </m:r>
                    <m:r>
                      <a:rPr lang="en-US" sz="1200" b="0" i="1" dirty="0" smtClean="0">
                        <a:latin typeface="Cambria Math" panose="02040503050406030204" pitchFamily="18" charset="0"/>
                        <a:cs typeface="Arial" charset="0"/>
                      </a:rPr>
                      <m:t> </m:t>
                    </m:r>
                    <m:sSup>
                      <m:sSupPr>
                        <m:ctrlPr>
                          <a:rPr lang="en-US" sz="1200" b="0" i="1" dirty="0" smtClean="0">
                            <a:latin typeface="Cambria Math" panose="02040503050406030204" pitchFamily="18" charset="0"/>
                            <a:cs typeface="Arial" charset="0"/>
                          </a:rPr>
                        </m:ctrlPr>
                      </m:sSupPr>
                      <m:e>
                        <m:r>
                          <a:rPr lang="en-US" sz="1200" b="0" i="1" dirty="0" smtClean="0">
                            <a:latin typeface="Cambria Math" panose="02040503050406030204" pitchFamily="18" charset="0"/>
                            <a:cs typeface="Arial" charset="0"/>
                          </a:rPr>
                          <m:t>𝑚</m:t>
                        </m:r>
                      </m:e>
                      <m:sup>
                        <m:r>
                          <a:rPr lang="en-US" sz="1200" b="0" i="1" dirty="0" smtClean="0">
                            <a:latin typeface="Cambria Math" panose="02040503050406030204" pitchFamily="18" charset="0"/>
                            <a:cs typeface="Arial" charset="0"/>
                          </a:rPr>
                          <m:t>−1</m:t>
                        </m:r>
                      </m:sup>
                    </m:sSup>
                  </m:oMath>
                </a14:m>
                <a:r>
                  <a:rPr lang="en-US" sz="1200" dirty="0">
                    <a:ea typeface="Arial" charset="0"/>
                    <a:cs typeface="Arial" charset="0"/>
                  </a:rPr>
                  <a:t> </a:t>
                </a:r>
              </a:p>
              <a:p>
                <a:pPr algn="ctr"/>
                <a14:m>
                  <m:oMath xmlns:m="http://schemas.openxmlformats.org/officeDocument/2006/math">
                    <m:r>
                      <m:rPr>
                        <m:sty m:val="p"/>
                      </m:rPr>
                      <a:rPr lang="el-GR" sz="1200" i="1" dirty="0" smtClean="0">
                        <a:latin typeface="Cambria Math" panose="02040503050406030204" pitchFamily="18" charset="0"/>
                        <a:ea typeface="Cambria Math" panose="02040503050406030204" pitchFamily="18" charset="0"/>
                        <a:cs typeface="Arial" charset="0"/>
                      </a:rPr>
                      <m:t>μ</m:t>
                    </m:r>
                    <m:r>
                      <a:rPr lang="en-US" sz="1200" b="0" i="1" dirty="0" smtClean="0">
                        <a:latin typeface="Cambria Math" panose="02040503050406030204" pitchFamily="18" charset="0"/>
                        <a:ea typeface="Cambria Math" panose="02040503050406030204" pitchFamily="18" charset="0"/>
                        <a:cs typeface="Arial" charset="0"/>
                      </a:rPr>
                      <m:t>=3.4∙</m:t>
                    </m:r>
                    <m:sSup>
                      <m:sSupPr>
                        <m:ctrlPr>
                          <a:rPr lang="en-US" sz="1200" b="0" i="1" dirty="0" smtClean="0">
                            <a:latin typeface="Cambria Math" panose="02040503050406030204" pitchFamily="18" charset="0"/>
                            <a:ea typeface="Cambria Math" panose="02040503050406030204" pitchFamily="18" charset="0"/>
                            <a:cs typeface="Arial" charset="0"/>
                          </a:rPr>
                        </m:ctrlPr>
                      </m:sSupPr>
                      <m:e>
                        <m:r>
                          <a:rPr lang="en-US" sz="1200" b="0" i="1" dirty="0" smtClean="0">
                            <a:latin typeface="Cambria Math" panose="02040503050406030204" pitchFamily="18" charset="0"/>
                            <a:ea typeface="Cambria Math" panose="02040503050406030204" pitchFamily="18" charset="0"/>
                            <a:cs typeface="Arial" charset="0"/>
                          </a:rPr>
                          <m:t>10</m:t>
                        </m:r>
                      </m:e>
                      <m:sup>
                        <m:r>
                          <a:rPr lang="en-US" sz="1200" b="0" i="1" dirty="0" smtClean="0">
                            <a:latin typeface="Cambria Math" panose="02040503050406030204" pitchFamily="18" charset="0"/>
                            <a:ea typeface="Cambria Math" panose="02040503050406030204" pitchFamily="18" charset="0"/>
                            <a:cs typeface="Arial" charset="0"/>
                          </a:rPr>
                          <m:t>−4</m:t>
                        </m:r>
                      </m:sup>
                    </m:sSup>
                    <m:r>
                      <a:rPr lang="en-US" sz="1200" b="0" i="1" dirty="0" smtClean="0">
                        <a:latin typeface="Cambria Math" panose="02040503050406030204" pitchFamily="18" charset="0"/>
                        <a:ea typeface="Cambria Math" panose="02040503050406030204" pitchFamily="18" charset="0"/>
                        <a:cs typeface="Arial" charset="0"/>
                      </a:rPr>
                      <m:t> </m:t>
                    </m:r>
                    <m:r>
                      <a:rPr lang="en-US" sz="1200" b="0" i="1" dirty="0" smtClean="0">
                        <a:latin typeface="Cambria Math" panose="02040503050406030204" pitchFamily="18" charset="0"/>
                        <a:ea typeface="Cambria Math" panose="02040503050406030204" pitchFamily="18" charset="0"/>
                        <a:cs typeface="Arial" charset="0"/>
                      </a:rPr>
                      <m:t>𝑃𝑎</m:t>
                    </m:r>
                    <m:r>
                      <a:rPr lang="en-US" sz="1200" b="0" i="1" dirty="0" smtClean="0">
                        <a:latin typeface="Cambria Math" panose="02040503050406030204" pitchFamily="18" charset="0"/>
                        <a:ea typeface="Cambria Math" panose="02040503050406030204" pitchFamily="18" charset="0"/>
                        <a:cs typeface="Arial" charset="0"/>
                      </a:rPr>
                      <m:t> </m:t>
                    </m:r>
                    <m:r>
                      <a:rPr lang="en-US" sz="1200" b="0" i="1" dirty="0" smtClean="0">
                        <a:latin typeface="Cambria Math" panose="02040503050406030204" pitchFamily="18" charset="0"/>
                        <a:ea typeface="Cambria Math" panose="02040503050406030204" pitchFamily="18" charset="0"/>
                        <a:cs typeface="Arial" charset="0"/>
                      </a:rPr>
                      <m:t>𝑠</m:t>
                    </m:r>
                  </m:oMath>
                </a14:m>
                <a:r>
                  <a:rPr lang="en-US" sz="1200" dirty="0">
                    <a:ea typeface="Cambria Math" panose="02040503050406030204" pitchFamily="18" charset="0"/>
                    <a:cs typeface="Arial" charset="0"/>
                  </a:rPr>
                  <a:t> </a:t>
                </a:r>
              </a:p>
              <a:p>
                <a:pPr algn="ctr"/>
                <a14:m>
                  <m:oMath xmlns:m="http://schemas.openxmlformats.org/officeDocument/2006/math">
                    <m:sSub>
                      <m:sSubPr>
                        <m:ctrlPr>
                          <a:rPr lang="en-US" sz="1200" i="1" dirty="0" smtClean="0">
                            <a:latin typeface="Cambria Math" panose="02040503050406030204" pitchFamily="18" charset="0"/>
                            <a:ea typeface="Cambria Math" panose="02040503050406030204" pitchFamily="18" charset="0"/>
                            <a:cs typeface="Arial" charset="0"/>
                          </a:rPr>
                        </m:ctrlPr>
                      </m:sSubPr>
                      <m:e>
                        <m:r>
                          <a:rPr lang="en-US" sz="1200" b="0" i="1" dirty="0" smtClean="0">
                            <a:latin typeface="Cambria Math" panose="02040503050406030204" pitchFamily="18" charset="0"/>
                            <a:ea typeface="Cambria Math" panose="02040503050406030204" pitchFamily="18" charset="0"/>
                            <a:cs typeface="Arial" charset="0"/>
                          </a:rPr>
                          <m:t>𝐷</m:t>
                        </m:r>
                      </m:e>
                      <m:sub>
                        <m:r>
                          <a:rPr lang="en-US" sz="1200" b="0" i="1" dirty="0" smtClean="0">
                            <a:latin typeface="Cambria Math" panose="02040503050406030204" pitchFamily="18" charset="0"/>
                            <a:ea typeface="Cambria Math" panose="02040503050406030204" pitchFamily="18" charset="0"/>
                            <a:cs typeface="Arial" charset="0"/>
                          </a:rPr>
                          <m:t>𝑇</m:t>
                        </m:r>
                      </m:sub>
                    </m:sSub>
                    <m:r>
                      <a:rPr lang="en-US" sz="1200" b="0" i="1" dirty="0" smtClean="0">
                        <a:latin typeface="Cambria Math" panose="02040503050406030204" pitchFamily="18" charset="0"/>
                        <a:ea typeface="Cambria Math" panose="02040503050406030204" pitchFamily="18" charset="0"/>
                        <a:cs typeface="Arial" charset="0"/>
                      </a:rPr>
                      <m:t>, </m:t>
                    </m:r>
                    <m:sSub>
                      <m:sSubPr>
                        <m:ctrlPr>
                          <a:rPr lang="en-US" sz="1200" i="1" dirty="0">
                            <a:latin typeface="Cambria Math" panose="02040503050406030204" pitchFamily="18" charset="0"/>
                            <a:ea typeface="Cambria Math" panose="02040503050406030204" pitchFamily="18" charset="0"/>
                            <a:cs typeface="Arial" charset="0"/>
                          </a:rPr>
                        </m:ctrlPr>
                      </m:sSubPr>
                      <m:e>
                        <m:r>
                          <a:rPr lang="en-US" sz="1200" i="1" dirty="0">
                            <a:latin typeface="Cambria Math" panose="02040503050406030204" pitchFamily="18" charset="0"/>
                            <a:ea typeface="Cambria Math" panose="02040503050406030204" pitchFamily="18" charset="0"/>
                            <a:cs typeface="Arial" charset="0"/>
                          </a:rPr>
                          <m:t>𝐷</m:t>
                        </m:r>
                      </m:e>
                      <m:sub>
                        <m:r>
                          <a:rPr lang="en-US" sz="1200" i="1" dirty="0">
                            <a:latin typeface="Cambria Math" panose="02040503050406030204" pitchFamily="18" charset="0"/>
                            <a:ea typeface="Cambria Math" panose="02040503050406030204" pitchFamily="18" charset="0"/>
                            <a:cs typeface="Arial" charset="0"/>
                          </a:rPr>
                          <m:t>𝑇</m:t>
                        </m:r>
                        <m:r>
                          <a:rPr lang="en-US" sz="1200" i="1" dirty="0">
                            <a:latin typeface="Cambria Math" panose="02040503050406030204" pitchFamily="18" charset="0"/>
                            <a:ea typeface="Cambria Math" panose="02040503050406030204" pitchFamily="18" charset="0"/>
                            <a:cs typeface="Arial" charset="0"/>
                          </a:rPr>
                          <m:t>+</m:t>
                        </m:r>
                      </m:sub>
                    </m:sSub>
                    <m:r>
                      <a:rPr lang="en-US" sz="1200" i="1" dirty="0">
                        <a:latin typeface="Cambria Math" panose="02040503050406030204" pitchFamily="18" charset="0"/>
                        <a:ea typeface="Cambria Math" panose="02040503050406030204" pitchFamily="18" charset="0"/>
                        <a:cs typeface="Arial" charset="0"/>
                      </a:rPr>
                      <m:t>=</m:t>
                    </m:r>
                    <m:r>
                      <a:rPr lang="en-US" sz="1200" b="0" i="1" dirty="0" smtClean="0">
                        <a:latin typeface="Cambria Math" panose="02040503050406030204" pitchFamily="18" charset="0"/>
                        <a:ea typeface="Cambria Math" panose="02040503050406030204" pitchFamily="18" charset="0"/>
                        <a:cs typeface="Arial" charset="0"/>
                      </a:rPr>
                      <m:t>1.3</m:t>
                    </m:r>
                    <m:r>
                      <a:rPr lang="en-US" sz="1200" i="1" dirty="0">
                        <a:latin typeface="Cambria Math" panose="02040503050406030204" pitchFamily="18" charset="0"/>
                        <a:ea typeface="Cambria Math" panose="02040503050406030204" pitchFamily="18" charset="0"/>
                        <a:cs typeface="Arial" charset="0"/>
                      </a:rPr>
                      <m:t>∙</m:t>
                    </m:r>
                    <m:sSup>
                      <m:sSupPr>
                        <m:ctrlPr>
                          <a:rPr lang="en-US" sz="1200" i="1" dirty="0">
                            <a:latin typeface="Cambria Math" panose="02040503050406030204" pitchFamily="18" charset="0"/>
                            <a:ea typeface="Cambria Math" panose="02040503050406030204" pitchFamily="18" charset="0"/>
                            <a:cs typeface="Arial" charset="0"/>
                          </a:rPr>
                        </m:ctrlPr>
                      </m:sSupPr>
                      <m:e>
                        <m:r>
                          <a:rPr lang="en-US" sz="1200" i="1" dirty="0">
                            <a:latin typeface="Cambria Math" panose="02040503050406030204" pitchFamily="18" charset="0"/>
                            <a:ea typeface="Cambria Math" panose="02040503050406030204" pitchFamily="18" charset="0"/>
                            <a:cs typeface="Arial" charset="0"/>
                          </a:rPr>
                          <m:t>10</m:t>
                        </m:r>
                      </m:e>
                      <m:sup>
                        <m:r>
                          <a:rPr lang="en-US" sz="1200" i="1" dirty="0">
                            <a:latin typeface="Cambria Math" panose="02040503050406030204" pitchFamily="18" charset="0"/>
                            <a:ea typeface="Cambria Math" panose="02040503050406030204" pitchFamily="18" charset="0"/>
                            <a:cs typeface="Arial" charset="0"/>
                          </a:rPr>
                          <m:t>−</m:t>
                        </m:r>
                        <m:r>
                          <a:rPr lang="en-US" sz="1200" b="0" i="1" dirty="0" smtClean="0">
                            <a:latin typeface="Cambria Math" panose="02040503050406030204" pitchFamily="18" charset="0"/>
                            <a:ea typeface="Cambria Math" panose="02040503050406030204" pitchFamily="18" charset="0"/>
                            <a:cs typeface="Arial" charset="0"/>
                          </a:rPr>
                          <m:t>9</m:t>
                        </m:r>
                      </m:sup>
                    </m:sSup>
                    <m:sSup>
                      <m:sSupPr>
                        <m:ctrlPr>
                          <a:rPr lang="en-US" sz="1200" i="1" dirty="0">
                            <a:latin typeface="Cambria Math" panose="02040503050406030204" pitchFamily="18" charset="0"/>
                            <a:cs typeface="Arial" charset="0"/>
                          </a:rPr>
                        </m:ctrlPr>
                      </m:sSupPr>
                      <m:e>
                        <m:r>
                          <a:rPr lang="en-US" sz="1200" b="0" i="1" dirty="0" smtClean="0">
                            <a:latin typeface="Cambria Math" panose="02040503050406030204" pitchFamily="18" charset="0"/>
                            <a:cs typeface="Arial" charset="0"/>
                          </a:rPr>
                          <m:t> </m:t>
                        </m:r>
                        <m:r>
                          <a:rPr lang="en-US" sz="1200" i="1" dirty="0">
                            <a:latin typeface="Cambria Math" panose="02040503050406030204" pitchFamily="18" charset="0"/>
                            <a:cs typeface="Arial" charset="0"/>
                          </a:rPr>
                          <m:t>𝑚</m:t>
                        </m:r>
                      </m:e>
                      <m:sup>
                        <m:r>
                          <a:rPr lang="en-US" sz="1200" b="0" i="1" dirty="0" smtClean="0">
                            <a:latin typeface="Cambria Math" panose="02040503050406030204" pitchFamily="18" charset="0"/>
                            <a:cs typeface="Arial" charset="0"/>
                          </a:rPr>
                          <m:t>2</m:t>
                        </m:r>
                      </m:sup>
                    </m:sSup>
                  </m:oMath>
                </a14:m>
                <a:r>
                  <a:rPr lang="en-US" sz="1200" dirty="0">
                    <a:cs typeface="Arial" charset="0"/>
                  </a:rPr>
                  <a:t> </a:t>
                </a:r>
                <a14:m>
                  <m:oMath xmlns:m="http://schemas.openxmlformats.org/officeDocument/2006/math">
                    <m:sSup>
                      <m:sSupPr>
                        <m:ctrlPr>
                          <a:rPr lang="en-US" sz="1200" i="1" dirty="0">
                            <a:latin typeface="Cambria Math" panose="02040503050406030204" pitchFamily="18" charset="0"/>
                            <a:cs typeface="Arial" charset="0"/>
                          </a:rPr>
                        </m:ctrlPr>
                      </m:sSupPr>
                      <m:e>
                        <m:r>
                          <a:rPr lang="en-US" sz="1200" b="0" i="1" dirty="0" smtClean="0">
                            <a:latin typeface="Cambria Math" panose="02040503050406030204" pitchFamily="18" charset="0"/>
                            <a:cs typeface="Arial" charset="0"/>
                          </a:rPr>
                          <m:t>𝑠</m:t>
                        </m:r>
                      </m:e>
                      <m:sup>
                        <m:r>
                          <a:rPr lang="en-US" sz="1200" i="1" dirty="0">
                            <a:latin typeface="Cambria Math" panose="02040503050406030204" pitchFamily="18" charset="0"/>
                            <a:cs typeface="Arial" charset="0"/>
                          </a:rPr>
                          <m:t>−1</m:t>
                        </m:r>
                      </m:sup>
                    </m:sSup>
                  </m:oMath>
                </a14:m>
                <a:r>
                  <a:rPr lang="en-US" sz="1200" dirty="0">
                    <a:ea typeface="Cambria Math" panose="02040503050406030204" pitchFamily="18" charset="0"/>
                    <a:cs typeface="Arial" charset="0"/>
                  </a:rPr>
                  <a:t> </a:t>
                </a:r>
              </a:p>
              <a:p>
                <a:pPr algn="ctr"/>
                <a14:m>
                  <m:oMath xmlns:m="http://schemas.openxmlformats.org/officeDocument/2006/math">
                    <m:sSub>
                      <m:sSubPr>
                        <m:ctrlPr>
                          <a:rPr lang="en-US" sz="1200" i="1" dirty="0" smtClean="0">
                            <a:latin typeface="Cambria Math" panose="02040503050406030204" pitchFamily="18" charset="0"/>
                            <a:ea typeface="Cambria Math" panose="02040503050406030204" pitchFamily="18" charset="0"/>
                            <a:cs typeface="Arial" charset="0"/>
                          </a:rPr>
                        </m:ctrlPr>
                      </m:sSubPr>
                      <m:e>
                        <m:r>
                          <a:rPr lang="en-US" sz="1200" b="0" i="1" dirty="0" smtClean="0">
                            <a:latin typeface="Cambria Math" panose="02040503050406030204" pitchFamily="18" charset="0"/>
                            <a:ea typeface="Cambria Math" panose="02040503050406030204" pitchFamily="18" charset="0"/>
                            <a:cs typeface="Arial" charset="0"/>
                          </a:rPr>
                          <m:t>𝑗</m:t>
                        </m:r>
                      </m:e>
                      <m:sub>
                        <m:r>
                          <a:rPr lang="en-US" sz="1200" b="0" i="1" dirty="0" smtClean="0">
                            <a:latin typeface="Cambria Math" panose="02040503050406030204" pitchFamily="18" charset="0"/>
                            <a:ea typeface="Cambria Math" panose="02040503050406030204" pitchFamily="18" charset="0"/>
                            <a:cs typeface="Arial" charset="0"/>
                          </a:rPr>
                          <m:t>0</m:t>
                        </m:r>
                      </m:sub>
                    </m:sSub>
                    <m:r>
                      <a:rPr lang="en-US" sz="1200" i="1" dirty="0">
                        <a:latin typeface="Cambria Math" panose="02040503050406030204" pitchFamily="18" charset="0"/>
                        <a:ea typeface="Cambria Math" panose="02040503050406030204" pitchFamily="18" charset="0"/>
                        <a:cs typeface="Arial" charset="0"/>
                      </a:rPr>
                      <m:t>=</m:t>
                    </m:r>
                    <m:r>
                      <a:rPr lang="en-US" sz="1200" b="0" i="1" dirty="0" smtClean="0">
                        <a:latin typeface="Cambria Math" panose="02040503050406030204" pitchFamily="18" charset="0"/>
                        <a:ea typeface="Cambria Math" panose="02040503050406030204" pitchFamily="18" charset="0"/>
                        <a:cs typeface="Arial" charset="0"/>
                      </a:rPr>
                      <m:t>1870−460 </m:t>
                    </m:r>
                    <m:r>
                      <a:rPr lang="en-US" sz="1200" i="1" dirty="0" smtClean="0">
                        <a:latin typeface="Cambria Math" panose="02040503050406030204" pitchFamily="18" charset="0"/>
                        <a:cs typeface="Arial" charset="0"/>
                      </a:rPr>
                      <m:t>𝐴</m:t>
                    </m:r>
                    <m:r>
                      <m:rPr>
                        <m:nor/>
                      </m:rPr>
                      <a:rPr lang="en-US" sz="1200" dirty="0">
                        <a:cs typeface="Arial" charset="0"/>
                      </a:rPr>
                      <m:t> </m:t>
                    </m:r>
                    <m:sSup>
                      <m:sSupPr>
                        <m:ctrlPr>
                          <a:rPr lang="en-US" sz="1200" i="1" dirty="0">
                            <a:latin typeface="Cambria Math" panose="02040503050406030204" pitchFamily="18" charset="0"/>
                            <a:cs typeface="Arial" charset="0"/>
                          </a:rPr>
                        </m:ctrlPr>
                      </m:sSupPr>
                      <m:e>
                        <m:r>
                          <a:rPr lang="en-US" sz="1200" b="0" i="1" dirty="0" smtClean="0">
                            <a:latin typeface="Cambria Math" panose="02040503050406030204" pitchFamily="18" charset="0"/>
                            <a:cs typeface="Arial" charset="0"/>
                          </a:rPr>
                          <m:t>𝑚</m:t>
                        </m:r>
                      </m:e>
                      <m:sup>
                        <m:r>
                          <a:rPr lang="en-US" sz="1200" i="1" dirty="0">
                            <a:latin typeface="Cambria Math" panose="02040503050406030204" pitchFamily="18" charset="0"/>
                            <a:cs typeface="Arial" charset="0"/>
                          </a:rPr>
                          <m:t>−</m:t>
                        </m:r>
                        <m:r>
                          <a:rPr lang="en-US" sz="1200" b="0" i="1" dirty="0" smtClean="0">
                            <a:latin typeface="Cambria Math" panose="02040503050406030204" pitchFamily="18" charset="0"/>
                            <a:cs typeface="Arial" charset="0"/>
                          </a:rPr>
                          <m:t>2</m:t>
                        </m:r>
                      </m:sup>
                    </m:sSup>
                  </m:oMath>
                </a14:m>
                <a:r>
                  <a:rPr lang="en-US" sz="1200" dirty="0">
                    <a:ea typeface="Arial" charset="0"/>
                    <a:cs typeface="Arial" charset="0"/>
                  </a:rPr>
                  <a:t> </a:t>
                </a:r>
                <a:endParaRPr lang="en-NL" sz="1200" dirty="0">
                  <a:ea typeface="Arial" charset="0"/>
                  <a:cs typeface="Arial" charset="0"/>
                </a:endParaRPr>
              </a:p>
            </p:txBody>
          </p:sp>
        </mc:Choice>
        <mc:Fallback xmlns="">
          <p:sp>
            <p:nvSpPr>
              <p:cNvPr id="10" name="TextBox 9">
                <a:extLst>
                  <a:ext uri="{FF2B5EF4-FFF2-40B4-BE49-F238E27FC236}">
                    <a16:creationId xmlns:a16="http://schemas.microsoft.com/office/drawing/2014/main" id="{882B4D8F-04EF-4DED-A314-BB8FC071BF2E}"/>
                  </a:ext>
                </a:extLst>
              </p:cNvPr>
              <p:cNvSpPr txBox="1">
                <a:spLocks noRot="1" noChangeAspect="1" noMove="1" noResize="1" noEditPoints="1" noAdjustHandles="1" noChangeArrowheads="1" noChangeShapeType="1" noTextEdit="1"/>
              </p:cNvSpPr>
              <p:nvPr/>
            </p:nvSpPr>
            <p:spPr>
              <a:xfrm>
                <a:off x="315849" y="5775275"/>
                <a:ext cx="2060051" cy="847220"/>
              </a:xfrm>
              <a:prstGeom prst="rect">
                <a:avLst/>
              </a:prstGeom>
              <a:blipFill>
                <a:blip r:embed="rId12"/>
                <a:stretch>
                  <a:fillRect/>
                </a:stretch>
              </a:blipFill>
              <a:ln w="19050">
                <a:solidFill>
                  <a:schemeClr val="tx1"/>
                </a:solidFill>
              </a:ln>
            </p:spPr>
            <p:txBody>
              <a:bodyPr/>
              <a:lstStyle/>
              <a:p>
                <a:r>
                  <a:rPr lang="en-NL">
                    <a:noFill/>
                  </a:rPr>
                  <a:t> </a:t>
                </a:r>
              </a:p>
            </p:txBody>
          </p:sp>
        </mc:Fallback>
      </mc:AlternateContent>
    </p:spTree>
    <p:custDataLst>
      <p:tags r:id="rId1"/>
    </p:custDataLst>
    <p:extLst>
      <p:ext uri="{BB962C8B-B14F-4D97-AF65-F5344CB8AC3E}">
        <p14:creationId xmlns:p14="http://schemas.microsoft.com/office/powerpoint/2010/main" val="511492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65E2110E-5E66-497B-9744-C664A70E78A4}"/>
              </a:ext>
            </a:extLst>
          </p:cNvPr>
          <p:cNvPicPr>
            <a:picLocks noChangeAspect="1"/>
          </p:cNvPicPr>
          <p:nvPr/>
        </p:nvPicPr>
        <p:blipFill>
          <a:blip r:embed="rId4"/>
          <a:stretch>
            <a:fillRect/>
          </a:stretch>
        </p:blipFill>
        <p:spPr>
          <a:xfrm>
            <a:off x="2160000" y="3064929"/>
            <a:ext cx="4468064" cy="3420000"/>
          </a:xfrm>
          <a:prstGeom prst="rect">
            <a:avLst/>
          </a:prstGeom>
        </p:spPr>
      </p:pic>
      <p:grpSp>
        <p:nvGrpSpPr>
          <p:cNvPr id="8" name="Group 7">
            <a:extLst>
              <a:ext uri="{FF2B5EF4-FFF2-40B4-BE49-F238E27FC236}">
                <a16:creationId xmlns:a16="http://schemas.microsoft.com/office/drawing/2014/main" id="{61B77E9F-256E-406E-A2B2-1C70A85BCC7C}"/>
              </a:ext>
            </a:extLst>
          </p:cNvPr>
          <p:cNvGrpSpPr/>
          <p:nvPr/>
        </p:nvGrpSpPr>
        <p:grpSpPr>
          <a:xfrm>
            <a:off x="5824035" y="1263535"/>
            <a:ext cx="1543312" cy="734325"/>
            <a:chOff x="5757360" y="1034935"/>
            <a:chExt cx="1543312" cy="734325"/>
          </a:xfrm>
        </p:grpSpPr>
        <p:grpSp>
          <p:nvGrpSpPr>
            <p:cNvPr id="27" name="Group 26">
              <a:extLst>
                <a:ext uri="{FF2B5EF4-FFF2-40B4-BE49-F238E27FC236}">
                  <a16:creationId xmlns:a16="http://schemas.microsoft.com/office/drawing/2014/main" id="{A1C35DB4-E71C-40A1-A5BB-C585338313A5}"/>
                </a:ext>
              </a:extLst>
            </p:cNvPr>
            <p:cNvGrpSpPr/>
            <p:nvPr/>
          </p:nvGrpSpPr>
          <p:grpSpPr>
            <a:xfrm>
              <a:off x="6570612" y="1039200"/>
              <a:ext cx="730060" cy="730060"/>
              <a:chOff x="6610348" y="1005931"/>
              <a:chExt cx="628698" cy="533371"/>
            </a:xfrm>
          </p:grpSpPr>
          <p:sp>
            <p:nvSpPr>
              <p:cNvPr id="34" name="Oval 33">
                <a:extLst>
                  <a:ext uri="{FF2B5EF4-FFF2-40B4-BE49-F238E27FC236}">
                    <a16:creationId xmlns:a16="http://schemas.microsoft.com/office/drawing/2014/main" id="{915CBA6A-66BE-4865-980C-18435FC100CB}"/>
                  </a:ext>
                </a:extLst>
              </p:cNvPr>
              <p:cNvSpPr/>
              <p:nvPr/>
            </p:nvSpPr>
            <p:spPr>
              <a:xfrm>
                <a:off x="6610348" y="1005931"/>
                <a:ext cx="628698" cy="533371"/>
              </a:xfrm>
              <a:prstGeom prst="ellipse">
                <a:avLst/>
              </a:prstGeom>
              <a:solidFill>
                <a:srgbClr val="FF9900">
                  <a:alpha val="70000"/>
                </a:srgbClr>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600" dirty="0">
                  <a:solidFill>
                    <a:schemeClr val="tx1"/>
                  </a:solidFill>
                </a:endParaRPr>
              </a:p>
            </p:txBody>
          </p:sp>
          <p:sp>
            <p:nvSpPr>
              <p:cNvPr id="35" name="TextBox 34">
                <a:extLst>
                  <a:ext uri="{FF2B5EF4-FFF2-40B4-BE49-F238E27FC236}">
                    <a16:creationId xmlns:a16="http://schemas.microsoft.com/office/drawing/2014/main" id="{D092541E-02AA-47F7-9110-1263A1685A49}"/>
                  </a:ext>
                </a:extLst>
              </p:cNvPr>
              <p:cNvSpPr txBox="1"/>
              <p:nvPr/>
            </p:nvSpPr>
            <p:spPr>
              <a:xfrm>
                <a:off x="6676907" y="1153296"/>
                <a:ext cx="498616" cy="247343"/>
              </a:xfrm>
              <a:prstGeom prst="rect">
                <a:avLst/>
              </a:prstGeom>
              <a:noFill/>
            </p:spPr>
            <p:txBody>
              <a:bodyPr wrap="none" rtlCol="0">
                <a:spAutoFit/>
              </a:bodyPr>
              <a:lstStyle/>
              <a:p>
                <a:pPr algn="ctr"/>
                <a:r>
                  <a:rPr lang="en-US" sz="1600" dirty="0"/>
                  <a:t>Fe</a:t>
                </a:r>
                <a:r>
                  <a:rPr lang="en-US" sz="1600" baseline="30000" dirty="0"/>
                  <a:t>3+</a:t>
                </a:r>
                <a:endParaRPr lang="en-NL" sz="1600" dirty="0"/>
              </a:p>
            </p:txBody>
          </p:sp>
        </p:grpSp>
        <p:grpSp>
          <p:nvGrpSpPr>
            <p:cNvPr id="36" name="Group 35">
              <a:extLst>
                <a:ext uri="{FF2B5EF4-FFF2-40B4-BE49-F238E27FC236}">
                  <a16:creationId xmlns:a16="http://schemas.microsoft.com/office/drawing/2014/main" id="{A5E8D386-7EC5-4318-835E-00C9FBE8C671}"/>
                </a:ext>
              </a:extLst>
            </p:cNvPr>
            <p:cNvGrpSpPr/>
            <p:nvPr/>
          </p:nvGrpSpPr>
          <p:grpSpPr>
            <a:xfrm>
              <a:off x="5757360" y="1034935"/>
              <a:ext cx="730060" cy="730060"/>
              <a:chOff x="6610348" y="1005931"/>
              <a:chExt cx="628698" cy="533371"/>
            </a:xfrm>
            <a:solidFill>
              <a:srgbClr val="52E509"/>
            </a:solidFill>
          </p:grpSpPr>
          <p:sp>
            <p:nvSpPr>
              <p:cNvPr id="37" name="Oval 36">
                <a:extLst>
                  <a:ext uri="{FF2B5EF4-FFF2-40B4-BE49-F238E27FC236}">
                    <a16:creationId xmlns:a16="http://schemas.microsoft.com/office/drawing/2014/main" id="{A44AA396-133A-46CC-8540-F152A4BF3ACA}"/>
                  </a:ext>
                </a:extLst>
              </p:cNvPr>
              <p:cNvSpPr/>
              <p:nvPr/>
            </p:nvSpPr>
            <p:spPr>
              <a:xfrm>
                <a:off x="6610348" y="1005931"/>
                <a:ext cx="628698" cy="533371"/>
              </a:xfrm>
              <a:prstGeom prst="ellipse">
                <a:avLst/>
              </a:prstGeom>
              <a:solidFill>
                <a:srgbClr val="36B800">
                  <a:alpha val="70000"/>
                </a:srgbClr>
              </a:solidFill>
              <a:ln w="38100">
                <a:solidFill>
                  <a:srgbClr val="36B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600" dirty="0">
                  <a:solidFill>
                    <a:schemeClr val="tx1"/>
                  </a:solidFill>
                </a:endParaRPr>
              </a:p>
            </p:txBody>
          </p:sp>
          <p:sp>
            <p:nvSpPr>
              <p:cNvPr id="38" name="TextBox 37">
                <a:extLst>
                  <a:ext uri="{FF2B5EF4-FFF2-40B4-BE49-F238E27FC236}">
                    <a16:creationId xmlns:a16="http://schemas.microsoft.com/office/drawing/2014/main" id="{A422CBF5-C591-49DE-90D2-9B04BB0448C1}"/>
                  </a:ext>
                </a:extLst>
              </p:cNvPr>
              <p:cNvSpPr txBox="1"/>
              <p:nvPr/>
            </p:nvSpPr>
            <p:spPr>
              <a:xfrm>
                <a:off x="6672948" y="1146189"/>
                <a:ext cx="498616" cy="247343"/>
              </a:xfrm>
              <a:prstGeom prst="rect">
                <a:avLst/>
              </a:prstGeom>
              <a:noFill/>
            </p:spPr>
            <p:txBody>
              <a:bodyPr wrap="none" rtlCol="0">
                <a:spAutoFit/>
              </a:bodyPr>
              <a:lstStyle/>
              <a:p>
                <a:pPr algn="ctr"/>
                <a:r>
                  <a:rPr lang="en-US" sz="1600" dirty="0"/>
                  <a:t>Fe</a:t>
                </a:r>
                <a:r>
                  <a:rPr lang="en-US" sz="1600" baseline="30000" dirty="0"/>
                  <a:t>2+</a:t>
                </a:r>
                <a:endParaRPr lang="en-NL" sz="1600" dirty="0"/>
              </a:p>
            </p:txBody>
          </p:sp>
        </p:grpSp>
      </p:grpSp>
      <p:sp>
        <p:nvSpPr>
          <p:cNvPr id="17" name="Text Placeholder 14">
            <a:extLst>
              <a:ext uri="{FF2B5EF4-FFF2-40B4-BE49-F238E27FC236}">
                <a16:creationId xmlns:a16="http://schemas.microsoft.com/office/drawing/2014/main" id="{391D1FB2-A14A-4DF2-9D3D-60E580A2645C}"/>
              </a:ext>
            </a:extLst>
          </p:cNvPr>
          <p:cNvSpPr txBox="1">
            <a:spLocks/>
          </p:cNvSpPr>
          <p:nvPr/>
        </p:nvSpPr>
        <p:spPr>
          <a:xfrm>
            <a:off x="821313" y="1419405"/>
            <a:ext cx="10515600" cy="4352400"/>
          </a:xfrm>
          <a:prstGeom prst="rect">
            <a:avLst/>
          </a:prstGeom>
        </p:spPr>
        <p:txBody>
          <a:bodyPr vert="horz" lIns="91440" tIns="45720" rIns="91440" bIns="45720" rtlCol="0">
            <a:normAutofit/>
          </a:bodyPr>
          <a:lstStyle>
            <a:lvl1pPr marL="539750" indent="-539750" algn="l" defTabSz="685783" rtl="0" eaLnBrk="1" latinLnBrk="0" hangingPunct="1">
              <a:lnSpc>
                <a:spcPct val="150000"/>
              </a:lnSpc>
              <a:spcBef>
                <a:spcPts val="200"/>
              </a:spcBef>
              <a:spcAft>
                <a:spcPts val="200"/>
              </a:spcAft>
              <a:buClrTx/>
              <a:buFont typeface="Arial" panose="020B0604020202020204" pitchFamily="34" charset="0"/>
              <a:buChar char="•"/>
              <a:defRPr sz="2800" kern="1200" baseline="0">
                <a:solidFill>
                  <a:schemeClr val="tx1"/>
                </a:solidFill>
                <a:latin typeface="Arial" charset="0"/>
                <a:ea typeface="Arial" charset="0"/>
                <a:cs typeface="Arial" charset="0"/>
              </a:defRPr>
            </a:lvl1pPr>
            <a:lvl2pPr marL="1071563" indent="-531813" algn="l" defTabSz="685783" rtl="0" eaLnBrk="1" latinLnBrk="0" hangingPunct="1">
              <a:lnSpc>
                <a:spcPct val="150000"/>
              </a:lnSpc>
              <a:spcBef>
                <a:spcPts val="150"/>
              </a:spcBef>
              <a:spcAft>
                <a:spcPts val="150"/>
              </a:spcAft>
              <a:buFont typeface="Arial" panose="020B0604020202020204" pitchFamily="34" charset="0"/>
              <a:buChar char="•"/>
              <a:defRPr sz="2400" kern="1200" baseline="0">
                <a:solidFill>
                  <a:schemeClr val="tx1"/>
                </a:solidFill>
                <a:latin typeface="Arial" charset="0"/>
                <a:ea typeface="Arial" charset="0"/>
                <a:cs typeface="Arial" charset="0"/>
              </a:defRPr>
            </a:lvl2pPr>
            <a:lvl3pPr marL="1611313" indent="-541338" algn="l" defTabSz="685783" rtl="0" eaLnBrk="1" latinLnBrk="0" hangingPunct="1">
              <a:lnSpc>
                <a:spcPct val="150000"/>
              </a:lnSpc>
              <a:spcBef>
                <a:spcPts val="150"/>
              </a:spcBef>
              <a:spcAft>
                <a:spcPts val="150"/>
              </a:spcAft>
              <a:buClrTx/>
              <a:buSzPct val="100000"/>
              <a:buFont typeface="Arial" panose="020B0604020202020204" pitchFamily="34" charset="0"/>
              <a:buChar char="•"/>
              <a:defRPr sz="2000" kern="1200" baseline="0">
                <a:solidFill>
                  <a:schemeClr val="tx1"/>
                </a:solidFill>
                <a:latin typeface="Arial" charset="0"/>
                <a:ea typeface="Arial" charset="0"/>
                <a:cs typeface="Arial" charset="0"/>
              </a:defRPr>
            </a:lvl3pPr>
            <a:lvl4pPr marL="1071562" indent="0" algn="l" defTabSz="685783" rtl="0" eaLnBrk="1" latinLnBrk="0" hangingPunct="1">
              <a:lnSpc>
                <a:spcPct val="150000"/>
              </a:lnSpc>
              <a:spcBef>
                <a:spcPts val="150"/>
              </a:spcBef>
              <a:spcAft>
                <a:spcPts val="150"/>
              </a:spcAft>
              <a:buClrTx/>
              <a:buFont typeface="Arial" panose="020B0604020202020204" pitchFamily="34" charset="0"/>
              <a:buNone/>
              <a:defRPr sz="2000" kern="1200">
                <a:solidFill>
                  <a:schemeClr val="tx1"/>
                </a:solidFill>
                <a:latin typeface="Arial" charset="0"/>
                <a:ea typeface="Arial" charset="0"/>
                <a:cs typeface="Arial" charset="0"/>
              </a:defRPr>
            </a:lvl4pPr>
            <a:lvl5pPr marL="1611313" indent="-530225" algn="l" defTabSz="685783" rtl="0" eaLnBrk="1" latinLnBrk="0" hangingPunct="1">
              <a:lnSpc>
                <a:spcPct val="150000"/>
              </a:lnSpc>
              <a:spcBef>
                <a:spcPts val="150"/>
              </a:spcBef>
              <a:spcAft>
                <a:spcPts val="150"/>
              </a:spcAft>
              <a:buClrTx/>
              <a:buFont typeface="Arial" panose="020B0604020202020204" pitchFamily="34" charset="0"/>
              <a:buChar char="•"/>
              <a:defRPr sz="2000" kern="1200" baseline="0">
                <a:solidFill>
                  <a:schemeClr val="tx1"/>
                </a:solidFill>
                <a:latin typeface="Arial" charset="0"/>
                <a:ea typeface="Arial" charset="0"/>
                <a:cs typeface="Arial" charset="0"/>
              </a:defRPr>
            </a:lvl5pPr>
            <a:lvl6pPr marL="1885904" indent="-171446" algn="l" defTabSz="685783" rtl="0" eaLnBrk="1" latinLnBrk="0" hangingPunct="1">
              <a:lnSpc>
                <a:spcPct val="150000"/>
              </a:lnSpc>
              <a:spcBef>
                <a:spcPts val="375"/>
              </a:spcBef>
              <a:buClrTx/>
              <a:buFontTx/>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lnSpc>
                <a:spcPct val="100000"/>
              </a:lnSpc>
              <a:buNone/>
            </a:pPr>
            <a:r>
              <a:rPr lang="en-US" sz="1800" b="1" dirty="0"/>
              <a:t>Active species:</a:t>
            </a:r>
            <a:r>
              <a:rPr lang="en-US" sz="1800" dirty="0"/>
              <a:t>	0.1 M Fe</a:t>
            </a:r>
            <a:r>
              <a:rPr lang="en-US" sz="1800" baseline="30000" dirty="0"/>
              <a:t>2+</a:t>
            </a:r>
            <a:r>
              <a:rPr lang="en-US" sz="1800" dirty="0"/>
              <a:t> / Fe</a:t>
            </a:r>
            <a:r>
              <a:rPr lang="en-US" sz="1800" baseline="30000" dirty="0"/>
              <a:t>3+ 				</a:t>
            </a:r>
          </a:p>
          <a:p>
            <a:pPr marL="0" indent="0">
              <a:lnSpc>
                <a:spcPct val="100000"/>
              </a:lnSpc>
              <a:buNone/>
            </a:pPr>
            <a:r>
              <a:rPr lang="en-US" sz="1800" b="1" dirty="0"/>
              <a:t>Salt:</a:t>
            </a:r>
            <a:r>
              <a:rPr lang="en-US" sz="1800" dirty="0"/>
              <a:t>			1 M NaCl 						</a:t>
            </a:r>
          </a:p>
          <a:p>
            <a:pPr marL="0" indent="0">
              <a:lnSpc>
                <a:spcPct val="100000"/>
              </a:lnSpc>
              <a:buNone/>
            </a:pPr>
            <a:r>
              <a:rPr lang="en-US" sz="1800" b="1" dirty="0"/>
              <a:t>Solvent:	</a:t>
            </a:r>
            <a:r>
              <a:rPr lang="en-US" sz="1800" dirty="0"/>
              <a:t>	Water			</a:t>
            </a:r>
          </a:p>
          <a:p>
            <a:pPr marL="0" indent="0">
              <a:lnSpc>
                <a:spcPct val="100000"/>
              </a:lnSpc>
              <a:buNone/>
            </a:pPr>
            <a:endParaRPr lang="en-US" sz="1800" b="1" dirty="0"/>
          </a:p>
          <a:p>
            <a:pPr marL="0" indent="0">
              <a:lnSpc>
                <a:spcPct val="100000"/>
              </a:lnSpc>
              <a:buNone/>
            </a:pPr>
            <a:r>
              <a:rPr lang="en-US" sz="2000" b="1" dirty="0"/>
              <a:t>Electrode: 		</a:t>
            </a:r>
            <a:r>
              <a:rPr lang="en-US" sz="2000" dirty="0"/>
              <a:t>Paper						      	 	</a:t>
            </a:r>
            <a:r>
              <a:rPr lang="en-US" sz="1800" dirty="0"/>
              <a:t>				</a:t>
            </a:r>
          </a:p>
          <a:p>
            <a:pPr marL="0" indent="0">
              <a:lnSpc>
                <a:spcPct val="100000"/>
              </a:lnSpc>
              <a:buNone/>
            </a:pPr>
            <a:endParaRPr lang="en-US" sz="1800" dirty="0"/>
          </a:p>
          <a:p>
            <a:pPr marL="0" indent="0">
              <a:lnSpc>
                <a:spcPct val="100000"/>
              </a:lnSpc>
              <a:buNone/>
            </a:pPr>
            <a:r>
              <a:rPr lang="en-US" sz="1800" dirty="0"/>
              <a:t>			</a:t>
            </a:r>
            <a:endParaRPr lang="en-US" sz="1800" b="1" dirty="0"/>
          </a:p>
          <a:p>
            <a:pPr marL="0" indent="0">
              <a:lnSpc>
                <a:spcPct val="100000"/>
              </a:lnSpc>
              <a:buFont typeface="Arial" panose="020B0604020202020204" pitchFamily="34" charset="0"/>
              <a:buNone/>
            </a:pPr>
            <a:endParaRPr lang="en-US" sz="1800" b="1" dirty="0"/>
          </a:p>
          <a:p>
            <a:pPr marL="0" indent="0">
              <a:lnSpc>
                <a:spcPct val="100000"/>
              </a:lnSpc>
              <a:buFont typeface="Arial" panose="020B0604020202020204" pitchFamily="34" charset="0"/>
              <a:buNone/>
            </a:pPr>
            <a:r>
              <a:rPr lang="en-US" sz="1800" dirty="0"/>
              <a:t>			</a:t>
            </a:r>
            <a:endParaRPr lang="en-NL" sz="1800" dirty="0"/>
          </a:p>
          <a:p>
            <a:pPr marL="0" indent="0">
              <a:lnSpc>
                <a:spcPct val="100000"/>
              </a:lnSpc>
              <a:buFont typeface="Arial" panose="020B0604020202020204" pitchFamily="34" charset="0"/>
              <a:buNone/>
            </a:pPr>
            <a:endParaRPr lang="en-NL" sz="2000" dirty="0"/>
          </a:p>
        </p:txBody>
      </p:sp>
      <p:sp>
        <p:nvSpPr>
          <p:cNvPr id="2" name="Title 1">
            <a:extLst>
              <a:ext uri="{FF2B5EF4-FFF2-40B4-BE49-F238E27FC236}">
                <a16:creationId xmlns:a16="http://schemas.microsoft.com/office/drawing/2014/main" id="{CF2C0C8F-5025-4FAA-99BB-968B77D4D07C}"/>
              </a:ext>
            </a:extLst>
          </p:cNvPr>
          <p:cNvSpPr>
            <a:spLocks noGrp="1"/>
          </p:cNvSpPr>
          <p:nvPr>
            <p:ph type="title"/>
          </p:nvPr>
        </p:nvSpPr>
        <p:spPr>
          <a:xfrm>
            <a:off x="2273300" y="187840"/>
            <a:ext cx="9369431" cy="910036"/>
          </a:xfrm>
        </p:spPr>
        <p:txBody>
          <a:bodyPr/>
          <a:lstStyle/>
          <a:p>
            <a:r>
              <a:rPr lang="en-US" dirty="0"/>
              <a:t>Incomplete wetting of the porous structure frustrates simplified descriptions</a:t>
            </a:r>
            <a:endParaRPr lang="en-NL" dirty="0"/>
          </a:p>
        </p:txBody>
      </p:sp>
      <p:sp>
        <p:nvSpPr>
          <p:cNvPr id="3" name="Slide Number Placeholder 2">
            <a:extLst>
              <a:ext uri="{FF2B5EF4-FFF2-40B4-BE49-F238E27FC236}">
                <a16:creationId xmlns:a16="http://schemas.microsoft.com/office/drawing/2014/main" id="{7DD1C1B9-3188-4688-9E35-3754C30727BA}"/>
              </a:ext>
            </a:extLst>
          </p:cNvPr>
          <p:cNvSpPr>
            <a:spLocks noGrp="1"/>
          </p:cNvSpPr>
          <p:nvPr>
            <p:ph type="sldNum" sz="quarter" idx="4"/>
          </p:nvPr>
        </p:nvSpPr>
        <p:spPr/>
        <p:txBody>
          <a:bodyPr/>
          <a:lstStyle/>
          <a:p>
            <a:fld id="{B7CEC10D-CD46-426F-915E-6C78530279CB}" type="slidenum">
              <a:rPr lang="en-US" smtClean="0"/>
              <a:pPr/>
              <a:t>11</a:t>
            </a:fld>
            <a:endParaRPr lang="en-US" dirty="0"/>
          </a:p>
        </p:txBody>
      </p:sp>
      <p:sp>
        <p:nvSpPr>
          <p:cNvPr id="4" name="Footer Placeholder 3">
            <a:extLst>
              <a:ext uri="{FF2B5EF4-FFF2-40B4-BE49-F238E27FC236}">
                <a16:creationId xmlns:a16="http://schemas.microsoft.com/office/drawing/2014/main" id="{8A008F02-CC25-4324-A30C-69673C1F289E}"/>
              </a:ext>
            </a:extLst>
          </p:cNvPr>
          <p:cNvSpPr>
            <a:spLocks noGrp="1"/>
          </p:cNvSpPr>
          <p:nvPr>
            <p:ph type="ftr" sz="quarter" idx="10"/>
          </p:nvPr>
        </p:nvSpPr>
        <p:spPr/>
        <p:txBody>
          <a:bodyPr/>
          <a:lstStyle/>
          <a:p>
            <a:endParaRPr lang="en-GB" dirty="0"/>
          </a:p>
          <a:p>
            <a:r>
              <a:rPr lang="en-US" dirty="0"/>
              <a:t>Van der Heijden, M. </a:t>
            </a:r>
            <a:r>
              <a:rPr lang="en-US" i="1" dirty="0"/>
              <a:t>et al.</a:t>
            </a:r>
            <a:r>
              <a:rPr lang="en-US" dirty="0"/>
              <a:t>, </a:t>
            </a:r>
            <a:r>
              <a:rPr lang="en-US" i="1" dirty="0"/>
              <a:t>J. </a:t>
            </a:r>
            <a:r>
              <a:rPr lang="en-US" i="1" dirty="0" err="1"/>
              <a:t>Electrochem</a:t>
            </a:r>
            <a:r>
              <a:rPr lang="en-US" i="1" dirty="0"/>
              <a:t>. Soc</a:t>
            </a:r>
            <a:r>
              <a:rPr lang="en-US" dirty="0"/>
              <a:t>, </a:t>
            </a:r>
            <a:r>
              <a:rPr lang="en-US" b="1" dirty="0"/>
              <a:t>169</a:t>
            </a:r>
            <a:r>
              <a:rPr lang="en-US" dirty="0"/>
              <a:t>, 040505 (2022)</a:t>
            </a:r>
          </a:p>
        </p:txBody>
      </p:sp>
      <p:pic>
        <p:nvPicPr>
          <p:cNvPr id="41" name="Picture 40">
            <a:extLst>
              <a:ext uri="{FF2B5EF4-FFF2-40B4-BE49-F238E27FC236}">
                <a16:creationId xmlns:a16="http://schemas.microsoft.com/office/drawing/2014/main" id="{244A6092-2622-4F0C-978E-6B0A2EDB7E81}"/>
              </a:ext>
            </a:extLst>
          </p:cNvPr>
          <p:cNvPicPr>
            <a:picLocks noChangeAspect="1"/>
          </p:cNvPicPr>
          <p:nvPr/>
        </p:nvPicPr>
        <p:blipFill rotWithShape="1">
          <a:blip r:embed="rId5"/>
          <a:srcRect l="19841" t="23888" r="61591" b="53016"/>
          <a:stretch/>
        </p:blipFill>
        <p:spPr>
          <a:xfrm>
            <a:off x="5021791" y="4268089"/>
            <a:ext cx="829618" cy="789906"/>
          </a:xfrm>
          <a:prstGeom prst="rect">
            <a:avLst/>
          </a:prstGeom>
        </p:spPr>
      </p:pic>
      <p:grpSp>
        <p:nvGrpSpPr>
          <p:cNvPr id="9" name="Group 8">
            <a:extLst>
              <a:ext uri="{FF2B5EF4-FFF2-40B4-BE49-F238E27FC236}">
                <a16:creationId xmlns:a16="http://schemas.microsoft.com/office/drawing/2014/main" id="{2CEB9D7A-214B-4BC7-A46B-52A30F4CB320}"/>
              </a:ext>
            </a:extLst>
          </p:cNvPr>
          <p:cNvGrpSpPr/>
          <p:nvPr/>
        </p:nvGrpSpPr>
        <p:grpSpPr>
          <a:xfrm>
            <a:off x="7005485" y="3362739"/>
            <a:ext cx="4637246" cy="2292482"/>
            <a:chOff x="6324142" y="3105970"/>
            <a:chExt cx="4637246" cy="2292482"/>
          </a:xfrm>
        </p:grpSpPr>
        <p:pic>
          <p:nvPicPr>
            <p:cNvPr id="42" name="Picture 41" descr="A close up of a logo&#10;&#10;Description automatically generated">
              <a:extLst>
                <a:ext uri="{FF2B5EF4-FFF2-40B4-BE49-F238E27FC236}">
                  <a16:creationId xmlns:a16="http://schemas.microsoft.com/office/drawing/2014/main" id="{1686FB25-2B19-4C90-848F-7FF505220DC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2367" t="3647" r="739" b="18611"/>
            <a:stretch/>
          </p:blipFill>
          <p:spPr>
            <a:xfrm>
              <a:off x="6648099" y="3843600"/>
              <a:ext cx="1757363" cy="1554852"/>
            </a:xfrm>
            <a:prstGeom prst="rect">
              <a:avLst/>
            </a:prstGeom>
            <a:ln w="19050">
              <a:solidFill>
                <a:schemeClr val="tx1"/>
              </a:solidFill>
            </a:ln>
          </p:spPr>
        </p:pic>
        <p:pic>
          <p:nvPicPr>
            <p:cNvPr id="43" name="Picture 42" descr="A close up of a logo&#10;&#10;Description automatically generated">
              <a:extLst>
                <a:ext uri="{FF2B5EF4-FFF2-40B4-BE49-F238E27FC236}">
                  <a16:creationId xmlns:a16="http://schemas.microsoft.com/office/drawing/2014/main" id="{ED8982DF-7E49-4DE5-9957-3C4AE4C7062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72" t="1795" r="52861" b="20902"/>
            <a:stretch/>
          </p:blipFill>
          <p:spPr>
            <a:xfrm>
              <a:off x="8900402" y="3843541"/>
              <a:ext cx="1751203" cy="1554853"/>
            </a:xfrm>
            <a:prstGeom prst="rect">
              <a:avLst/>
            </a:prstGeom>
            <a:ln w="19050">
              <a:solidFill>
                <a:schemeClr val="tx1"/>
              </a:solidFill>
            </a:ln>
          </p:spPr>
        </p:pic>
        <p:sp>
          <p:nvSpPr>
            <p:cNvPr id="44" name="TextBox 43">
              <a:extLst>
                <a:ext uri="{FF2B5EF4-FFF2-40B4-BE49-F238E27FC236}">
                  <a16:creationId xmlns:a16="http://schemas.microsoft.com/office/drawing/2014/main" id="{28DB6743-03F1-4CEA-BFE0-14CCD0151051}"/>
                </a:ext>
              </a:extLst>
            </p:cNvPr>
            <p:cNvSpPr txBox="1"/>
            <p:nvPr/>
          </p:nvSpPr>
          <p:spPr>
            <a:xfrm>
              <a:off x="6324142" y="3105970"/>
              <a:ext cx="4637246" cy="707886"/>
            </a:xfrm>
            <a:prstGeom prst="rect">
              <a:avLst/>
            </a:prstGeom>
            <a:noFill/>
          </p:spPr>
          <p:txBody>
            <a:bodyPr wrap="square" rtlCol="0">
              <a:spAutoFit/>
            </a:bodyPr>
            <a:lstStyle/>
            <a:p>
              <a:endParaRPr lang="en-US" sz="2000" b="1" dirty="0">
                <a:latin typeface="Arial" charset="0"/>
                <a:ea typeface="Arial" charset="0"/>
                <a:cs typeface="Arial" charset="0"/>
              </a:endParaRPr>
            </a:p>
            <a:p>
              <a:r>
                <a:rPr lang="en-US" sz="2000" dirty="0">
                  <a:latin typeface="Arial" charset="0"/>
                  <a:ea typeface="Arial" charset="0"/>
                  <a:cs typeface="Arial" charset="0"/>
                </a:rPr>
                <a:t>Pore network model:	    Experiment:</a:t>
              </a:r>
              <a:endParaRPr lang="en-NL" sz="2000" dirty="0">
                <a:latin typeface="Arial" charset="0"/>
                <a:ea typeface="Arial" charset="0"/>
                <a:cs typeface="Arial" charset="0"/>
              </a:endParaRPr>
            </a:p>
          </p:txBody>
        </p:sp>
      </p:grpSp>
      <p:grpSp>
        <p:nvGrpSpPr>
          <p:cNvPr id="10" name="Group 9">
            <a:extLst>
              <a:ext uri="{FF2B5EF4-FFF2-40B4-BE49-F238E27FC236}">
                <a16:creationId xmlns:a16="http://schemas.microsoft.com/office/drawing/2014/main" id="{118CC55F-F994-4388-A516-590EEF730878}"/>
              </a:ext>
            </a:extLst>
          </p:cNvPr>
          <p:cNvGrpSpPr/>
          <p:nvPr/>
        </p:nvGrpSpPr>
        <p:grpSpPr>
          <a:xfrm>
            <a:off x="3341893" y="3471104"/>
            <a:ext cx="3619500" cy="796985"/>
            <a:chOff x="2409826" y="2963054"/>
            <a:chExt cx="3619500" cy="796985"/>
          </a:xfrm>
        </p:grpSpPr>
        <p:sp>
          <p:nvSpPr>
            <p:cNvPr id="45" name="Rectangle 44">
              <a:extLst>
                <a:ext uri="{FF2B5EF4-FFF2-40B4-BE49-F238E27FC236}">
                  <a16:creationId xmlns:a16="http://schemas.microsoft.com/office/drawing/2014/main" id="{80787A7B-E83B-410B-9D0A-851432DE2206}"/>
                </a:ext>
              </a:extLst>
            </p:cNvPr>
            <p:cNvSpPr/>
            <p:nvPr/>
          </p:nvSpPr>
          <p:spPr>
            <a:xfrm>
              <a:off x="2409826" y="2963054"/>
              <a:ext cx="1809750" cy="796985"/>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46" name="Straight Arrow Connector 45">
              <a:extLst>
                <a:ext uri="{FF2B5EF4-FFF2-40B4-BE49-F238E27FC236}">
                  <a16:creationId xmlns:a16="http://schemas.microsoft.com/office/drawing/2014/main" id="{095979D3-668D-4161-A10F-FA983DE612FC}"/>
                </a:ext>
              </a:extLst>
            </p:cNvPr>
            <p:cNvCxnSpPr>
              <a:cxnSpLocks/>
              <a:stCxn id="45" idx="3"/>
            </p:cNvCxnSpPr>
            <p:nvPr/>
          </p:nvCxnSpPr>
          <p:spPr>
            <a:xfrm>
              <a:off x="4219576" y="3361547"/>
              <a:ext cx="1809750"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7" name="Rectangle 6">
            <a:extLst>
              <a:ext uri="{FF2B5EF4-FFF2-40B4-BE49-F238E27FC236}">
                <a16:creationId xmlns:a16="http://schemas.microsoft.com/office/drawing/2014/main" id="{38E2B7ED-AD69-468C-A249-77F00B926A6B}"/>
              </a:ext>
            </a:extLst>
          </p:cNvPr>
          <p:cNvSpPr/>
          <p:nvPr/>
        </p:nvSpPr>
        <p:spPr>
          <a:xfrm>
            <a:off x="4862513" y="5288756"/>
            <a:ext cx="135731" cy="1357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48" name="Rectangle 47">
            <a:extLst>
              <a:ext uri="{FF2B5EF4-FFF2-40B4-BE49-F238E27FC236}">
                <a16:creationId xmlns:a16="http://schemas.microsoft.com/office/drawing/2014/main" id="{CEC17193-7927-468F-8A81-81CF4BAA106F}"/>
              </a:ext>
            </a:extLst>
          </p:cNvPr>
          <p:cNvSpPr/>
          <p:nvPr/>
        </p:nvSpPr>
        <p:spPr>
          <a:xfrm>
            <a:off x="4690706" y="5288756"/>
            <a:ext cx="1199854" cy="4965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nvGrpSpPr>
          <p:cNvPr id="29" name="Group 28">
            <a:extLst>
              <a:ext uri="{FF2B5EF4-FFF2-40B4-BE49-F238E27FC236}">
                <a16:creationId xmlns:a16="http://schemas.microsoft.com/office/drawing/2014/main" id="{AA749D5D-F2E6-475E-AD61-32D82A069C39}"/>
              </a:ext>
            </a:extLst>
          </p:cNvPr>
          <p:cNvGrpSpPr/>
          <p:nvPr/>
        </p:nvGrpSpPr>
        <p:grpSpPr>
          <a:xfrm>
            <a:off x="4428409" y="2080780"/>
            <a:ext cx="2084336" cy="1595999"/>
            <a:chOff x="0" y="2292555"/>
            <a:chExt cx="6858000" cy="5251245"/>
          </a:xfrm>
        </p:grpSpPr>
        <p:pic>
          <p:nvPicPr>
            <p:cNvPr id="31" name="Picture 30">
              <a:extLst>
                <a:ext uri="{FF2B5EF4-FFF2-40B4-BE49-F238E27FC236}">
                  <a16:creationId xmlns:a16="http://schemas.microsoft.com/office/drawing/2014/main" id="{E4F8DFD7-B511-45F8-B54C-4FFA75BDFFA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 t="11649" r="47311"/>
            <a:stretch/>
          </p:blipFill>
          <p:spPr>
            <a:xfrm>
              <a:off x="0" y="2292555"/>
              <a:ext cx="3613398" cy="5251245"/>
            </a:xfrm>
            <a:prstGeom prst="rect">
              <a:avLst/>
            </a:prstGeom>
          </p:spPr>
        </p:pic>
        <p:pic>
          <p:nvPicPr>
            <p:cNvPr id="32" name="Picture 31">
              <a:extLst>
                <a:ext uri="{FF2B5EF4-FFF2-40B4-BE49-F238E27FC236}">
                  <a16:creationId xmlns:a16="http://schemas.microsoft.com/office/drawing/2014/main" id="{78E2191E-C1ED-4173-9A31-9C82F416748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0000" t="11649"/>
            <a:stretch/>
          </p:blipFill>
          <p:spPr>
            <a:xfrm>
              <a:off x="3429000" y="2292555"/>
              <a:ext cx="3429000" cy="5251245"/>
            </a:xfrm>
            <a:prstGeom prst="rect">
              <a:avLst/>
            </a:prstGeom>
          </p:spPr>
        </p:pic>
      </p:grpSp>
      <p:pic>
        <p:nvPicPr>
          <p:cNvPr id="47" name="Picture 46">
            <a:extLst>
              <a:ext uri="{FF2B5EF4-FFF2-40B4-BE49-F238E27FC236}">
                <a16:creationId xmlns:a16="http://schemas.microsoft.com/office/drawing/2014/main" id="{8FB4D7BD-AAE7-4B0D-A0EE-EA01E3CAEC13}"/>
              </a:ext>
            </a:extLst>
          </p:cNvPr>
          <p:cNvPicPr>
            <a:picLocks noChangeAspect="1"/>
          </p:cNvPicPr>
          <p:nvPr/>
        </p:nvPicPr>
        <p:blipFill rotWithShape="1">
          <a:blip r:embed="rId5"/>
          <a:srcRect l="55939" t="53771" r="17207" b="34848"/>
          <a:stretch/>
        </p:blipFill>
        <p:spPr>
          <a:xfrm>
            <a:off x="4712829" y="5370543"/>
            <a:ext cx="1199854" cy="389237"/>
          </a:xfrm>
          <a:prstGeom prst="rect">
            <a:avLst/>
          </a:prstGeom>
        </p:spPr>
      </p:pic>
      <p:sp>
        <p:nvSpPr>
          <p:cNvPr id="12" name="Rectangle 11">
            <a:extLst>
              <a:ext uri="{FF2B5EF4-FFF2-40B4-BE49-F238E27FC236}">
                <a16:creationId xmlns:a16="http://schemas.microsoft.com/office/drawing/2014/main" id="{874D1E1A-2E44-4511-965F-03BF6452E8F2}"/>
              </a:ext>
            </a:extLst>
          </p:cNvPr>
          <p:cNvSpPr/>
          <p:nvPr/>
        </p:nvSpPr>
        <p:spPr>
          <a:xfrm>
            <a:off x="4830335" y="5387292"/>
            <a:ext cx="167909" cy="1888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Oval 5">
            <a:extLst>
              <a:ext uri="{FF2B5EF4-FFF2-40B4-BE49-F238E27FC236}">
                <a16:creationId xmlns:a16="http://schemas.microsoft.com/office/drawing/2014/main" id="{3E417441-50FE-49E4-BFD6-5AA1DD934FAD}"/>
              </a:ext>
            </a:extLst>
          </p:cNvPr>
          <p:cNvSpPr/>
          <p:nvPr/>
        </p:nvSpPr>
        <p:spPr>
          <a:xfrm>
            <a:off x="4883266" y="5440224"/>
            <a:ext cx="82800" cy="8280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FCBDEF86-BEE0-43A2-92BF-F4CBAA87DE37}"/>
                  </a:ext>
                </a:extLst>
              </p:cNvPr>
              <p:cNvSpPr txBox="1"/>
              <p:nvPr/>
            </p:nvSpPr>
            <p:spPr>
              <a:xfrm>
                <a:off x="316861" y="5589537"/>
                <a:ext cx="1916743" cy="1031886"/>
              </a:xfrm>
              <a:prstGeom prst="rect">
                <a:avLst/>
              </a:prstGeom>
              <a:noFill/>
              <a:ln w="19050">
                <a:solidFill>
                  <a:schemeClr val="tx1"/>
                </a:solidFill>
              </a:ln>
            </p:spPr>
            <p:txBody>
              <a:bodyPr wrap="none" rtlCol="0">
                <a:spAutoFit/>
              </a:bodyPr>
              <a:lstStyle/>
              <a:p>
                <a:pPr algn="ctr"/>
                <a14:m>
                  <m:oMath xmlns:m="http://schemas.openxmlformats.org/officeDocument/2006/math">
                    <m:sSub>
                      <m:sSubPr>
                        <m:ctrlPr>
                          <a:rPr lang="el-GR" sz="1200" i="1" dirty="0" smtClean="0">
                            <a:latin typeface="Cambria Math" panose="02040503050406030204" pitchFamily="18" charset="0"/>
                            <a:cs typeface="Arial" charset="0"/>
                          </a:rPr>
                        </m:ctrlPr>
                      </m:sSubPr>
                      <m:e>
                        <m:r>
                          <a:rPr lang="el-GR" sz="1200" i="1" dirty="0" smtClean="0">
                            <a:latin typeface="Cambria Math" panose="02040503050406030204" pitchFamily="18" charset="0"/>
                            <a:ea typeface="Cambria Math" panose="02040503050406030204" pitchFamily="18" charset="0"/>
                            <a:cs typeface="Arial" charset="0"/>
                          </a:rPr>
                          <m:t>𝜎</m:t>
                        </m:r>
                      </m:e>
                      <m:sub>
                        <m:r>
                          <a:rPr lang="en-US" sz="1200" b="0" i="1" dirty="0" smtClean="0">
                            <a:latin typeface="Cambria Math" panose="02040503050406030204" pitchFamily="18" charset="0"/>
                            <a:cs typeface="Arial" charset="0"/>
                          </a:rPr>
                          <m:t>𝑙</m:t>
                        </m:r>
                      </m:sub>
                    </m:sSub>
                    <m:r>
                      <a:rPr lang="en-US" sz="1200" b="0" i="1" dirty="0" smtClean="0">
                        <a:latin typeface="Cambria Math" panose="02040503050406030204" pitchFamily="18" charset="0"/>
                        <a:cs typeface="Arial" charset="0"/>
                      </a:rPr>
                      <m:t>=7.65 </m:t>
                    </m:r>
                    <m:r>
                      <a:rPr lang="en-US" sz="1200" b="0" i="1" dirty="0" smtClean="0">
                        <a:latin typeface="Cambria Math" panose="02040503050406030204" pitchFamily="18" charset="0"/>
                        <a:cs typeface="Arial" charset="0"/>
                      </a:rPr>
                      <m:t>𝑆</m:t>
                    </m:r>
                    <m:r>
                      <a:rPr lang="en-US" sz="1200" b="0" i="1" dirty="0" smtClean="0">
                        <a:latin typeface="Cambria Math" panose="02040503050406030204" pitchFamily="18" charset="0"/>
                        <a:cs typeface="Arial" charset="0"/>
                      </a:rPr>
                      <m:t> </m:t>
                    </m:r>
                    <m:sSup>
                      <m:sSupPr>
                        <m:ctrlPr>
                          <a:rPr lang="en-US" sz="1200" b="0" i="1" dirty="0" smtClean="0">
                            <a:latin typeface="Cambria Math" panose="02040503050406030204" pitchFamily="18" charset="0"/>
                            <a:cs typeface="Arial" charset="0"/>
                          </a:rPr>
                        </m:ctrlPr>
                      </m:sSupPr>
                      <m:e>
                        <m:r>
                          <a:rPr lang="en-US" sz="1200" b="0" i="1" dirty="0" smtClean="0">
                            <a:latin typeface="Cambria Math" panose="02040503050406030204" pitchFamily="18" charset="0"/>
                            <a:cs typeface="Arial" charset="0"/>
                          </a:rPr>
                          <m:t>𝑚</m:t>
                        </m:r>
                      </m:e>
                      <m:sup>
                        <m:r>
                          <a:rPr lang="en-US" sz="1200" b="0" i="1" dirty="0" smtClean="0">
                            <a:latin typeface="Cambria Math" panose="02040503050406030204" pitchFamily="18" charset="0"/>
                            <a:cs typeface="Arial" charset="0"/>
                          </a:rPr>
                          <m:t>−1</m:t>
                        </m:r>
                      </m:sup>
                    </m:sSup>
                  </m:oMath>
                </a14:m>
                <a:r>
                  <a:rPr lang="en-US" sz="1200" dirty="0">
                    <a:ea typeface="Arial" charset="0"/>
                    <a:cs typeface="Arial" charset="0"/>
                  </a:rPr>
                  <a:t> </a:t>
                </a:r>
              </a:p>
              <a:p>
                <a:pPr algn="ctr"/>
                <a14:m>
                  <m:oMath xmlns:m="http://schemas.openxmlformats.org/officeDocument/2006/math">
                    <m:r>
                      <m:rPr>
                        <m:sty m:val="p"/>
                      </m:rPr>
                      <a:rPr lang="el-GR" sz="1200" i="1" dirty="0" smtClean="0">
                        <a:latin typeface="Cambria Math" panose="02040503050406030204" pitchFamily="18" charset="0"/>
                        <a:ea typeface="Cambria Math" panose="02040503050406030204" pitchFamily="18" charset="0"/>
                        <a:cs typeface="Arial" charset="0"/>
                      </a:rPr>
                      <m:t>μ</m:t>
                    </m:r>
                    <m:r>
                      <a:rPr lang="en-US" sz="1200" b="0" i="1" dirty="0" smtClean="0">
                        <a:latin typeface="Cambria Math" panose="02040503050406030204" pitchFamily="18" charset="0"/>
                        <a:ea typeface="Cambria Math" panose="02040503050406030204" pitchFamily="18" charset="0"/>
                        <a:cs typeface="Arial" charset="0"/>
                      </a:rPr>
                      <m:t>=8.9∙</m:t>
                    </m:r>
                    <m:sSup>
                      <m:sSupPr>
                        <m:ctrlPr>
                          <a:rPr lang="en-US" sz="1200" b="0" i="1" dirty="0" smtClean="0">
                            <a:latin typeface="Cambria Math" panose="02040503050406030204" pitchFamily="18" charset="0"/>
                            <a:ea typeface="Cambria Math" panose="02040503050406030204" pitchFamily="18" charset="0"/>
                            <a:cs typeface="Arial" charset="0"/>
                          </a:rPr>
                        </m:ctrlPr>
                      </m:sSupPr>
                      <m:e>
                        <m:r>
                          <a:rPr lang="en-US" sz="1200" b="0" i="1" dirty="0" smtClean="0">
                            <a:latin typeface="Cambria Math" panose="02040503050406030204" pitchFamily="18" charset="0"/>
                            <a:ea typeface="Cambria Math" panose="02040503050406030204" pitchFamily="18" charset="0"/>
                            <a:cs typeface="Arial" charset="0"/>
                          </a:rPr>
                          <m:t>10</m:t>
                        </m:r>
                      </m:e>
                      <m:sup>
                        <m:r>
                          <a:rPr lang="en-US" sz="1200" b="0" i="1" dirty="0" smtClean="0">
                            <a:latin typeface="Cambria Math" panose="02040503050406030204" pitchFamily="18" charset="0"/>
                            <a:ea typeface="Cambria Math" panose="02040503050406030204" pitchFamily="18" charset="0"/>
                            <a:cs typeface="Arial" charset="0"/>
                          </a:rPr>
                          <m:t>−4</m:t>
                        </m:r>
                      </m:sup>
                    </m:sSup>
                    <m:r>
                      <a:rPr lang="en-US" sz="1200" b="0" i="1" dirty="0" smtClean="0">
                        <a:latin typeface="Cambria Math" panose="02040503050406030204" pitchFamily="18" charset="0"/>
                        <a:ea typeface="Cambria Math" panose="02040503050406030204" pitchFamily="18" charset="0"/>
                        <a:cs typeface="Arial" charset="0"/>
                      </a:rPr>
                      <m:t> </m:t>
                    </m:r>
                    <m:r>
                      <a:rPr lang="en-US" sz="1200" b="0" i="1" dirty="0" smtClean="0">
                        <a:latin typeface="Cambria Math" panose="02040503050406030204" pitchFamily="18" charset="0"/>
                        <a:ea typeface="Cambria Math" panose="02040503050406030204" pitchFamily="18" charset="0"/>
                        <a:cs typeface="Arial" charset="0"/>
                      </a:rPr>
                      <m:t>𝑃𝑎</m:t>
                    </m:r>
                    <m:r>
                      <a:rPr lang="en-US" sz="1200" b="0" i="1" dirty="0" smtClean="0">
                        <a:latin typeface="Cambria Math" panose="02040503050406030204" pitchFamily="18" charset="0"/>
                        <a:ea typeface="Cambria Math" panose="02040503050406030204" pitchFamily="18" charset="0"/>
                        <a:cs typeface="Arial" charset="0"/>
                      </a:rPr>
                      <m:t> </m:t>
                    </m:r>
                    <m:r>
                      <a:rPr lang="en-US" sz="1200" b="0" i="1" dirty="0" smtClean="0">
                        <a:latin typeface="Cambria Math" panose="02040503050406030204" pitchFamily="18" charset="0"/>
                        <a:ea typeface="Cambria Math" panose="02040503050406030204" pitchFamily="18" charset="0"/>
                        <a:cs typeface="Arial" charset="0"/>
                      </a:rPr>
                      <m:t>𝑠</m:t>
                    </m:r>
                  </m:oMath>
                </a14:m>
                <a:r>
                  <a:rPr lang="en-US" sz="1200" dirty="0">
                    <a:ea typeface="Cambria Math" panose="02040503050406030204" pitchFamily="18" charset="0"/>
                    <a:cs typeface="Arial" charset="0"/>
                  </a:rPr>
                  <a:t> </a:t>
                </a:r>
              </a:p>
              <a:p>
                <a:pPr algn="ctr"/>
                <a14:m>
                  <m:oMath xmlns:m="http://schemas.openxmlformats.org/officeDocument/2006/math">
                    <m:sSub>
                      <m:sSubPr>
                        <m:ctrlPr>
                          <a:rPr lang="en-US" sz="1200" i="1" dirty="0" smtClean="0">
                            <a:latin typeface="Cambria Math" panose="02040503050406030204" pitchFamily="18" charset="0"/>
                            <a:ea typeface="Cambria Math" panose="02040503050406030204" pitchFamily="18" charset="0"/>
                            <a:cs typeface="Arial" charset="0"/>
                          </a:rPr>
                        </m:ctrlPr>
                      </m:sSubPr>
                      <m:e>
                        <m:r>
                          <a:rPr lang="en-US" sz="1200" b="0" i="1" dirty="0" smtClean="0">
                            <a:latin typeface="Cambria Math" panose="02040503050406030204" pitchFamily="18" charset="0"/>
                            <a:ea typeface="Cambria Math" panose="02040503050406030204" pitchFamily="18" charset="0"/>
                            <a:cs typeface="Arial" charset="0"/>
                          </a:rPr>
                          <m:t>𝐷</m:t>
                        </m:r>
                      </m:e>
                      <m:sub>
                        <m:r>
                          <a:rPr lang="en-US" sz="1200" b="0" i="1" dirty="0" smtClean="0">
                            <a:latin typeface="Cambria Math" panose="02040503050406030204" pitchFamily="18" charset="0"/>
                            <a:ea typeface="Cambria Math" panose="02040503050406030204" pitchFamily="18" charset="0"/>
                            <a:cs typeface="Arial" charset="0"/>
                          </a:rPr>
                          <m:t>𝐹</m:t>
                        </m:r>
                        <m:r>
                          <a:rPr lang="en-US" sz="1200" b="0" i="1" dirty="0" smtClean="0">
                            <a:latin typeface="Cambria Math" panose="02040503050406030204" pitchFamily="18" charset="0"/>
                            <a:ea typeface="Cambria Math" panose="02040503050406030204" pitchFamily="18" charset="0"/>
                            <a:cs typeface="Arial" charset="0"/>
                          </a:rPr>
                          <m:t>2</m:t>
                        </m:r>
                      </m:sub>
                    </m:sSub>
                    <m:r>
                      <a:rPr lang="en-US" sz="1200" i="1" dirty="0">
                        <a:latin typeface="Cambria Math" panose="02040503050406030204" pitchFamily="18" charset="0"/>
                        <a:ea typeface="Cambria Math" panose="02040503050406030204" pitchFamily="18" charset="0"/>
                        <a:cs typeface="Arial" charset="0"/>
                      </a:rPr>
                      <m:t>=</m:t>
                    </m:r>
                    <m:r>
                      <a:rPr lang="en-US" sz="1200" b="0" i="1" dirty="0" smtClean="0">
                        <a:latin typeface="Cambria Math" panose="02040503050406030204" pitchFamily="18" charset="0"/>
                        <a:ea typeface="Cambria Math" panose="02040503050406030204" pitchFamily="18" charset="0"/>
                        <a:cs typeface="Arial" charset="0"/>
                      </a:rPr>
                      <m:t>5.7</m:t>
                    </m:r>
                    <m:r>
                      <a:rPr lang="en-US" sz="1200" i="1" dirty="0">
                        <a:latin typeface="Cambria Math" panose="02040503050406030204" pitchFamily="18" charset="0"/>
                        <a:ea typeface="Cambria Math" panose="02040503050406030204" pitchFamily="18" charset="0"/>
                        <a:cs typeface="Arial" charset="0"/>
                      </a:rPr>
                      <m:t>∙</m:t>
                    </m:r>
                    <m:sSup>
                      <m:sSupPr>
                        <m:ctrlPr>
                          <a:rPr lang="en-US" sz="1200" i="1" dirty="0">
                            <a:latin typeface="Cambria Math" panose="02040503050406030204" pitchFamily="18" charset="0"/>
                            <a:ea typeface="Cambria Math" panose="02040503050406030204" pitchFamily="18" charset="0"/>
                            <a:cs typeface="Arial" charset="0"/>
                          </a:rPr>
                        </m:ctrlPr>
                      </m:sSupPr>
                      <m:e>
                        <m:r>
                          <a:rPr lang="en-US" sz="1200" i="1" dirty="0">
                            <a:latin typeface="Cambria Math" panose="02040503050406030204" pitchFamily="18" charset="0"/>
                            <a:ea typeface="Cambria Math" panose="02040503050406030204" pitchFamily="18" charset="0"/>
                            <a:cs typeface="Arial" charset="0"/>
                          </a:rPr>
                          <m:t>10</m:t>
                        </m:r>
                      </m:e>
                      <m:sup>
                        <m:r>
                          <a:rPr lang="en-US" sz="1200" i="1" dirty="0">
                            <a:latin typeface="Cambria Math" panose="02040503050406030204" pitchFamily="18" charset="0"/>
                            <a:ea typeface="Cambria Math" panose="02040503050406030204" pitchFamily="18" charset="0"/>
                            <a:cs typeface="Arial" charset="0"/>
                          </a:rPr>
                          <m:t>−</m:t>
                        </m:r>
                        <m:r>
                          <a:rPr lang="en-US" sz="1200" b="0" i="1" dirty="0" smtClean="0">
                            <a:latin typeface="Cambria Math" panose="02040503050406030204" pitchFamily="18" charset="0"/>
                            <a:ea typeface="Cambria Math" panose="02040503050406030204" pitchFamily="18" charset="0"/>
                            <a:cs typeface="Arial" charset="0"/>
                          </a:rPr>
                          <m:t>10</m:t>
                        </m:r>
                      </m:sup>
                    </m:sSup>
                    <m:sSup>
                      <m:sSupPr>
                        <m:ctrlPr>
                          <a:rPr lang="en-US" sz="1200" i="1" dirty="0">
                            <a:latin typeface="Cambria Math" panose="02040503050406030204" pitchFamily="18" charset="0"/>
                            <a:cs typeface="Arial" charset="0"/>
                          </a:rPr>
                        </m:ctrlPr>
                      </m:sSupPr>
                      <m:e>
                        <m:r>
                          <a:rPr lang="en-US" sz="1200" b="0" i="1" dirty="0" smtClean="0">
                            <a:latin typeface="Cambria Math" panose="02040503050406030204" pitchFamily="18" charset="0"/>
                            <a:cs typeface="Arial" charset="0"/>
                          </a:rPr>
                          <m:t> </m:t>
                        </m:r>
                        <m:r>
                          <a:rPr lang="en-US" sz="1200" i="1" dirty="0">
                            <a:latin typeface="Cambria Math" panose="02040503050406030204" pitchFamily="18" charset="0"/>
                            <a:cs typeface="Arial" charset="0"/>
                          </a:rPr>
                          <m:t>𝑚</m:t>
                        </m:r>
                      </m:e>
                      <m:sup>
                        <m:r>
                          <a:rPr lang="en-US" sz="1200" b="0" i="1" dirty="0" smtClean="0">
                            <a:latin typeface="Cambria Math" panose="02040503050406030204" pitchFamily="18" charset="0"/>
                            <a:cs typeface="Arial" charset="0"/>
                          </a:rPr>
                          <m:t>2</m:t>
                        </m:r>
                      </m:sup>
                    </m:sSup>
                  </m:oMath>
                </a14:m>
                <a:r>
                  <a:rPr lang="en-US" sz="1200" dirty="0">
                    <a:cs typeface="Arial" charset="0"/>
                  </a:rPr>
                  <a:t> </a:t>
                </a:r>
                <a14:m>
                  <m:oMath xmlns:m="http://schemas.openxmlformats.org/officeDocument/2006/math">
                    <m:sSup>
                      <m:sSupPr>
                        <m:ctrlPr>
                          <a:rPr lang="en-US" sz="1200" i="1" dirty="0">
                            <a:latin typeface="Cambria Math" panose="02040503050406030204" pitchFamily="18" charset="0"/>
                            <a:cs typeface="Arial" charset="0"/>
                          </a:rPr>
                        </m:ctrlPr>
                      </m:sSupPr>
                      <m:e>
                        <m:r>
                          <a:rPr lang="en-US" sz="1200" b="0" i="1" dirty="0" smtClean="0">
                            <a:latin typeface="Cambria Math" panose="02040503050406030204" pitchFamily="18" charset="0"/>
                            <a:cs typeface="Arial" charset="0"/>
                          </a:rPr>
                          <m:t>𝑠</m:t>
                        </m:r>
                      </m:e>
                      <m:sup>
                        <m:r>
                          <a:rPr lang="en-US" sz="1200" i="1" dirty="0">
                            <a:latin typeface="Cambria Math" panose="02040503050406030204" pitchFamily="18" charset="0"/>
                            <a:cs typeface="Arial" charset="0"/>
                          </a:rPr>
                          <m:t>−1</m:t>
                        </m:r>
                      </m:sup>
                    </m:sSup>
                  </m:oMath>
                </a14:m>
                <a:endParaRPr lang="en-US" sz="1200" dirty="0">
                  <a:ea typeface="Cambria Math" panose="02040503050406030204" pitchFamily="18" charset="0"/>
                  <a:cs typeface="Arial" charset="0"/>
                </a:endParaRPr>
              </a:p>
              <a:p>
                <a:pPr algn="ctr"/>
                <a14:m>
                  <m:oMath xmlns:m="http://schemas.openxmlformats.org/officeDocument/2006/math">
                    <m:sSub>
                      <m:sSubPr>
                        <m:ctrlPr>
                          <a:rPr lang="en-US" sz="1200" i="1" dirty="0">
                            <a:latin typeface="Cambria Math" panose="02040503050406030204" pitchFamily="18" charset="0"/>
                            <a:ea typeface="Cambria Math" panose="02040503050406030204" pitchFamily="18" charset="0"/>
                            <a:cs typeface="Arial" charset="0"/>
                          </a:rPr>
                        </m:ctrlPr>
                      </m:sSubPr>
                      <m:e>
                        <m:r>
                          <a:rPr lang="en-US" sz="1200" i="1" dirty="0">
                            <a:latin typeface="Cambria Math" panose="02040503050406030204" pitchFamily="18" charset="0"/>
                            <a:ea typeface="Cambria Math" panose="02040503050406030204" pitchFamily="18" charset="0"/>
                            <a:cs typeface="Arial" charset="0"/>
                          </a:rPr>
                          <m:t>𝐷</m:t>
                        </m:r>
                      </m:e>
                      <m:sub>
                        <m:r>
                          <a:rPr lang="en-US" sz="1200" b="0" i="1" dirty="0" smtClean="0">
                            <a:latin typeface="Cambria Math" panose="02040503050406030204" pitchFamily="18" charset="0"/>
                            <a:ea typeface="Cambria Math" panose="02040503050406030204" pitchFamily="18" charset="0"/>
                            <a:cs typeface="Arial" charset="0"/>
                          </a:rPr>
                          <m:t>𝐹</m:t>
                        </m:r>
                        <m:r>
                          <a:rPr lang="en-US" sz="1200" b="0" i="1" dirty="0" smtClean="0">
                            <a:latin typeface="Cambria Math" panose="02040503050406030204" pitchFamily="18" charset="0"/>
                            <a:ea typeface="Cambria Math" panose="02040503050406030204" pitchFamily="18" charset="0"/>
                            <a:cs typeface="Arial" charset="0"/>
                          </a:rPr>
                          <m:t>3</m:t>
                        </m:r>
                      </m:sub>
                    </m:sSub>
                    <m:r>
                      <a:rPr lang="en-US" sz="1200" i="1" dirty="0">
                        <a:latin typeface="Cambria Math" panose="02040503050406030204" pitchFamily="18" charset="0"/>
                        <a:ea typeface="Cambria Math" panose="02040503050406030204" pitchFamily="18" charset="0"/>
                        <a:cs typeface="Arial" charset="0"/>
                      </a:rPr>
                      <m:t>=</m:t>
                    </m:r>
                    <m:r>
                      <a:rPr lang="en-US" sz="1200" b="0" i="1" dirty="0" smtClean="0">
                        <a:latin typeface="Cambria Math" panose="02040503050406030204" pitchFamily="18" charset="0"/>
                        <a:ea typeface="Cambria Math" panose="02040503050406030204" pitchFamily="18" charset="0"/>
                        <a:cs typeface="Arial" charset="0"/>
                      </a:rPr>
                      <m:t> 4.8</m:t>
                    </m:r>
                    <m:r>
                      <a:rPr lang="en-US" sz="1200" i="1" dirty="0">
                        <a:latin typeface="Cambria Math" panose="02040503050406030204" pitchFamily="18" charset="0"/>
                        <a:ea typeface="Cambria Math" panose="02040503050406030204" pitchFamily="18" charset="0"/>
                        <a:cs typeface="Arial" charset="0"/>
                      </a:rPr>
                      <m:t>∙</m:t>
                    </m:r>
                    <m:sSup>
                      <m:sSupPr>
                        <m:ctrlPr>
                          <a:rPr lang="en-US" sz="1200" i="1" dirty="0">
                            <a:latin typeface="Cambria Math" panose="02040503050406030204" pitchFamily="18" charset="0"/>
                            <a:ea typeface="Cambria Math" panose="02040503050406030204" pitchFamily="18" charset="0"/>
                            <a:cs typeface="Arial" charset="0"/>
                          </a:rPr>
                        </m:ctrlPr>
                      </m:sSupPr>
                      <m:e>
                        <m:r>
                          <a:rPr lang="en-US" sz="1200" i="1" dirty="0">
                            <a:latin typeface="Cambria Math" panose="02040503050406030204" pitchFamily="18" charset="0"/>
                            <a:ea typeface="Cambria Math" panose="02040503050406030204" pitchFamily="18" charset="0"/>
                            <a:cs typeface="Arial" charset="0"/>
                          </a:rPr>
                          <m:t>10</m:t>
                        </m:r>
                      </m:e>
                      <m:sup>
                        <m:r>
                          <a:rPr lang="en-US" sz="1200" i="1" dirty="0">
                            <a:latin typeface="Cambria Math" panose="02040503050406030204" pitchFamily="18" charset="0"/>
                            <a:ea typeface="Cambria Math" panose="02040503050406030204" pitchFamily="18" charset="0"/>
                            <a:cs typeface="Arial" charset="0"/>
                          </a:rPr>
                          <m:t>−</m:t>
                        </m:r>
                        <m:r>
                          <a:rPr lang="en-US" sz="1200" b="0" i="1" dirty="0" smtClean="0">
                            <a:latin typeface="Cambria Math" panose="02040503050406030204" pitchFamily="18" charset="0"/>
                            <a:ea typeface="Cambria Math" panose="02040503050406030204" pitchFamily="18" charset="0"/>
                            <a:cs typeface="Arial" charset="0"/>
                          </a:rPr>
                          <m:t>10</m:t>
                        </m:r>
                      </m:sup>
                    </m:sSup>
                    <m:sSup>
                      <m:sSupPr>
                        <m:ctrlPr>
                          <a:rPr lang="en-US" sz="1200" i="1" dirty="0">
                            <a:latin typeface="Cambria Math" panose="02040503050406030204" pitchFamily="18" charset="0"/>
                            <a:cs typeface="Arial" charset="0"/>
                          </a:rPr>
                        </m:ctrlPr>
                      </m:sSupPr>
                      <m:e>
                        <m:r>
                          <a:rPr lang="en-US" sz="1200" b="0" i="1" dirty="0" smtClean="0">
                            <a:latin typeface="Cambria Math" panose="02040503050406030204" pitchFamily="18" charset="0"/>
                            <a:cs typeface="Arial" charset="0"/>
                          </a:rPr>
                          <m:t> </m:t>
                        </m:r>
                        <m:r>
                          <a:rPr lang="en-US" sz="1200" i="1" dirty="0">
                            <a:latin typeface="Cambria Math" panose="02040503050406030204" pitchFamily="18" charset="0"/>
                            <a:cs typeface="Arial" charset="0"/>
                          </a:rPr>
                          <m:t>𝑚</m:t>
                        </m:r>
                      </m:e>
                      <m:sup>
                        <m:r>
                          <a:rPr lang="en-US" sz="1200" b="0" i="1" dirty="0" smtClean="0">
                            <a:latin typeface="Cambria Math" panose="02040503050406030204" pitchFamily="18" charset="0"/>
                            <a:cs typeface="Arial" charset="0"/>
                          </a:rPr>
                          <m:t>2</m:t>
                        </m:r>
                      </m:sup>
                    </m:sSup>
                  </m:oMath>
                </a14:m>
                <a:r>
                  <a:rPr lang="en-US" sz="1200" dirty="0">
                    <a:cs typeface="Arial" charset="0"/>
                  </a:rPr>
                  <a:t> </a:t>
                </a:r>
                <a14:m>
                  <m:oMath xmlns:m="http://schemas.openxmlformats.org/officeDocument/2006/math">
                    <m:sSup>
                      <m:sSupPr>
                        <m:ctrlPr>
                          <a:rPr lang="en-US" sz="1200" i="1" dirty="0">
                            <a:latin typeface="Cambria Math" panose="02040503050406030204" pitchFamily="18" charset="0"/>
                            <a:cs typeface="Arial" charset="0"/>
                          </a:rPr>
                        </m:ctrlPr>
                      </m:sSupPr>
                      <m:e>
                        <m:r>
                          <a:rPr lang="en-US" sz="1200" b="0" i="1" dirty="0" smtClean="0">
                            <a:latin typeface="Cambria Math" panose="02040503050406030204" pitchFamily="18" charset="0"/>
                            <a:cs typeface="Arial" charset="0"/>
                          </a:rPr>
                          <m:t>𝑠</m:t>
                        </m:r>
                      </m:e>
                      <m:sup>
                        <m:r>
                          <a:rPr lang="en-US" sz="1200" i="1" dirty="0">
                            <a:latin typeface="Cambria Math" panose="02040503050406030204" pitchFamily="18" charset="0"/>
                            <a:cs typeface="Arial" charset="0"/>
                          </a:rPr>
                          <m:t>−1</m:t>
                        </m:r>
                      </m:sup>
                    </m:sSup>
                  </m:oMath>
                </a14:m>
                <a:r>
                  <a:rPr lang="en-US" sz="1200" dirty="0">
                    <a:ea typeface="Cambria Math" panose="02040503050406030204" pitchFamily="18" charset="0"/>
                    <a:cs typeface="Arial" charset="0"/>
                  </a:rPr>
                  <a:t> </a:t>
                </a:r>
              </a:p>
              <a:p>
                <a:pPr algn="ctr"/>
                <a14:m>
                  <m:oMath xmlns:m="http://schemas.openxmlformats.org/officeDocument/2006/math">
                    <m:sSub>
                      <m:sSubPr>
                        <m:ctrlPr>
                          <a:rPr lang="en-US" sz="1200" i="1" dirty="0" smtClean="0">
                            <a:latin typeface="Cambria Math" panose="02040503050406030204" pitchFamily="18" charset="0"/>
                            <a:ea typeface="Cambria Math" panose="02040503050406030204" pitchFamily="18" charset="0"/>
                            <a:cs typeface="Arial" charset="0"/>
                          </a:rPr>
                        </m:ctrlPr>
                      </m:sSubPr>
                      <m:e>
                        <m:r>
                          <a:rPr lang="en-US" sz="1200" b="0" i="1" dirty="0" smtClean="0">
                            <a:latin typeface="Cambria Math" panose="02040503050406030204" pitchFamily="18" charset="0"/>
                            <a:ea typeface="Cambria Math" panose="02040503050406030204" pitchFamily="18" charset="0"/>
                            <a:cs typeface="Arial" charset="0"/>
                          </a:rPr>
                          <m:t>𝑗</m:t>
                        </m:r>
                      </m:e>
                      <m:sub>
                        <m:r>
                          <a:rPr lang="en-US" sz="1200" b="0" i="1" dirty="0" smtClean="0">
                            <a:latin typeface="Cambria Math" panose="02040503050406030204" pitchFamily="18" charset="0"/>
                            <a:ea typeface="Cambria Math" panose="02040503050406030204" pitchFamily="18" charset="0"/>
                            <a:cs typeface="Arial" charset="0"/>
                          </a:rPr>
                          <m:t>0</m:t>
                        </m:r>
                      </m:sub>
                    </m:sSub>
                    <m:r>
                      <a:rPr lang="en-US" sz="1200" i="1" dirty="0">
                        <a:latin typeface="Cambria Math" panose="02040503050406030204" pitchFamily="18" charset="0"/>
                        <a:ea typeface="Cambria Math" panose="02040503050406030204" pitchFamily="18" charset="0"/>
                        <a:cs typeface="Arial" charset="0"/>
                      </a:rPr>
                      <m:t>=</m:t>
                    </m:r>
                    <m:r>
                      <a:rPr lang="en-US" sz="1200" b="0" i="1" dirty="0" smtClean="0">
                        <a:latin typeface="Cambria Math" panose="02040503050406030204" pitchFamily="18" charset="0"/>
                        <a:ea typeface="Cambria Math" panose="02040503050406030204" pitchFamily="18" charset="0"/>
                        <a:cs typeface="Arial" charset="0"/>
                      </a:rPr>
                      <m:t>652−99 </m:t>
                    </m:r>
                    <m:r>
                      <a:rPr lang="en-US" sz="1200" i="1" dirty="0" smtClean="0">
                        <a:latin typeface="Cambria Math" panose="02040503050406030204" pitchFamily="18" charset="0"/>
                        <a:cs typeface="Arial" charset="0"/>
                      </a:rPr>
                      <m:t>𝐴</m:t>
                    </m:r>
                    <m:r>
                      <m:rPr>
                        <m:nor/>
                      </m:rPr>
                      <a:rPr lang="en-US" sz="1200" dirty="0">
                        <a:cs typeface="Arial" charset="0"/>
                      </a:rPr>
                      <m:t> </m:t>
                    </m:r>
                    <m:sSup>
                      <m:sSupPr>
                        <m:ctrlPr>
                          <a:rPr lang="en-US" sz="1200" i="1" dirty="0">
                            <a:latin typeface="Cambria Math" panose="02040503050406030204" pitchFamily="18" charset="0"/>
                            <a:cs typeface="Arial" charset="0"/>
                          </a:rPr>
                        </m:ctrlPr>
                      </m:sSupPr>
                      <m:e>
                        <m:r>
                          <a:rPr lang="en-US" sz="1200" b="0" i="1" dirty="0" smtClean="0">
                            <a:latin typeface="Cambria Math" panose="02040503050406030204" pitchFamily="18" charset="0"/>
                            <a:cs typeface="Arial" charset="0"/>
                          </a:rPr>
                          <m:t>𝑚</m:t>
                        </m:r>
                      </m:e>
                      <m:sup>
                        <m:r>
                          <a:rPr lang="en-US" sz="1200" i="1" dirty="0">
                            <a:latin typeface="Cambria Math" panose="02040503050406030204" pitchFamily="18" charset="0"/>
                            <a:cs typeface="Arial" charset="0"/>
                          </a:rPr>
                          <m:t>−</m:t>
                        </m:r>
                        <m:r>
                          <a:rPr lang="en-US" sz="1200" b="0" i="1" dirty="0" smtClean="0">
                            <a:latin typeface="Cambria Math" panose="02040503050406030204" pitchFamily="18" charset="0"/>
                            <a:cs typeface="Arial" charset="0"/>
                          </a:rPr>
                          <m:t>2</m:t>
                        </m:r>
                      </m:sup>
                    </m:sSup>
                  </m:oMath>
                </a14:m>
                <a:r>
                  <a:rPr lang="en-US" sz="1200" dirty="0">
                    <a:ea typeface="Arial" charset="0"/>
                    <a:cs typeface="Arial" charset="0"/>
                  </a:rPr>
                  <a:t> </a:t>
                </a:r>
                <a:endParaRPr lang="en-NL" sz="1200" dirty="0">
                  <a:ea typeface="Arial" charset="0"/>
                  <a:cs typeface="Arial" charset="0"/>
                </a:endParaRPr>
              </a:p>
            </p:txBody>
          </p:sp>
        </mc:Choice>
        <mc:Fallback xmlns="">
          <p:sp>
            <p:nvSpPr>
              <p:cNvPr id="30" name="TextBox 29">
                <a:extLst>
                  <a:ext uri="{FF2B5EF4-FFF2-40B4-BE49-F238E27FC236}">
                    <a16:creationId xmlns:a16="http://schemas.microsoft.com/office/drawing/2014/main" id="{FCBDEF86-BEE0-43A2-92BF-F4CBAA87DE37}"/>
                  </a:ext>
                </a:extLst>
              </p:cNvPr>
              <p:cNvSpPr txBox="1">
                <a:spLocks noRot="1" noChangeAspect="1" noMove="1" noResize="1" noEditPoints="1" noAdjustHandles="1" noChangeArrowheads="1" noChangeShapeType="1" noTextEdit="1"/>
              </p:cNvSpPr>
              <p:nvPr/>
            </p:nvSpPr>
            <p:spPr>
              <a:xfrm>
                <a:off x="316861" y="5589537"/>
                <a:ext cx="1916743" cy="1031886"/>
              </a:xfrm>
              <a:prstGeom prst="rect">
                <a:avLst/>
              </a:prstGeom>
              <a:blipFill>
                <a:blip r:embed="rId10"/>
                <a:stretch>
                  <a:fillRect/>
                </a:stretch>
              </a:blipFill>
              <a:ln w="19050">
                <a:solidFill>
                  <a:schemeClr val="tx1"/>
                </a:solidFill>
              </a:ln>
            </p:spPr>
            <p:txBody>
              <a:bodyPr/>
              <a:lstStyle/>
              <a:p>
                <a:r>
                  <a:rPr lang="en-NL">
                    <a:noFill/>
                  </a:rPr>
                  <a:t> </a:t>
                </a:r>
              </a:p>
            </p:txBody>
          </p:sp>
        </mc:Fallback>
      </mc:AlternateContent>
      <p:grpSp>
        <p:nvGrpSpPr>
          <p:cNvPr id="39" name="Group 38">
            <a:extLst>
              <a:ext uri="{FF2B5EF4-FFF2-40B4-BE49-F238E27FC236}">
                <a16:creationId xmlns:a16="http://schemas.microsoft.com/office/drawing/2014/main" id="{5C69AEFC-58AA-46BA-8E67-FB13051A7247}"/>
              </a:ext>
            </a:extLst>
          </p:cNvPr>
          <p:cNvGrpSpPr/>
          <p:nvPr/>
        </p:nvGrpSpPr>
        <p:grpSpPr>
          <a:xfrm>
            <a:off x="7524000" y="3063600"/>
            <a:ext cx="4459915" cy="3420000"/>
            <a:chOff x="6232143" y="2949300"/>
            <a:chExt cx="4459915" cy="3420000"/>
          </a:xfrm>
        </p:grpSpPr>
        <p:pic>
          <p:nvPicPr>
            <p:cNvPr id="49" name="Picture 48">
              <a:extLst>
                <a:ext uri="{FF2B5EF4-FFF2-40B4-BE49-F238E27FC236}">
                  <a16:creationId xmlns:a16="http://schemas.microsoft.com/office/drawing/2014/main" id="{750BAB65-7B00-471D-B3D2-C1B303EE6B58}"/>
                </a:ext>
              </a:extLst>
            </p:cNvPr>
            <p:cNvPicPr>
              <a:picLocks noChangeAspect="1"/>
            </p:cNvPicPr>
            <p:nvPr/>
          </p:nvPicPr>
          <p:blipFill>
            <a:blip r:embed="rId11"/>
            <a:stretch>
              <a:fillRect/>
            </a:stretch>
          </p:blipFill>
          <p:spPr>
            <a:xfrm>
              <a:off x="6232143" y="2949300"/>
              <a:ext cx="4459915" cy="3420000"/>
            </a:xfrm>
            <a:prstGeom prst="rect">
              <a:avLst/>
            </a:prstGeom>
          </p:spPr>
        </p:pic>
        <p:sp>
          <p:nvSpPr>
            <p:cNvPr id="50" name="Rectangle 49">
              <a:extLst>
                <a:ext uri="{FF2B5EF4-FFF2-40B4-BE49-F238E27FC236}">
                  <a16:creationId xmlns:a16="http://schemas.microsoft.com/office/drawing/2014/main" id="{C6FA246F-88EC-440F-B3B4-20A5C28B7CA4}"/>
                </a:ext>
              </a:extLst>
            </p:cNvPr>
            <p:cNvSpPr/>
            <p:nvPr/>
          </p:nvSpPr>
          <p:spPr>
            <a:xfrm>
              <a:off x="7620000" y="5319664"/>
              <a:ext cx="2338278" cy="3475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sp>
          <p:nvSpPr>
            <p:cNvPr id="51" name="Rectangle 50">
              <a:extLst>
                <a:ext uri="{FF2B5EF4-FFF2-40B4-BE49-F238E27FC236}">
                  <a16:creationId xmlns:a16="http://schemas.microsoft.com/office/drawing/2014/main" id="{DDD67F56-2F0C-4A89-8CA9-D3B804A676B6}"/>
                </a:ext>
              </a:extLst>
            </p:cNvPr>
            <p:cNvSpPr/>
            <p:nvPr/>
          </p:nvSpPr>
          <p:spPr>
            <a:xfrm>
              <a:off x="8830152" y="4400346"/>
              <a:ext cx="852542" cy="8124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sp>
        <p:nvSpPr>
          <p:cNvPr id="52" name="TextBox 51">
            <a:extLst>
              <a:ext uri="{FF2B5EF4-FFF2-40B4-BE49-F238E27FC236}">
                <a16:creationId xmlns:a16="http://schemas.microsoft.com/office/drawing/2014/main" id="{94CBCB3C-226D-4F25-8563-A0E61B8BD6F8}"/>
              </a:ext>
            </a:extLst>
          </p:cNvPr>
          <p:cNvSpPr txBox="1"/>
          <p:nvPr/>
        </p:nvSpPr>
        <p:spPr>
          <a:xfrm>
            <a:off x="7940883" y="2594700"/>
            <a:ext cx="3708259" cy="400110"/>
          </a:xfrm>
          <a:prstGeom prst="rect">
            <a:avLst/>
          </a:prstGeom>
          <a:noFill/>
        </p:spPr>
        <p:txBody>
          <a:bodyPr wrap="none" rtlCol="0">
            <a:spAutoFit/>
          </a:bodyPr>
          <a:lstStyle/>
          <a:p>
            <a:pPr algn="ctr"/>
            <a:r>
              <a:rPr lang="en-US" sz="2000" u="sng" dirty="0">
                <a:latin typeface="Arial" charset="0"/>
                <a:ea typeface="Arial" charset="0"/>
                <a:cs typeface="Arial" charset="0"/>
              </a:rPr>
              <a:t>Mass transfer coefficient fitting:</a:t>
            </a:r>
          </a:p>
        </p:txBody>
      </p:sp>
    </p:spTree>
    <p:custDataLst>
      <p:tags r:id="rId1"/>
    </p:custDataLst>
    <p:extLst>
      <p:ext uri="{BB962C8B-B14F-4D97-AF65-F5344CB8AC3E}">
        <p14:creationId xmlns:p14="http://schemas.microsoft.com/office/powerpoint/2010/main" val="2910759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ACFDA-D98B-4F61-86E3-E39DB60BF1CB}"/>
              </a:ext>
            </a:extLst>
          </p:cNvPr>
          <p:cNvSpPr>
            <a:spLocks noGrp="1"/>
          </p:cNvSpPr>
          <p:nvPr>
            <p:ph type="title"/>
          </p:nvPr>
        </p:nvSpPr>
        <p:spPr/>
        <p:txBody>
          <a:bodyPr/>
          <a:lstStyle/>
          <a:p>
            <a:r>
              <a:rPr lang="en-US" dirty="0"/>
              <a:t>Local reactant depletion</a:t>
            </a:r>
            <a:endParaRPr lang="en-NL" dirty="0"/>
          </a:p>
        </p:txBody>
      </p:sp>
      <p:sp>
        <p:nvSpPr>
          <p:cNvPr id="3" name="Slide Number Placeholder 2">
            <a:extLst>
              <a:ext uri="{FF2B5EF4-FFF2-40B4-BE49-F238E27FC236}">
                <a16:creationId xmlns:a16="http://schemas.microsoft.com/office/drawing/2014/main" id="{8C379374-E1D1-44F0-AC8D-14C1D099B291}"/>
              </a:ext>
            </a:extLst>
          </p:cNvPr>
          <p:cNvSpPr>
            <a:spLocks noGrp="1"/>
          </p:cNvSpPr>
          <p:nvPr>
            <p:ph type="sldNum" sz="quarter" idx="4"/>
          </p:nvPr>
        </p:nvSpPr>
        <p:spPr/>
        <p:txBody>
          <a:bodyPr/>
          <a:lstStyle/>
          <a:p>
            <a:fld id="{B7CEC10D-CD46-426F-915E-6C78530279CB}" type="slidenum">
              <a:rPr lang="en-US" smtClean="0"/>
              <a:pPr/>
              <a:t>12</a:t>
            </a:fld>
            <a:endParaRPr lang="en-US" dirty="0"/>
          </a:p>
        </p:txBody>
      </p:sp>
      <p:sp>
        <p:nvSpPr>
          <p:cNvPr id="4" name="Footer Placeholder 3">
            <a:extLst>
              <a:ext uri="{FF2B5EF4-FFF2-40B4-BE49-F238E27FC236}">
                <a16:creationId xmlns:a16="http://schemas.microsoft.com/office/drawing/2014/main" id="{04F71C55-895A-448C-BF30-1BB11145E6F9}"/>
              </a:ext>
            </a:extLst>
          </p:cNvPr>
          <p:cNvSpPr>
            <a:spLocks noGrp="1"/>
          </p:cNvSpPr>
          <p:nvPr>
            <p:ph type="ftr" sz="quarter" idx="10"/>
          </p:nvPr>
        </p:nvSpPr>
        <p:spPr/>
        <p:txBody>
          <a:bodyPr/>
          <a:lstStyle/>
          <a:p>
            <a:endParaRPr lang="en-GB" dirty="0"/>
          </a:p>
          <a:p>
            <a:r>
              <a:rPr lang="en-US" dirty="0"/>
              <a:t>Van der Heijden, M. </a:t>
            </a:r>
            <a:r>
              <a:rPr lang="en-US" i="1" dirty="0"/>
              <a:t>et al.</a:t>
            </a:r>
            <a:r>
              <a:rPr lang="en-US" dirty="0"/>
              <a:t>, </a:t>
            </a:r>
            <a:r>
              <a:rPr lang="en-US" i="1" dirty="0"/>
              <a:t>J. </a:t>
            </a:r>
            <a:r>
              <a:rPr lang="en-US" i="1" dirty="0" err="1"/>
              <a:t>Electrochem</a:t>
            </a:r>
            <a:r>
              <a:rPr lang="en-US" i="1" dirty="0"/>
              <a:t>. Soc</a:t>
            </a:r>
            <a:r>
              <a:rPr lang="en-US" dirty="0"/>
              <a:t>, </a:t>
            </a:r>
            <a:r>
              <a:rPr lang="en-US" b="1" dirty="0"/>
              <a:t>169</a:t>
            </a:r>
            <a:r>
              <a:rPr lang="en-US" dirty="0"/>
              <a:t>, 040505 (2022)</a:t>
            </a:r>
          </a:p>
          <a:p>
            <a:endParaRPr lang="en-GB" dirty="0"/>
          </a:p>
        </p:txBody>
      </p:sp>
      <p:sp>
        <p:nvSpPr>
          <p:cNvPr id="74" name="TextBox 73">
            <a:extLst>
              <a:ext uri="{FF2B5EF4-FFF2-40B4-BE49-F238E27FC236}">
                <a16:creationId xmlns:a16="http://schemas.microsoft.com/office/drawing/2014/main" id="{CEDFB2E1-0321-4949-B251-D74FBED98D49}"/>
              </a:ext>
            </a:extLst>
          </p:cNvPr>
          <p:cNvSpPr txBox="1"/>
          <p:nvPr/>
        </p:nvSpPr>
        <p:spPr>
          <a:xfrm>
            <a:off x="720000" y="3727148"/>
            <a:ext cx="1909497" cy="400110"/>
          </a:xfrm>
          <a:prstGeom prst="rect">
            <a:avLst/>
          </a:prstGeom>
          <a:noFill/>
        </p:spPr>
        <p:txBody>
          <a:bodyPr wrap="none" rtlCol="0">
            <a:spAutoFit/>
          </a:bodyPr>
          <a:lstStyle/>
          <a:p>
            <a:r>
              <a:rPr lang="en-US" sz="2000" dirty="0"/>
              <a:t>Cloth electrode</a:t>
            </a:r>
            <a:endParaRPr lang="en-NL" sz="2000" dirty="0">
              <a:latin typeface="Arial" charset="0"/>
              <a:ea typeface="Arial" charset="0"/>
              <a:cs typeface="Arial" charset="0"/>
            </a:endParaRPr>
          </a:p>
        </p:txBody>
      </p:sp>
      <p:sp>
        <p:nvSpPr>
          <p:cNvPr id="76" name="TextBox 75">
            <a:extLst>
              <a:ext uri="{FF2B5EF4-FFF2-40B4-BE49-F238E27FC236}">
                <a16:creationId xmlns:a16="http://schemas.microsoft.com/office/drawing/2014/main" id="{182F6108-7854-45F5-9ACC-967D06178B9B}"/>
              </a:ext>
            </a:extLst>
          </p:cNvPr>
          <p:cNvSpPr txBox="1"/>
          <p:nvPr/>
        </p:nvSpPr>
        <p:spPr>
          <a:xfrm>
            <a:off x="720000" y="1402596"/>
            <a:ext cx="1994457" cy="400110"/>
          </a:xfrm>
          <a:prstGeom prst="rect">
            <a:avLst/>
          </a:prstGeom>
          <a:noFill/>
        </p:spPr>
        <p:txBody>
          <a:bodyPr wrap="none" rtlCol="0">
            <a:spAutoFit/>
          </a:bodyPr>
          <a:lstStyle/>
          <a:p>
            <a:r>
              <a:rPr lang="en-US" sz="2000" dirty="0"/>
              <a:t>Paper electrode</a:t>
            </a:r>
            <a:endParaRPr lang="en-NL" sz="2000" dirty="0">
              <a:latin typeface="Arial" charset="0"/>
              <a:ea typeface="Arial" charset="0"/>
              <a:cs typeface="Arial" charset="0"/>
            </a:endParaRPr>
          </a:p>
        </p:txBody>
      </p:sp>
      <p:pic>
        <p:nvPicPr>
          <p:cNvPr id="31" name="Picture 30" descr="Qr code&#10;&#10;Description automatically generated">
            <a:extLst>
              <a:ext uri="{FF2B5EF4-FFF2-40B4-BE49-F238E27FC236}">
                <a16:creationId xmlns:a16="http://schemas.microsoft.com/office/drawing/2014/main" id="{A6CE7575-2CF5-445F-ABD7-052867A2783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5178"/>
          <a:stretch/>
        </p:blipFill>
        <p:spPr>
          <a:xfrm rot="5400000">
            <a:off x="3268102" y="1372973"/>
            <a:ext cx="3254207" cy="2370006"/>
          </a:xfrm>
          <a:prstGeom prst="rect">
            <a:avLst/>
          </a:prstGeom>
        </p:spPr>
      </p:pic>
      <p:pic>
        <p:nvPicPr>
          <p:cNvPr id="32" name="Picture 31" descr="Qr code&#10;&#10;Description automatically generated">
            <a:extLst>
              <a:ext uri="{FF2B5EF4-FFF2-40B4-BE49-F238E27FC236}">
                <a16:creationId xmlns:a16="http://schemas.microsoft.com/office/drawing/2014/main" id="{EA46F03D-DF88-448F-B0C4-9BC78225AF0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5178"/>
          <a:stretch/>
        </p:blipFill>
        <p:spPr>
          <a:xfrm rot="5400000">
            <a:off x="5788104" y="1373907"/>
            <a:ext cx="3254204" cy="2370004"/>
          </a:xfrm>
          <a:prstGeom prst="rect">
            <a:avLst/>
          </a:prstGeom>
        </p:spPr>
      </p:pic>
      <p:pic>
        <p:nvPicPr>
          <p:cNvPr id="33" name="Picture 32" descr="A picture containing text&#10;&#10;Description automatically generated">
            <a:extLst>
              <a:ext uri="{FF2B5EF4-FFF2-40B4-BE49-F238E27FC236}">
                <a16:creationId xmlns:a16="http://schemas.microsoft.com/office/drawing/2014/main" id="{90BA92F5-867B-44EC-8907-44B44267F3F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5178"/>
          <a:stretch/>
        </p:blipFill>
        <p:spPr>
          <a:xfrm rot="5400000">
            <a:off x="8308103" y="1372973"/>
            <a:ext cx="3254208" cy="2370011"/>
          </a:xfrm>
          <a:prstGeom prst="rect">
            <a:avLst/>
          </a:prstGeom>
        </p:spPr>
      </p:pic>
      <p:pic>
        <p:nvPicPr>
          <p:cNvPr id="36" name="Picture 35" descr="A picture containing indoor, vegetable&#10;&#10;Description automatically generated">
            <a:extLst>
              <a:ext uri="{FF2B5EF4-FFF2-40B4-BE49-F238E27FC236}">
                <a16:creationId xmlns:a16="http://schemas.microsoft.com/office/drawing/2014/main" id="{2E8A786E-02EE-4F5E-A3E8-06C2C7EA0F3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15178"/>
          <a:stretch/>
        </p:blipFill>
        <p:spPr>
          <a:xfrm rot="5400000">
            <a:off x="3268105" y="3612350"/>
            <a:ext cx="3254203" cy="2370005"/>
          </a:xfrm>
          <a:prstGeom prst="rect">
            <a:avLst/>
          </a:prstGeom>
        </p:spPr>
      </p:pic>
      <p:pic>
        <p:nvPicPr>
          <p:cNvPr id="37" name="Picture 36" descr="A picture containing pea, vegetable&#10;&#10;Description automatically generated">
            <a:extLst>
              <a:ext uri="{FF2B5EF4-FFF2-40B4-BE49-F238E27FC236}">
                <a16:creationId xmlns:a16="http://schemas.microsoft.com/office/drawing/2014/main" id="{A53B1B97-7046-421E-9DE4-FAC8370C364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15178"/>
          <a:stretch/>
        </p:blipFill>
        <p:spPr>
          <a:xfrm rot="5400000">
            <a:off x="5788103" y="3612348"/>
            <a:ext cx="3254208" cy="2370011"/>
          </a:xfrm>
          <a:prstGeom prst="rect">
            <a:avLst/>
          </a:prstGeom>
        </p:spPr>
      </p:pic>
      <p:pic>
        <p:nvPicPr>
          <p:cNvPr id="38" name="Picture 37">
            <a:extLst>
              <a:ext uri="{FF2B5EF4-FFF2-40B4-BE49-F238E27FC236}">
                <a16:creationId xmlns:a16="http://schemas.microsoft.com/office/drawing/2014/main" id="{5B6E6947-CDD6-4E5E-B144-9DCD65D3BF3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5178"/>
          <a:stretch/>
        </p:blipFill>
        <p:spPr>
          <a:xfrm rot="5400000">
            <a:off x="8308102" y="3612348"/>
            <a:ext cx="3254205" cy="2370009"/>
          </a:xfrm>
          <a:prstGeom prst="rect">
            <a:avLst/>
          </a:prstGeom>
        </p:spPr>
      </p:pic>
      <p:sp>
        <p:nvSpPr>
          <p:cNvPr id="50" name="TextBox 49">
            <a:extLst>
              <a:ext uri="{FF2B5EF4-FFF2-40B4-BE49-F238E27FC236}">
                <a16:creationId xmlns:a16="http://schemas.microsoft.com/office/drawing/2014/main" id="{948645DA-BDD6-4858-A79E-654F9E8A4C1D}"/>
              </a:ext>
            </a:extLst>
          </p:cNvPr>
          <p:cNvSpPr txBox="1"/>
          <p:nvPr/>
        </p:nvSpPr>
        <p:spPr>
          <a:xfrm>
            <a:off x="2862299" y="2081633"/>
            <a:ext cx="659179" cy="369332"/>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Inlet</a:t>
            </a:r>
            <a:endParaRPr lang="en-NL" sz="1800" dirty="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C28898D5-1B46-4839-A0B2-7FE38BE9E30C}"/>
              </a:ext>
            </a:extLst>
          </p:cNvPr>
          <p:cNvSpPr txBox="1"/>
          <p:nvPr/>
        </p:nvSpPr>
        <p:spPr>
          <a:xfrm>
            <a:off x="10832631" y="2081633"/>
            <a:ext cx="815439" cy="369332"/>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Outlet</a:t>
            </a:r>
            <a:endParaRPr lang="en-NL" sz="1800" dirty="0">
              <a:latin typeface="Arial" panose="020B0604020202020204" pitchFamily="34" charset="0"/>
              <a:cs typeface="Arial" panose="020B0604020202020204" pitchFamily="34" charset="0"/>
            </a:endParaRPr>
          </a:p>
        </p:txBody>
      </p:sp>
      <p:cxnSp>
        <p:nvCxnSpPr>
          <p:cNvPr id="52" name="Straight Arrow Connector 51">
            <a:extLst>
              <a:ext uri="{FF2B5EF4-FFF2-40B4-BE49-F238E27FC236}">
                <a16:creationId xmlns:a16="http://schemas.microsoft.com/office/drawing/2014/main" id="{E52EF733-95A8-4A17-B02E-D3593AA83F58}"/>
              </a:ext>
            </a:extLst>
          </p:cNvPr>
          <p:cNvCxnSpPr>
            <a:cxnSpLocks/>
          </p:cNvCxnSpPr>
          <p:nvPr/>
        </p:nvCxnSpPr>
        <p:spPr>
          <a:xfrm>
            <a:off x="10975416" y="2550402"/>
            <a:ext cx="566882" cy="1"/>
          </a:xfrm>
          <a:prstGeom prst="straightConnector1">
            <a:avLst/>
          </a:prstGeom>
          <a:ln w="44450">
            <a:solidFill>
              <a:srgbClr val="262626"/>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250A5B8-54F7-4C2B-A410-81C1D2A5D108}"/>
              </a:ext>
            </a:extLst>
          </p:cNvPr>
          <p:cNvCxnSpPr>
            <a:cxnSpLocks/>
          </p:cNvCxnSpPr>
          <p:nvPr/>
        </p:nvCxnSpPr>
        <p:spPr>
          <a:xfrm>
            <a:off x="2921056" y="2553930"/>
            <a:ext cx="566882" cy="1"/>
          </a:xfrm>
          <a:prstGeom prst="straightConnector1">
            <a:avLst/>
          </a:prstGeom>
          <a:ln w="44450">
            <a:solidFill>
              <a:srgbClr val="262626"/>
            </a:solidFill>
            <a:tailEnd type="triangle"/>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AE35ED3E-05DD-4724-8CFF-8822975CAC2D}"/>
              </a:ext>
            </a:extLst>
          </p:cNvPr>
          <p:cNvGrpSpPr/>
          <p:nvPr/>
        </p:nvGrpSpPr>
        <p:grpSpPr>
          <a:xfrm>
            <a:off x="6145613" y="5785875"/>
            <a:ext cx="2229816" cy="749405"/>
            <a:chOff x="2694444" y="5398021"/>
            <a:chExt cx="1982470" cy="666278"/>
          </a:xfrm>
        </p:grpSpPr>
        <p:pic>
          <p:nvPicPr>
            <p:cNvPr id="55" name="Picture 54">
              <a:extLst>
                <a:ext uri="{FF2B5EF4-FFF2-40B4-BE49-F238E27FC236}">
                  <a16:creationId xmlns:a16="http://schemas.microsoft.com/office/drawing/2014/main" id="{24DC8AF6-F94D-4354-AC6F-66D28ABC392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7318" t="80642" r="16936"/>
            <a:stretch/>
          </p:blipFill>
          <p:spPr>
            <a:xfrm>
              <a:off x="2694444" y="5398021"/>
              <a:ext cx="1982470" cy="596596"/>
            </a:xfrm>
            <a:prstGeom prst="rect">
              <a:avLst/>
            </a:prstGeom>
          </p:spPr>
        </p:pic>
        <p:sp>
          <p:nvSpPr>
            <p:cNvPr id="56" name="TextBox 55">
              <a:extLst>
                <a:ext uri="{FF2B5EF4-FFF2-40B4-BE49-F238E27FC236}">
                  <a16:creationId xmlns:a16="http://schemas.microsoft.com/office/drawing/2014/main" id="{5332CCF9-E397-4A5F-AD08-ED187EA16B17}"/>
                </a:ext>
              </a:extLst>
            </p:cNvPr>
            <p:cNvSpPr txBox="1"/>
            <p:nvPr/>
          </p:nvSpPr>
          <p:spPr>
            <a:xfrm>
              <a:off x="2778116" y="5790662"/>
              <a:ext cx="1815974" cy="273637"/>
            </a:xfrm>
            <a:prstGeom prst="rect">
              <a:avLst/>
            </a:prstGeom>
            <a:solidFill>
              <a:schemeClr val="bg1"/>
            </a:solidFill>
          </p:spPr>
          <p:txBody>
            <a:bodyPr wrap="none" rtlCol="0">
              <a:spAutoFit/>
            </a:bodyPr>
            <a:lstStyle/>
            <a:p>
              <a:r>
                <a:rPr lang="en-US" sz="1400" dirty="0">
                  <a:latin typeface="Arial" panose="020B0604020202020204" pitchFamily="34" charset="0"/>
                  <a:cs typeface="Arial" panose="020B0604020202020204" pitchFamily="34" charset="0"/>
                </a:rPr>
                <a:t>Concentration [mol m</a:t>
              </a:r>
              <a:r>
                <a:rPr lang="en-US" sz="1400" baseline="30000" dirty="0">
                  <a:latin typeface="Arial" panose="020B0604020202020204" pitchFamily="34" charset="0"/>
                  <a:cs typeface="Arial" panose="020B0604020202020204" pitchFamily="34" charset="0"/>
                </a:rPr>
                <a:t>-3</a:t>
              </a:r>
              <a:r>
                <a:rPr lang="en-US" sz="1400" dirty="0">
                  <a:latin typeface="Arial" panose="020B0604020202020204" pitchFamily="34" charset="0"/>
                  <a:cs typeface="Arial" panose="020B0604020202020204" pitchFamily="34" charset="0"/>
                </a:rPr>
                <a:t>]</a:t>
              </a:r>
              <a:endParaRPr lang="en-NL" sz="1400" dirty="0">
                <a:latin typeface="Arial" panose="020B0604020202020204" pitchFamily="34" charset="0"/>
                <a:cs typeface="Arial" panose="020B0604020202020204" pitchFamily="34" charset="0"/>
              </a:endParaRPr>
            </a:p>
          </p:txBody>
        </p:sp>
      </p:grpSp>
      <p:sp>
        <p:nvSpPr>
          <p:cNvPr id="67" name="TextBox 66">
            <a:extLst>
              <a:ext uri="{FF2B5EF4-FFF2-40B4-BE49-F238E27FC236}">
                <a16:creationId xmlns:a16="http://schemas.microsoft.com/office/drawing/2014/main" id="{C23B5E79-F184-44BC-9D89-50CD49F25A83}"/>
              </a:ext>
            </a:extLst>
          </p:cNvPr>
          <p:cNvSpPr txBox="1"/>
          <p:nvPr/>
        </p:nvSpPr>
        <p:spPr>
          <a:xfrm>
            <a:off x="4115589" y="1184956"/>
            <a:ext cx="1146468"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0 – 1 mm</a:t>
            </a:r>
            <a:endParaRPr lang="en-NL" sz="1800" dirty="0">
              <a:latin typeface="Arial" panose="020B0604020202020204" pitchFamily="34" charset="0"/>
              <a:cs typeface="Arial" panose="020B0604020202020204" pitchFamily="34" charset="0"/>
            </a:endParaRPr>
          </a:p>
        </p:txBody>
      </p:sp>
      <p:sp>
        <p:nvSpPr>
          <p:cNvPr id="68" name="TextBox 67">
            <a:extLst>
              <a:ext uri="{FF2B5EF4-FFF2-40B4-BE49-F238E27FC236}">
                <a16:creationId xmlns:a16="http://schemas.microsoft.com/office/drawing/2014/main" id="{6ED469D5-2A4D-4BF4-A475-1462727D2E1A}"/>
              </a:ext>
            </a:extLst>
          </p:cNvPr>
          <p:cNvSpPr txBox="1"/>
          <p:nvPr/>
        </p:nvSpPr>
        <p:spPr>
          <a:xfrm>
            <a:off x="9022109" y="1183771"/>
            <a:ext cx="1402948"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16 – 17 mm</a:t>
            </a:r>
            <a:endParaRPr lang="en-NL" sz="1800" dirty="0">
              <a:latin typeface="Arial" panose="020B0604020202020204" pitchFamily="34" charset="0"/>
              <a:cs typeface="Arial" panose="020B0604020202020204" pitchFamily="34" charset="0"/>
            </a:endParaRPr>
          </a:p>
        </p:txBody>
      </p:sp>
      <p:sp>
        <p:nvSpPr>
          <p:cNvPr id="69" name="TextBox 68">
            <a:extLst>
              <a:ext uri="{FF2B5EF4-FFF2-40B4-BE49-F238E27FC236}">
                <a16:creationId xmlns:a16="http://schemas.microsoft.com/office/drawing/2014/main" id="{1F26ACD3-1F12-4414-B3A8-D57F53BB0A35}"/>
              </a:ext>
            </a:extLst>
          </p:cNvPr>
          <p:cNvSpPr txBox="1"/>
          <p:nvPr/>
        </p:nvSpPr>
        <p:spPr>
          <a:xfrm>
            <a:off x="6626912" y="1183771"/>
            <a:ext cx="1146468"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8 – 9 mm</a:t>
            </a:r>
            <a:endParaRPr lang="en-NL" sz="1800" dirty="0">
              <a:latin typeface="Arial" panose="020B0604020202020204" pitchFamily="34" charset="0"/>
              <a:cs typeface="Arial" panose="020B0604020202020204" pitchFamily="34" charset="0"/>
            </a:endParaRPr>
          </a:p>
        </p:txBody>
      </p:sp>
      <p:grpSp>
        <p:nvGrpSpPr>
          <p:cNvPr id="70" name="Group 69">
            <a:extLst>
              <a:ext uri="{FF2B5EF4-FFF2-40B4-BE49-F238E27FC236}">
                <a16:creationId xmlns:a16="http://schemas.microsoft.com/office/drawing/2014/main" id="{D73C94AE-667C-45C2-95E4-19B8513FA078}"/>
              </a:ext>
            </a:extLst>
          </p:cNvPr>
          <p:cNvGrpSpPr/>
          <p:nvPr/>
        </p:nvGrpSpPr>
        <p:grpSpPr>
          <a:xfrm>
            <a:off x="756000" y="4198253"/>
            <a:ext cx="1972248" cy="1499475"/>
            <a:chOff x="0" y="2651001"/>
            <a:chExt cx="6858002" cy="4892799"/>
          </a:xfrm>
        </p:grpSpPr>
        <p:pic>
          <p:nvPicPr>
            <p:cNvPr id="71" name="Picture 70" descr="A close-up of a rock&#10;&#10;Description automatically generated with low confidence">
              <a:extLst>
                <a:ext uri="{FF2B5EF4-FFF2-40B4-BE49-F238E27FC236}">
                  <a16:creationId xmlns:a16="http://schemas.microsoft.com/office/drawing/2014/main" id="{35BCE323-3BC7-488A-BF31-B6FE0F28503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7679" r="47158"/>
            <a:stretch/>
          </p:blipFill>
          <p:spPr>
            <a:xfrm>
              <a:off x="0" y="2651001"/>
              <a:ext cx="3623881" cy="4892799"/>
            </a:xfrm>
            <a:prstGeom prst="rect">
              <a:avLst/>
            </a:prstGeom>
          </p:spPr>
        </p:pic>
        <p:pic>
          <p:nvPicPr>
            <p:cNvPr id="72" name="Picture 71" descr="A picture containing bedclothes&#10;&#10;Description automatically generated">
              <a:extLst>
                <a:ext uri="{FF2B5EF4-FFF2-40B4-BE49-F238E27FC236}">
                  <a16:creationId xmlns:a16="http://schemas.microsoft.com/office/drawing/2014/main" id="{CA1F64A0-8D23-473A-A2D8-96BEDA86B27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50000" t="17679"/>
            <a:stretch/>
          </p:blipFill>
          <p:spPr>
            <a:xfrm>
              <a:off x="3429001" y="2651001"/>
              <a:ext cx="3429001" cy="4892799"/>
            </a:xfrm>
            <a:prstGeom prst="rect">
              <a:avLst/>
            </a:prstGeom>
          </p:spPr>
        </p:pic>
      </p:grpSp>
      <p:grpSp>
        <p:nvGrpSpPr>
          <p:cNvPr id="77" name="Group 76">
            <a:extLst>
              <a:ext uri="{FF2B5EF4-FFF2-40B4-BE49-F238E27FC236}">
                <a16:creationId xmlns:a16="http://schemas.microsoft.com/office/drawing/2014/main" id="{9A9139D6-751A-497C-A697-44D74BEA7D3D}"/>
              </a:ext>
            </a:extLst>
          </p:cNvPr>
          <p:cNvGrpSpPr/>
          <p:nvPr/>
        </p:nvGrpSpPr>
        <p:grpSpPr>
          <a:xfrm>
            <a:off x="684000" y="1841325"/>
            <a:ext cx="2084336" cy="1595999"/>
            <a:chOff x="0" y="2292555"/>
            <a:chExt cx="6858000" cy="5251245"/>
          </a:xfrm>
        </p:grpSpPr>
        <p:pic>
          <p:nvPicPr>
            <p:cNvPr id="88" name="Picture 87">
              <a:extLst>
                <a:ext uri="{FF2B5EF4-FFF2-40B4-BE49-F238E27FC236}">
                  <a16:creationId xmlns:a16="http://schemas.microsoft.com/office/drawing/2014/main" id="{F48ABFE8-4F58-4445-AA6C-6550B445F6C0}"/>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 t="11649" r="47311"/>
            <a:stretch/>
          </p:blipFill>
          <p:spPr>
            <a:xfrm>
              <a:off x="0" y="2292555"/>
              <a:ext cx="3613398" cy="5251245"/>
            </a:xfrm>
            <a:prstGeom prst="rect">
              <a:avLst/>
            </a:prstGeom>
          </p:spPr>
        </p:pic>
        <p:pic>
          <p:nvPicPr>
            <p:cNvPr id="89" name="Picture 88">
              <a:extLst>
                <a:ext uri="{FF2B5EF4-FFF2-40B4-BE49-F238E27FC236}">
                  <a16:creationId xmlns:a16="http://schemas.microsoft.com/office/drawing/2014/main" id="{B18CCA50-389E-4AF1-94E7-0057605EE38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50000" t="11649"/>
            <a:stretch/>
          </p:blipFill>
          <p:spPr>
            <a:xfrm>
              <a:off x="3429000" y="2292555"/>
              <a:ext cx="3429000" cy="5251245"/>
            </a:xfrm>
            <a:prstGeom prst="rect">
              <a:avLst/>
            </a:prstGeom>
          </p:spPr>
        </p:pic>
      </p:grpSp>
      <p:sp>
        <p:nvSpPr>
          <p:cNvPr id="7" name="Oval 6">
            <a:extLst>
              <a:ext uri="{FF2B5EF4-FFF2-40B4-BE49-F238E27FC236}">
                <a16:creationId xmlns:a16="http://schemas.microsoft.com/office/drawing/2014/main" id="{9A25281A-2BD2-4048-AECC-5AEAEFDD5DDB}"/>
              </a:ext>
            </a:extLst>
          </p:cNvPr>
          <p:cNvSpPr/>
          <p:nvPr/>
        </p:nvSpPr>
        <p:spPr>
          <a:xfrm>
            <a:off x="4111243" y="4694480"/>
            <a:ext cx="933012" cy="933012"/>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nvGrpSpPr>
          <p:cNvPr id="39" name="Group 38">
            <a:extLst>
              <a:ext uri="{FF2B5EF4-FFF2-40B4-BE49-F238E27FC236}">
                <a16:creationId xmlns:a16="http://schemas.microsoft.com/office/drawing/2014/main" id="{E08AD4A3-930B-4795-AA8E-686A0AA44B8C}"/>
              </a:ext>
            </a:extLst>
          </p:cNvPr>
          <p:cNvGrpSpPr/>
          <p:nvPr/>
        </p:nvGrpSpPr>
        <p:grpSpPr>
          <a:xfrm>
            <a:off x="430909" y="2435522"/>
            <a:ext cx="861104" cy="967676"/>
            <a:chOff x="2852361" y="2143156"/>
            <a:chExt cx="747986" cy="840559"/>
          </a:xfrm>
        </p:grpSpPr>
        <p:cxnSp>
          <p:nvCxnSpPr>
            <p:cNvPr id="40" name="Straight Arrow Connector 39">
              <a:extLst>
                <a:ext uri="{FF2B5EF4-FFF2-40B4-BE49-F238E27FC236}">
                  <a16:creationId xmlns:a16="http://schemas.microsoft.com/office/drawing/2014/main" id="{734B37F1-46C9-429D-BF83-AB19D0424221}"/>
                </a:ext>
              </a:extLst>
            </p:cNvPr>
            <p:cNvCxnSpPr>
              <a:cxnSpLocks/>
            </p:cNvCxnSpPr>
            <p:nvPr/>
          </p:nvCxnSpPr>
          <p:spPr>
            <a:xfrm flipV="1">
              <a:off x="2974106" y="2404745"/>
              <a:ext cx="139170" cy="43925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F53E8C68-FCFC-4A4F-8D25-A95D6A6AE4C3}"/>
                </a:ext>
              </a:extLst>
            </p:cNvPr>
            <p:cNvCxnSpPr>
              <a:cxnSpLocks/>
            </p:cNvCxnSpPr>
            <p:nvPr/>
          </p:nvCxnSpPr>
          <p:spPr>
            <a:xfrm>
              <a:off x="2966117" y="2837482"/>
              <a:ext cx="4320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AA73904B-A73A-4ACD-BE3C-FC83C0066F40}"/>
                </a:ext>
              </a:extLst>
            </p:cNvPr>
            <p:cNvCxnSpPr>
              <a:cxnSpLocks/>
            </p:cNvCxnSpPr>
            <p:nvPr/>
          </p:nvCxnSpPr>
          <p:spPr>
            <a:xfrm flipV="1">
              <a:off x="2974106" y="2404745"/>
              <a:ext cx="0" cy="4355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6931664A-6E78-4E75-8CA5-4AF196750ED0}"/>
                </a:ext>
              </a:extLst>
            </p:cNvPr>
            <p:cNvSpPr txBox="1"/>
            <p:nvPr/>
          </p:nvSpPr>
          <p:spPr>
            <a:xfrm>
              <a:off x="2852361" y="2143156"/>
              <a:ext cx="235500" cy="320816"/>
            </a:xfrm>
            <a:prstGeom prst="rect">
              <a:avLst/>
            </a:prstGeom>
            <a:noFill/>
            <a:ln w="19050">
              <a:noFill/>
            </a:ln>
          </p:spPr>
          <p:txBody>
            <a:bodyPr wrap="square" rtlCol="0">
              <a:spAutoFit/>
            </a:bodyPr>
            <a:lstStyle/>
            <a:p>
              <a:r>
                <a:rPr lang="en-US" sz="1800" dirty="0">
                  <a:latin typeface="Arial" panose="020B0604020202020204" pitchFamily="34" charset="0"/>
                  <a:cs typeface="Arial" panose="020B0604020202020204" pitchFamily="34" charset="0"/>
                </a:rPr>
                <a:t>z</a:t>
              </a:r>
              <a:endParaRPr lang="en-NL" sz="1800" dirty="0">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582BD8C8-AFA5-40BD-BCAF-AECCE3571EE0}"/>
                </a:ext>
              </a:extLst>
            </p:cNvPr>
            <p:cNvSpPr txBox="1"/>
            <p:nvPr/>
          </p:nvSpPr>
          <p:spPr>
            <a:xfrm>
              <a:off x="3079276" y="2214842"/>
              <a:ext cx="260662" cy="320815"/>
            </a:xfrm>
            <a:prstGeom prst="rect">
              <a:avLst/>
            </a:prstGeom>
            <a:noFill/>
            <a:ln w="19050">
              <a:noFill/>
            </a:ln>
          </p:spPr>
          <p:txBody>
            <a:bodyPr wrap="none" rtlCol="0">
              <a:spAutoFit/>
            </a:bodyPr>
            <a:lstStyle/>
            <a:p>
              <a:r>
                <a:rPr lang="en-US" sz="1800" dirty="0">
                  <a:latin typeface="Arial" panose="020B0604020202020204" pitchFamily="34" charset="0"/>
                  <a:cs typeface="Arial" panose="020B0604020202020204" pitchFamily="34" charset="0"/>
                </a:rPr>
                <a:t>x</a:t>
              </a:r>
              <a:endParaRPr lang="en-NL" sz="1800" dirty="0">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9785F4D4-2796-44C1-B89D-472FAC4D8BBA}"/>
                </a:ext>
              </a:extLst>
            </p:cNvPr>
            <p:cNvSpPr txBox="1"/>
            <p:nvPr/>
          </p:nvSpPr>
          <p:spPr>
            <a:xfrm>
              <a:off x="3339685" y="2662900"/>
              <a:ext cx="260662" cy="320815"/>
            </a:xfrm>
            <a:prstGeom prst="rect">
              <a:avLst/>
            </a:prstGeom>
            <a:noFill/>
            <a:ln w="19050">
              <a:noFill/>
            </a:ln>
          </p:spPr>
          <p:txBody>
            <a:bodyPr wrap="none" rtlCol="0">
              <a:spAutoFit/>
            </a:bodyPr>
            <a:lstStyle/>
            <a:p>
              <a:r>
                <a:rPr lang="en-US" sz="1800" dirty="0">
                  <a:latin typeface="Arial" panose="020B0604020202020204" pitchFamily="34" charset="0"/>
                  <a:cs typeface="Arial" panose="020B0604020202020204" pitchFamily="34" charset="0"/>
                </a:rPr>
                <a:t>y</a:t>
              </a:r>
              <a:endParaRPr lang="en-NL" sz="1800" dirty="0">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47FE948D-78F5-4FD0-B5D2-B77F9E5B8D7A}"/>
              </a:ext>
            </a:extLst>
          </p:cNvPr>
          <p:cNvGrpSpPr/>
          <p:nvPr/>
        </p:nvGrpSpPr>
        <p:grpSpPr>
          <a:xfrm>
            <a:off x="3279472" y="2836475"/>
            <a:ext cx="861104" cy="989902"/>
            <a:chOff x="3005596" y="2816431"/>
            <a:chExt cx="861104" cy="989902"/>
          </a:xfrm>
        </p:grpSpPr>
        <p:grpSp>
          <p:nvGrpSpPr>
            <p:cNvPr id="46" name="Group 45">
              <a:extLst>
                <a:ext uri="{FF2B5EF4-FFF2-40B4-BE49-F238E27FC236}">
                  <a16:creationId xmlns:a16="http://schemas.microsoft.com/office/drawing/2014/main" id="{642EC091-9C23-420D-8E33-536D74E07C2C}"/>
                </a:ext>
              </a:extLst>
            </p:cNvPr>
            <p:cNvGrpSpPr/>
            <p:nvPr/>
          </p:nvGrpSpPr>
          <p:grpSpPr>
            <a:xfrm>
              <a:off x="3005596" y="2816431"/>
              <a:ext cx="861104" cy="989902"/>
              <a:chOff x="2852361" y="2123850"/>
              <a:chExt cx="747986" cy="859866"/>
            </a:xfrm>
          </p:grpSpPr>
          <p:cxnSp>
            <p:nvCxnSpPr>
              <p:cNvPr id="48" name="Straight Arrow Connector 47">
                <a:extLst>
                  <a:ext uri="{FF2B5EF4-FFF2-40B4-BE49-F238E27FC236}">
                    <a16:creationId xmlns:a16="http://schemas.microsoft.com/office/drawing/2014/main" id="{802071B7-7CF1-4418-89AC-4A6E9268387D}"/>
                  </a:ext>
                </a:extLst>
              </p:cNvPr>
              <p:cNvCxnSpPr>
                <a:cxnSpLocks/>
              </p:cNvCxnSpPr>
              <p:nvPr/>
            </p:nvCxnSpPr>
            <p:spPr>
              <a:xfrm>
                <a:off x="2966117" y="2837482"/>
                <a:ext cx="4320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C8A8EDE2-FE89-472D-8C1C-398030D24F10}"/>
                  </a:ext>
                </a:extLst>
              </p:cNvPr>
              <p:cNvCxnSpPr>
                <a:cxnSpLocks/>
              </p:cNvCxnSpPr>
              <p:nvPr/>
            </p:nvCxnSpPr>
            <p:spPr>
              <a:xfrm flipV="1">
                <a:off x="2974106" y="2404745"/>
                <a:ext cx="0" cy="4355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B22AB001-71DE-40ED-97EC-88CB6FE16864}"/>
                  </a:ext>
                </a:extLst>
              </p:cNvPr>
              <p:cNvSpPr txBox="1"/>
              <p:nvPr/>
            </p:nvSpPr>
            <p:spPr>
              <a:xfrm>
                <a:off x="2852361" y="2123850"/>
                <a:ext cx="235500" cy="320816"/>
              </a:xfrm>
              <a:prstGeom prst="rect">
                <a:avLst/>
              </a:prstGeom>
              <a:noFill/>
              <a:ln w="19050">
                <a:noFill/>
              </a:ln>
            </p:spPr>
            <p:txBody>
              <a:bodyPr wrap="square" rtlCol="0">
                <a:spAutoFit/>
              </a:bodyPr>
              <a:lstStyle/>
              <a:p>
                <a:r>
                  <a:rPr lang="en-US" sz="1800" dirty="0">
                    <a:latin typeface="Arial" panose="020B0604020202020204" pitchFamily="34" charset="0"/>
                    <a:cs typeface="Arial" panose="020B0604020202020204" pitchFamily="34" charset="0"/>
                  </a:rPr>
                  <a:t>x</a:t>
                </a:r>
                <a:endParaRPr lang="en-NL" sz="1800" dirty="0">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AA9091AC-5C25-416C-8CB0-E4665BBAB927}"/>
                  </a:ext>
                </a:extLst>
              </p:cNvPr>
              <p:cNvSpPr txBox="1"/>
              <p:nvPr/>
            </p:nvSpPr>
            <p:spPr>
              <a:xfrm>
                <a:off x="3339685" y="2662900"/>
                <a:ext cx="260662" cy="320816"/>
              </a:xfrm>
              <a:prstGeom prst="rect">
                <a:avLst/>
              </a:prstGeom>
              <a:noFill/>
              <a:ln w="19050">
                <a:noFill/>
              </a:ln>
            </p:spPr>
            <p:txBody>
              <a:bodyPr wrap="none" rtlCol="0">
                <a:spAutoFit/>
              </a:bodyPr>
              <a:lstStyle/>
              <a:p>
                <a:r>
                  <a:rPr lang="en-US" sz="1800" dirty="0">
                    <a:latin typeface="Arial" panose="020B0604020202020204" pitchFamily="34" charset="0"/>
                    <a:cs typeface="Arial" panose="020B0604020202020204" pitchFamily="34" charset="0"/>
                  </a:rPr>
                  <a:t>y</a:t>
                </a:r>
                <a:endParaRPr lang="en-NL" sz="1800" dirty="0">
                  <a:latin typeface="Arial" panose="020B0604020202020204" pitchFamily="34" charset="0"/>
                  <a:cs typeface="Arial" panose="020B0604020202020204" pitchFamily="34" charset="0"/>
                </a:endParaRPr>
              </a:p>
            </p:txBody>
          </p:sp>
        </p:grpSp>
        <p:sp>
          <p:nvSpPr>
            <p:cNvPr id="6" name="Oval 5">
              <a:extLst>
                <a:ext uri="{FF2B5EF4-FFF2-40B4-BE49-F238E27FC236}">
                  <a16:creationId xmlns:a16="http://schemas.microsoft.com/office/drawing/2014/main" id="{48888807-C2F7-4ED7-B0F8-1783CA45E3D4}"/>
                </a:ext>
              </a:extLst>
            </p:cNvPr>
            <p:cNvSpPr/>
            <p:nvPr/>
          </p:nvSpPr>
          <p:spPr>
            <a:xfrm>
              <a:off x="3074959" y="3567581"/>
              <a:ext cx="144000" cy="14400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0" name="TextBox 59">
              <a:extLst>
                <a:ext uri="{FF2B5EF4-FFF2-40B4-BE49-F238E27FC236}">
                  <a16:creationId xmlns:a16="http://schemas.microsoft.com/office/drawing/2014/main" id="{84983025-63BA-4205-9852-CFC8C7AC4483}"/>
                </a:ext>
              </a:extLst>
            </p:cNvPr>
            <p:cNvSpPr txBox="1"/>
            <p:nvPr/>
          </p:nvSpPr>
          <p:spPr>
            <a:xfrm>
              <a:off x="3115995" y="3271383"/>
              <a:ext cx="300082" cy="369332"/>
            </a:xfrm>
            <a:prstGeom prst="rect">
              <a:avLst/>
            </a:prstGeom>
            <a:noFill/>
            <a:ln w="19050">
              <a:noFill/>
            </a:ln>
          </p:spPr>
          <p:txBody>
            <a:bodyPr wrap="none" rtlCol="0">
              <a:spAutoFit/>
            </a:bodyPr>
            <a:lstStyle/>
            <a:p>
              <a:r>
                <a:rPr lang="en-US" sz="1800" dirty="0">
                  <a:latin typeface="Arial" panose="020B0604020202020204" pitchFamily="34" charset="0"/>
                  <a:cs typeface="Arial" panose="020B0604020202020204" pitchFamily="34" charset="0"/>
                </a:rPr>
                <a:t>z</a:t>
              </a:r>
              <a:endParaRPr lang="en-NL" sz="1800" dirty="0">
                <a:latin typeface="Arial" panose="020B0604020202020204" pitchFamily="34" charset="0"/>
                <a:cs typeface="Arial" panose="020B0604020202020204" pitchFamily="34" charset="0"/>
              </a:endParaRPr>
            </a:p>
          </p:txBody>
        </p:sp>
      </p:grpSp>
      <p:sp>
        <p:nvSpPr>
          <p:cNvPr id="61" name="TextBox 60">
            <a:extLst>
              <a:ext uri="{FF2B5EF4-FFF2-40B4-BE49-F238E27FC236}">
                <a16:creationId xmlns:a16="http://schemas.microsoft.com/office/drawing/2014/main" id="{3195C0FC-8892-4066-ADA4-A71768586430}"/>
              </a:ext>
            </a:extLst>
          </p:cNvPr>
          <p:cNvSpPr txBox="1"/>
          <p:nvPr/>
        </p:nvSpPr>
        <p:spPr>
          <a:xfrm>
            <a:off x="2862299" y="4334615"/>
            <a:ext cx="659179" cy="369332"/>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Inlet</a:t>
            </a:r>
            <a:endParaRPr lang="en-NL" sz="1800" dirty="0">
              <a:latin typeface="Arial" panose="020B0604020202020204" pitchFamily="34" charset="0"/>
              <a:cs typeface="Arial" panose="020B0604020202020204" pitchFamily="34" charset="0"/>
            </a:endParaRPr>
          </a:p>
        </p:txBody>
      </p:sp>
      <p:sp>
        <p:nvSpPr>
          <p:cNvPr id="62" name="TextBox 61">
            <a:extLst>
              <a:ext uri="{FF2B5EF4-FFF2-40B4-BE49-F238E27FC236}">
                <a16:creationId xmlns:a16="http://schemas.microsoft.com/office/drawing/2014/main" id="{6838A538-E62F-4457-B4F1-1B26D302A13F}"/>
              </a:ext>
            </a:extLst>
          </p:cNvPr>
          <p:cNvSpPr txBox="1"/>
          <p:nvPr/>
        </p:nvSpPr>
        <p:spPr>
          <a:xfrm>
            <a:off x="10832631" y="4334615"/>
            <a:ext cx="815439" cy="369332"/>
          </a:xfrm>
          <a:prstGeom prst="rect">
            <a:avLst/>
          </a:prstGeom>
          <a:noFill/>
        </p:spPr>
        <p:txBody>
          <a:bodyPr wrap="square" rtlCol="0">
            <a:spAutoFit/>
          </a:bodyPr>
          <a:lstStyle/>
          <a:p>
            <a:r>
              <a:rPr lang="en-US" sz="1800" dirty="0">
                <a:latin typeface="Arial" panose="020B0604020202020204" pitchFamily="34" charset="0"/>
                <a:cs typeface="Arial" panose="020B0604020202020204" pitchFamily="34" charset="0"/>
              </a:rPr>
              <a:t>Outlet</a:t>
            </a:r>
            <a:endParaRPr lang="en-NL" sz="1800" dirty="0">
              <a:latin typeface="Arial" panose="020B0604020202020204" pitchFamily="34" charset="0"/>
              <a:cs typeface="Arial" panose="020B0604020202020204" pitchFamily="34" charset="0"/>
            </a:endParaRPr>
          </a:p>
        </p:txBody>
      </p:sp>
      <p:cxnSp>
        <p:nvCxnSpPr>
          <p:cNvPr id="63" name="Straight Arrow Connector 62">
            <a:extLst>
              <a:ext uri="{FF2B5EF4-FFF2-40B4-BE49-F238E27FC236}">
                <a16:creationId xmlns:a16="http://schemas.microsoft.com/office/drawing/2014/main" id="{DC3BD43F-833C-4827-9E62-BA623AEFD3D1}"/>
              </a:ext>
            </a:extLst>
          </p:cNvPr>
          <p:cNvCxnSpPr>
            <a:cxnSpLocks/>
          </p:cNvCxnSpPr>
          <p:nvPr/>
        </p:nvCxnSpPr>
        <p:spPr>
          <a:xfrm>
            <a:off x="10975416" y="4803384"/>
            <a:ext cx="566882" cy="1"/>
          </a:xfrm>
          <a:prstGeom prst="straightConnector1">
            <a:avLst/>
          </a:prstGeom>
          <a:ln w="44450">
            <a:solidFill>
              <a:srgbClr val="262626"/>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F69D0FFF-880E-4A2E-A50D-E1FB918039AD}"/>
              </a:ext>
            </a:extLst>
          </p:cNvPr>
          <p:cNvCxnSpPr>
            <a:cxnSpLocks/>
          </p:cNvCxnSpPr>
          <p:nvPr/>
        </p:nvCxnSpPr>
        <p:spPr>
          <a:xfrm>
            <a:off x="2921056" y="4806912"/>
            <a:ext cx="566882" cy="1"/>
          </a:xfrm>
          <a:prstGeom prst="straightConnector1">
            <a:avLst/>
          </a:prstGeom>
          <a:ln w="44450">
            <a:solidFill>
              <a:srgbClr val="262626"/>
            </a:solidFill>
            <a:tailEnd type="triangle"/>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A574BD01-9A51-47ED-9229-1CB72AC083BC}"/>
              </a:ext>
            </a:extLst>
          </p:cNvPr>
          <p:cNvGrpSpPr/>
          <p:nvPr/>
        </p:nvGrpSpPr>
        <p:grpSpPr>
          <a:xfrm>
            <a:off x="10389348" y="239295"/>
            <a:ext cx="1549375" cy="730060"/>
            <a:chOff x="5586651" y="846395"/>
            <a:chExt cx="1549375" cy="730060"/>
          </a:xfrm>
        </p:grpSpPr>
        <p:grpSp>
          <p:nvGrpSpPr>
            <p:cNvPr id="65" name="Group 64">
              <a:extLst>
                <a:ext uri="{FF2B5EF4-FFF2-40B4-BE49-F238E27FC236}">
                  <a16:creationId xmlns:a16="http://schemas.microsoft.com/office/drawing/2014/main" id="{33743438-E047-481F-B12E-C47339247E41}"/>
                </a:ext>
              </a:extLst>
            </p:cNvPr>
            <p:cNvGrpSpPr/>
            <p:nvPr/>
          </p:nvGrpSpPr>
          <p:grpSpPr>
            <a:xfrm>
              <a:off x="5586651" y="846395"/>
              <a:ext cx="736013" cy="730060"/>
              <a:chOff x="8094642" y="628051"/>
              <a:chExt cx="736013" cy="730060"/>
            </a:xfrm>
          </p:grpSpPr>
          <p:sp>
            <p:nvSpPr>
              <p:cNvPr id="78" name="Oval 77">
                <a:extLst>
                  <a:ext uri="{FF2B5EF4-FFF2-40B4-BE49-F238E27FC236}">
                    <a16:creationId xmlns:a16="http://schemas.microsoft.com/office/drawing/2014/main" id="{30846EAF-DF5A-469E-843A-CE26210894EE}"/>
                  </a:ext>
                </a:extLst>
              </p:cNvPr>
              <p:cNvSpPr/>
              <p:nvPr/>
            </p:nvSpPr>
            <p:spPr>
              <a:xfrm>
                <a:off x="8097111" y="628051"/>
                <a:ext cx="730059" cy="730060"/>
              </a:xfrm>
              <a:prstGeom prst="ellipse">
                <a:avLst/>
              </a:prstGeom>
              <a:solidFill>
                <a:srgbClr val="C00000">
                  <a:alpha val="70000"/>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600" dirty="0">
                  <a:solidFill>
                    <a:schemeClr val="tx1"/>
                  </a:solidFill>
                </a:endParaRPr>
              </a:p>
            </p:txBody>
          </p:sp>
          <p:pic>
            <p:nvPicPr>
              <p:cNvPr id="79" name="Picture 78" descr="A close up of a logo&#10;&#10;Description automatically generated">
                <a:extLst>
                  <a:ext uri="{FF2B5EF4-FFF2-40B4-BE49-F238E27FC236}">
                    <a16:creationId xmlns:a16="http://schemas.microsoft.com/office/drawing/2014/main" id="{24E3B331-1B99-43ED-A6DF-2550AC11952B}"/>
                  </a:ext>
                </a:extLst>
              </p:cNvPr>
              <p:cNvPicPr>
                <a:picLocks/>
              </p:cNvPicPr>
              <p:nvPr/>
            </p:nvPicPr>
            <p:blipFill>
              <a:blip r:embed="rId14" cstate="print">
                <a:extLst>
                  <a:ext uri="{28A0092B-C50C-407E-A947-70E740481C1C}">
                    <a14:useLocalDpi xmlns:a14="http://schemas.microsoft.com/office/drawing/2010/main" val="0"/>
                  </a:ext>
                </a:extLst>
              </a:blip>
              <a:stretch>
                <a:fillRect/>
              </a:stretch>
            </p:blipFill>
            <p:spPr>
              <a:xfrm>
                <a:off x="8094642" y="720358"/>
                <a:ext cx="736013" cy="537290"/>
              </a:xfrm>
              <a:prstGeom prst="rect">
                <a:avLst/>
              </a:prstGeom>
            </p:spPr>
          </p:pic>
        </p:grpSp>
        <p:grpSp>
          <p:nvGrpSpPr>
            <p:cNvPr id="66" name="Group 65">
              <a:extLst>
                <a:ext uri="{FF2B5EF4-FFF2-40B4-BE49-F238E27FC236}">
                  <a16:creationId xmlns:a16="http://schemas.microsoft.com/office/drawing/2014/main" id="{49E0D0EA-1B06-4417-ADCC-64F2765E8175}"/>
                </a:ext>
              </a:extLst>
            </p:cNvPr>
            <p:cNvGrpSpPr/>
            <p:nvPr/>
          </p:nvGrpSpPr>
          <p:grpSpPr>
            <a:xfrm>
              <a:off x="6400928" y="846395"/>
              <a:ext cx="735098" cy="730060"/>
              <a:chOff x="6910204" y="1245179"/>
              <a:chExt cx="735098" cy="730060"/>
            </a:xfrm>
          </p:grpSpPr>
          <p:sp>
            <p:nvSpPr>
              <p:cNvPr id="73" name="Oval 72">
                <a:extLst>
                  <a:ext uri="{FF2B5EF4-FFF2-40B4-BE49-F238E27FC236}">
                    <a16:creationId xmlns:a16="http://schemas.microsoft.com/office/drawing/2014/main" id="{67922A23-FDCB-43AE-9528-7673225947B7}"/>
                  </a:ext>
                </a:extLst>
              </p:cNvPr>
              <p:cNvSpPr/>
              <p:nvPr/>
            </p:nvSpPr>
            <p:spPr>
              <a:xfrm>
                <a:off x="6910204" y="1245179"/>
                <a:ext cx="730060" cy="730060"/>
              </a:xfrm>
              <a:prstGeom prst="ellipse">
                <a:avLst/>
              </a:prstGeom>
              <a:solidFill>
                <a:srgbClr val="FF9900">
                  <a:alpha val="69804"/>
                </a:srgbClr>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600" dirty="0">
                  <a:solidFill>
                    <a:schemeClr val="tx1"/>
                  </a:solidFill>
                </a:endParaRPr>
              </a:p>
            </p:txBody>
          </p:sp>
          <p:pic>
            <p:nvPicPr>
              <p:cNvPr id="75" name="Picture 74" descr="A picture containing drawing&#10;&#10;Description automatically generated">
                <a:extLst>
                  <a:ext uri="{FF2B5EF4-FFF2-40B4-BE49-F238E27FC236}">
                    <a16:creationId xmlns:a16="http://schemas.microsoft.com/office/drawing/2014/main" id="{9D0DD181-EB96-4A20-AA67-74A2EAB48E2A}"/>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0308" y="1358353"/>
                <a:ext cx="734994" cy="585742"/>
              </a:xfrm>
              <a:prstGeom prst="rect">
                <a:avLst/>
              </a:prstGeom>
            </p:spPr>
          </p:pic>
        </p:grpSp>
      </p:grpSp>
    </p:spTree>
    <p:extLst>
      <p:ext uri="{BB962C8B-B14F-4D97-AF65-F5344CB8AC3E}">
        <p14:creationId xmlns:p14="http://schemas.microsoft.com/office/powerpoint/2010/main" val="46003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 grpId="0" animBg="1"/>
      <p:bldP spid="61" grpId="0"/>
      <p:bldP spid="6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ACFDA-D98B-4F61-86E3-E39DB60BF1CB}"/>
              </a:ext>
            </a:extLst>
          </p:cNvPr>
          <p:cNvSpPr>
            <a:spLocks noGrp="1"/>
          </p:cNvSpPr>
          <p:nvPr>
            <p:ph type="title"/>
          </p:nvPr>
        </p:nvSpPr>
        <p:spPr/>
        <p:txBody>
          <a:bodyPr/>
          <a:lstStyle/>
          <a:p>
            <a:r>
              <a:rPr lang="en-US" dirty="0"/>
              <a:t>Bimodal pore structure for lower pressure drops</a:t>
            </a:r>
            <a:endParaRPr lang="en-NL" dirty="0"/>
          </a:p>
        </p:txBody>
      </p:sp>
      <p:sp>
        <p:nvSpPr>
          <p:cNvPr id="3" name="Slide Number Placeholder 2">
            <a:extLst>
              <a:ext uri="{FF2B5EF4-FFF2-40B4-BE49-F238E27FC236}">
                <a16:creationId xmlns:a16="http://schemas.microsoft.com/office/drawing/2014/main" id="{8C379374-E1D1-44F0-AC8D-14C1D099B291}"/>
              </a:ext>
            </a:extLst>
          </p:cNvPr>
          <p:cNvSpPr>
            <a:spLocks noGrp="1"/>
          </p:cNvSpPr>
          <p:nvPr>
            <p:ph type="sldNum" sz="quarter" idx="4"/>
          </p:nvPr>
        </p:nvSpPr>
        <p:spPr/>
        <p:txBody>
          <a:bodyPr/>
          <a:lstStyle/>
          <a:p>
            <a:fld id="{B7CEC10D-CD46-426F-915E-6C78530279CB}" type="slidenum">
              <a:rPr lang="en-US" smtClean="0"/>
              <a:pPr/>
              <a:t>13</a:t>
            </a:fld>
            <a:endParaRPr lang="en-US" dirty="0"/>
          </a:p>
        </p:txBody>
      </p:sp>
      <p:sp>
        <p:nvSpPr>
          <p:cNvPr id="4" name="Footer Placeholder 3">
            <a:extLst>
              <a:ext uri="{FF2B5EF4-FFF2-40B4-BE49-F238E27FC236}">
                <a16:creationId xmlns:a16="http://schemas.microsoft.com/office/drawing/2014/main" id="{04F71C55-895A-448C-BF30-1BB11145E6F9}"/>
              </a:ext>
            </a:extLst>
          </p:cNvPr>
          <p:cNvSpPr>
            <a:spLocks noGrp="1"/>
          </p:cNvSpPr>
          <p:nvPr>
            <p:ph type="ftr" sz="quarter" idx="10"/>
          </p:nvPr>
        </p:nvSpPr>
        <p:spPr/>
        <p:txBody>
          <a:bodyPr/>
          <a:lstStyle/>
          <a:p>
            <a:endParaRPr lang="en-US" dirty="0"/>
          </a:p>
          <a:p>
            <a:r>
              <a:rPr lang="en-US" dirty="0"/>
              <a:t>Van der Heijden, M. </a:t>
            </a:r>
            <a:r>
              <a:rPr lang="en-US" i="1" dirty="0"/>
              <a:t>et al.</a:t>
            </a:r>
            <a:r>
              <a:rPr lang="en-US" dirty="0"/>
              <a:t>, </a:t>
            </a:r>
            <a:r>
              <a:rPr lang="en-US" i="1" dirty="0"/>
              <a:t>J. </a:t>
            </a:r>
            <a:r>
              <a:rPr lang="en-US" i="1" dirty="0" err="1"/>
              <a:t>Electrochem</a:t>
            </a:r>
            <a:r>
              <a:rPr lang="en-US" i="1" dirty="0"/>
              <a:t>. Soc</a:t>
            </a:r>
            <a:r>
              <a:rPr lang="en-US" dirty="0"/>
              <a:t>, </a:t>
            </a:r>
            <a:r>
              <a:rPr lang="en-US" b="1" dirty="0"/>
              <a:t>169</a:t>
            </a:r>
            <a:r>
              <a:rPr lang="en-US" dirty="0"/>
              <a:t>, 040505 (2022)</a:t>
            </a:r>
          </a:p>
        </p:txBody>
      </p:sp>
      <p:pic>
        <p:nvPicPr>
          <p:cNvPr id="42" name="Picture 41">
            <a:extLst>
              <a:ext uri="{FF2B5EF4-FFF2-40B4-BE49-F238E27FC236}">
                <a16:creationId xmlns:a16="http://schemas.microsoft.com/office/drawing/2014/main" id="{3BBABCC2-04B5-4901-84E5-D9F854C7C3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5132" r="12514" b="14324"/>
          <a:stretch/>
        </p:blipFill>
        <p:spPr>
          <a:xfrm>
            <a:off x="10394896" y="1654479"/>
            <a:ext cx="1317036" cy="3805961"/>
          </a:xfrm>
          <a:prstGeom prst="rect">
            <a:avLst/>
          </a:prstGeom>
        </p:spPr>
      </p:pic>
      <p:pic>
        <p:nvPicPr>
          <p:cNvPr id="49" name="Picture 48">
            <a:extLst>
              <a:ext uri="{FF2B5EF4-FFF2-40B4-BE49-F238E27FC236}">
                <a16:creationId xmlns:a16="http://schemas.microsoft.com/office/drawing/2014/main" id="{F93451BD-F0C6-496A-88BF-0ED4662BAE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506" r="30664"/>
          <a:stretch/>
        </p:blipFill>
        <p:spPr>
          <a:xfrm>
            <a:off x="6069501" y="1706382"/>
            <a:ext cx="2794398" cy="3643381"/>
          </a:xfrm>
          <a:prstGeom prst="rect">
            <a:avLst/>
          </a:prstGeom>
        </p:spPr>
      </p:pic>
      <p:pic>
        <p:nvPicPr>
          <p:cNvPr id="50" name="Picture 49">
            <a:extLst>
              <a:ext uri="{FF2B5EF4-FFF2-40B4-BE49-F238E27FC236}">
                <a16:creationId xmlns:a16="http://schemas.microsoft.com/office/drawing/2014/main" id="{3DF79883-1CB9-44EB-8C6C-A3FB7D53DAE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840" r="31253"/>
          <a:stretch/>
        </p:blipFill>
        <p:spPr>
          <a:xfrm>
            <a:off x="3340449" y="1755655"/>
            <a:ext cx="2508241" cy="3643379"/>
          </a:xfrm>
          <a:prstGeom prst="rect">
            <a:avLst/>
          </a:prstGeom>
        </p:spPr>
      </p:pic>
      <p:sp>
        <p:nvSpPr>
          <p:cNvPr id="51" name="TextBox 50">
            <a:extLst>
              <a:ext uri="{FF2B5EF4-FFF2-40B4-BE49-F238E27FC236}">
                <a16:creationId xmlns:a16="http://schemas.microsoft.com/office/drawing/2014/main" id="{98D7A48B-1A45-4B0F-BCAB-59E651B1D5DF}"/>
              </a:ext>
            </a:extLst>
          </p:cNvPr>
          <p:cNvSpPr txBox="1"/>
          <p:nvPr/>
        </p:nvSpPr>
        <p:spPr>
          <a:xfrm>
            <a:off x="1052796" y="3632892"/>
            <a:ext cx="2508242" cy="369332"/>
          </a:xfrm>
          <a:prstGeom prst="rect">
            <a:avLst/>
          </a:prstGeom>
          <a:noFill/>
        </p:spPr>
        <p:txBody>
          <a:bodyPr wrap="square" rtlCol="0">
            <a:spAutoFit/>
          </a:bodyPr>
          <a:lstStyle/>
          <a:p>
            <a:pPr algn="ctr"/>
            <a:r>
              <a:rPr lang="en-US" sz="1800" dirty="0">
                <a:latin typeface="Arial" panose="020B0604020202020204" pitchFamily="34" charset="0"/>
                <a:cs typeface="Arial" panose="020B0604020202020204" pitchFamily="34" charset="0"/>
              </a:rPr>
              <a:t>Current collector</a:t>
            </a:r>
            <a:endParaRPr lang="en-NL" sz="1800" dirty="0">
              <a:latin typeface="Arial" panose="020B0604020202020204" pitchFamily="34" charset="0"/>
              <a:cs typeface="Arial" panose="020B0604020202020204" pitchFamily="34" charset="0"/>
            </a:endParaRPr>
          </a:p>
        </p:txBody>
      </p:sp>
      <p:sp>
        <p:nvSpPr>
          <p:cNvPr id="52" name="TextBox 51">
            <a:extLst>
              <a:ext uri="{FF2B5EF4-FFF2-40B4-BE49-F238E27FC236}">
                <a16:creationId xmlns:a16="http://schemas.microsoft.com/office/drawing/2014/main" id="{1E8FDC7D-DA68-4136-A913-39174C5D0031}"/>
              </a:ext>
            </a:extLst>
          </p:cNvPr>
          <p:cNvSpPr txBox="1"/>
          <p:nvPr/>
        </p:nvSpPr>
        <p:spPr>
          <a:xfrm>
            <a:off x="8619699" y="3627071"/>
            <a:ext cx="1790712" cy="369332"/>
          </a:xfrm>
          <a:prstGeom prst="rect">
            <a:avLst/>
          </a:prstGeom>
          <a:noFill/>
        </p:spPr>
        <p:txBody>
          <a:bodyPr wrap="square" rtlCol="0">
            <a:spAutoFit/>
          </a:bodyPr>
          <a:lstStyle/>
          <a:p>
            <a:pPr algn="ctr"/>
            <a:r>
              <a:rPr lang="en-US" sz="1800" dirty="0">
                <a:latin typeface="Arial" panose="020B0604020202020204" pitchFamily="34" charset="0"/>
                <a:cs typeface="Arial" panose="020B0604020202020204" pitchFamily="34" charset="0"/>
              </a:rPr>
              <a:t>Membrane</a:t>
            </a:r>
            <a:endParaRPr lang="en-NL" sz="1800" dirty="0">
              <a:latin typeface="Arial" panose="020B0604020202020204" pitchFamily="34" charset="0"/>
              <a:cs typeface="Arial" panose="020B0604020202020204" pitchFamily="34" charset="0"/>
            </a:endParaRPr>
          </a:p>
        </p:txBody>
      </p:sp>
      <p:cxnSp>
        <p:nvCxnSpPr>
          <p:cNvPr id="53" name="Straight Arrow Connector 52">
            <a:extLst>
              <a:ext uri="{FF2B5EF4-FFF2-40B4-BE49-F238E27FC236}">
                <a16:creationId xmlns:a16="http://schemas.microsoft.com/office/drawing/2014/main" id="{20B5E06A-A71A-40D5-B179-CCF18F490188}"/>
              </a:ext>
            </a:extLst>
          </p:cNvPr>
          <p:cNvCxnSpPr>
            <a:cxnSpLocks/>
          </p:cNvCxnSpPr>
          <p:nvPr/>
        </p:nvCxnSpPr>
        <p:spPr>
          <a:xfrm flipH="1" flipV="1">
            <a:off x="2380723" y="3519558"/>
            <a:ext cx="720000" cy="1"/>
          </a:xfrm>
          <a:prstGeom prst="straightConnector1">
            <a:avLst/>
          </a:prstGeom>
          <a:ln w="38100">
            <a:solidFill>
              <a:srgbClr val="262626"/>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F51365A9-6AD7-4DFE-B2AA-7F37A32E964F}"/>
              </a:ext>
            </a:extLst>
          </p:cNvPr>
          <p:cNvCxnSpPr>
            <a:cxnSpLocks/>
          </p:cNvCxnSpPr>
          <p:nvPr/>
        </p:nvCxnSpPr>
        <p:spPr>
          <a:xfrm flipV="1">
            <a:off x="8989148" y="3519557"/>
            <a:ext cx="720000" cy="1"/>
          </a:xfrm>
          <a:prstGeom prst="straightConnector1">
            <a:avLst/>
          </a:prstGeom>
          <a:ln w="38100">
            <a:solidFill>
              <a:srgbClr val="262626"/>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FDB0EBA8-63F5-4525-902B-8665DE9ED638}"/>
              </a:ext>
            </a:extLst>
          </p:cNvPr>
          <p:cNvSpPr txBox="1"/>
          <p:nvPr/>
        </p:nvSpPr>
        <p:spPr>
          <a:xfrm>
            <a:off x="6166897" y="1402586"/>
            <a:ext cx="2472606" cy="400110"/>
          </a:xfrm>
          <a:prstGeom prst="rect">
            <a:avLst/>
          </a:prstGeom>
          <a:noFill/>
        </p:spPr>
        <p:txBody>
          <a:bodyPr wrap="square" rtlCol="0">
            <a:spAutoFit/>
          </a:bodyPr>
          <a:lstStyle/>
          <a:p>
            <a:pPr algn="ctr"/>
            <a:r>
              <a:rPr lang="en-US" sz="2000" dirty="0"/>
              <a:t>Cloth electrode</a:t>
            </a:r>
            <a:endParaRPr lang="en-NL" sz="2000" dirty="0">
              <a:latin typeface="Arial" charset="0"/>
              <a:ea typeface="Arial" charset="0"/>
              <a:cs typeface="Arial" charset="0"/>
            </a:endParaRPr>
          </a:p>
        </p:txBody>
      </p:sp>
      <p:sp>
        <p:nvSpPr>
          <p:cNvPr id="56" name="TextBox 55">
            <a:extLst>
              <a:ext uri="{FF2B5EF4-FFF2-40B4-BE49-F238E27FC236}">
                <a16:creationId xmlns:a16="http://schemas.microsoft.com/office/drawing/2014/main" id="{EFA65B42-6341-47E2-A885-B07D4BC2DDA7}"/>
              </a:ext>
            </a:extLst>
          </p:cNvPr>
          <p:cNvSpPr txBox="1"/>
          <p:nvPr/>
        </p:nvSpPr>
        <p:spPr>
          <a:xfrm>
            <a:off x="3363537" y="1403725"/>
            <a:ext cx="2582174" cy="400110"/>
          </a:xfrm>
          <a:prstGeom prst="rect">
            <a:avLst/>
          </a:prstGeom>
          <a:noFill/>
        </p:spPr>
        <p:txBody>
          <a:bodyPr wrap="square" rtlCol="0">
            <a:spAutoFit/>
          </a:bodyPr>
          <a:lstStyle/>
          <a:p>
            <a:pPr algn="ctr"/>
            <a:r>
              <a:rPr lang="en-US" sz="2000" dirty="0"/>
              <a:t>Paper electrode</a:t>
            </a:r>
            <a:endParaRPr lang="en-NL" sz="2000" dirty="0">
              <a:latin typeface="Arial" charset="0"/>
              <a:ea typeface="Arial" charset="0"/>
              <a:cs typeface="Arial" charset="0"/>
            </a:endParaRPr>
          </a:p>
        </p:txBody>
      </p:sp>
      <p:grpSp>
        <p:nvGrpSpPr>
          <p:cNvPr id="30" name="Group 29">
            <a:extLst>
              <a:ext uri="{FF2B5EF4-FFF2-40B4-BE49-F238E27FC236}">
                <a16:creationId xmlns:a16="http://schemas.microsoft.com/office/drawing/2014/main" id="{AEC15A10-3DE4-4598-A313-2A2C22C92388}"/>
              </a:ext>
            </a:extLst>
          </p:cNvPr>
          <p:cNvGrpSpPr/>
          <p:nvPr/>
        </p:nvGrpSpPr>
        <p:grpSpPr>
          <a:xfrm>
            <a:off x="2495776" y="4011913"/>
            <a:ext cx="949716" cy="1082032"/>
            <a:chOff x="2848567" y="2107168"/>
            <a:chExt cx="824958" cy="939893"/>
          </a:xfrm>
        </p:grpSpPr>
        <p:cxnSp>
          <p:nvCxnSpPr>
            <p:cNvPr id="31" name="Straight Arrow Connector 30">
              <a:extLst>
                <a:ext uri="{FF2B5EF4-FFF2-40B4-BE49-F238E27FC236}">
                  <a16:creationId xmlns:a16="http://schemas.microsoft.com/office/drawing/2014/main" id="{63297E86-907A-44FD-BF16-88DDEA886CE6}"/>
                </a:ext>
              </a:extLst>
            </p:cNvPr>
            <p:cNvCxnSpPr>
              <a:cxnSpLocks/>
            </p:cNvCxnSpPr>
            <p:nvPr/>
          </p:nvCxnSpPr>
          <p:spPr>
            <a:xfrm flipV="1">
              <a:off x="2974106" y="2751474"/>
              <a:ext cx="492241" cy="9252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792620AB-35E3-469E-B76D-92544DD4906F}"/>
                </a:ext>
              </a:extLst>
            </p:cNvPr>
            <p:cNvCxnSpPr>
              <a:cxnSpLocks/>
            </p:cNvCxnSpPr>
            <p:nvPr/>
          </p:nvCxnSpPr>
          <p:spPr>
            <a:xfrm>
              <a:off x="2966117" y="2837482"/>
              <a:ext cx="328470" cy="6574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F6212DD-E996-4020-B051-DD140EAEDF05}"/>
                </a:ext>
              </a:extLst>
            </p:cNvPr>
            <p:cNvCxnSpPr>
              <a:cxnSpLocks/>
            </p:cNvCxnSpPr>
            <p:nvPr/>
          </p:nvCxnSpPr>
          <p:spPr>
            <a:xfrm flipV="1">
              <a:off x="2974106" y="2404745"/>
              <a:ext cx="0" cy="4355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CEAB1A88-51F3-493A-B060-D97EBE6D6492}"/>
                </a:ext>
              </a:extLst>
            </p:cNvPr>
            <p:cNvSpPr txBox="1"/>
            <p:nvPr/>
          </p:nvSpPr>
          <p:spPr>
            <a:xfrm>
              <a:off x="2848567" y="2107168"/>
              <a:ext cx="235500" cy="320815"/>
            </a:xfrm>
            <a:prstGeom prst="rect">
              <a:avLst/>
            </a:prstGeom>
            <a:noFill/>
            <a:ln w="19050">
              <a:noFill/>
            </a:ln>
          </p:spPr>
          <p:txBody>
            <a:bodyPr wrap="square" rtlCol="0">
              <a:spAutoFit/>
            </a:bodyPr>
            <a:lstStyle/>
            <a:p>
              <a:r>
                <a:rPr lang="en-US" sz="1800" dirty="0">
                  <a:latin typeface="Arial" panose="020B0604020202020204" pitchFamily="34" charset="0"/>
                  <a:cs typeface="Arial" panose="020B0604020202020204" pitchFamily="34" charset="0"/>
                </a:rPr>
                <a:t>y</a:t>
              </a:r>
              <a:endParaRPr lang="en-NL" sz="1800" dirty="0">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5F63012D-88A8-4C22-B75A-66D3C6D02A86}"/>
                </a:ext>
              </a:extLst>
            </p:cNvPr>
            <p:cNvSpPr txBox="1"/>
            <p:nvPr/>
          </p:nvSpPr>
          <p:spPr>
            <a:xfrm>
              <a:off x="3412863" y="2577947"/>
              <a:ext cx="260662" cy="320815"/>
            </a:xfrm>
            <a:prstGeom prst="rect">
              <a:avLst/>
            </a:prstGeom>
            <a:noFill/>
            <a:ln w="19050">
              <a:noFill/>
            </a:ln>
          </p:spPr>
          <p:txBody>
            <a:bodyPr wrap="none" rtlCol="0">
              <a:spAutoFit/>
            </a:bodyPr>
            <a:lstStyle/>
            <a:p>
              <a:r>
                <a:rPr lang="en-US" sz="1800" dirty="0">
                  <a:latin typeface="Arial" panose="020B0604020202020204" pitchFamily="34" charset="0"/>
                  <a:cs typeface="Arial" panose="020B0604020202020204" pitchFamily="34" charset="0"/>
                </a:rPr>
                <a:t>x</a:t>
              </a:r>
              <a:endParaRPr lang="en-NL" sz="1800" dirty="0">
                <a:latin typeface="Arial" panose="020B0604020202020204" pitchFamily="34" charset="0"/>
                <a:cs typeface="Arial" panose="020B0604020202020204" pitchFamily="34" charset="0"/>
              </a:endParaRPr>
            </a:p>
          </p:txBody>
        </p:sp>
        <p:sp>
          <p:nvSpPr>
            <p:cNvPr id="36" name="TextBox 35">
              <a:extLst>
                <a:ext uri="{FF2B5EF4-FFF2-40B4-BE49-F238E27FC236}">
                  <a16:creationId xmlns:a16="http://schemas.microsoft.com/office/drawing/2014/main" id="{BAA4BC87-148B-431E-A84C-FC1BE00F5252}"/>
                </a:ext>
              </a:extLst>
            </p:cNvPr>
            <p:cNvSpPr txBox="1"/>
            <p:nvPr/>
          </p:nvSpPr>
          <p:spPr>
            <a:xfrm>
              <a:off x="3238549" y="2726246"/>
              <a:ext cx="260662" cy="320815"/>
            </a:xfrm>
            <a:prstGeom prst="rect">
              <a:avLst/>
            </a:prstGeom>
            <a:noFill/>
            <a:ln w="19050">
              <a:noFill/>
            </a:ln>
          </p:spPr>
          <p:txBody>
            <a:bodyPr wrap="none" rtlCol="0">
              <a:spAutoFit/>
            </a:bodyPr>
            <a:lstStyle/>
            <a:p>
              <a:r>
                <a:rPr lang="en-US" sz="1800" dirty="0">
                  <a:latin typeface="Arial" panose="020B0604020202020204" pitchFamily="34" charset="0"/>
                  <a:cs typeface="Arial" panose="020B0604020202020204" pitchFamily="34" charset="0"/>
                </a:rPr>
                <a:t>z</a:t>
              </a:r>
              <a:endParaRPr lang="en-NL" sz="1800" dirty="0">
                <a:latin typeface="Arial" panose="020B060402020202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2A5F73AE-B3C7-456F-93F9-4F94B80CCD71}"/>
              </a:ext>
            </a:extLst>
          </p:cNvPr>
          <p:cNvGrpSpPr/>
          <p:nvPr/>
        </p:nvGrpSpPr>
        <p:grpSpPr>
          <a:xfrm>
            <a:off x="10389348" y="239295"/>
            <a:ext cx="1549375" cy="730060"/>
            <a:chOff x="5586651" y="846395"/>
            <a:chExt cx="1549375" cy="730060"/>
          </a:xfrm>
        </p:grpSpPr>
        <p:grpSp>
          <p:nvGrpSpPr>
            <p:cNvPr id="29" name="Group 28">
              <a:extLst>
                <a:ext uri="{FF2B5EF4-FFF2-40B4-BE49-F238E27FC236}">
                  <a16:creationId xmlns:a16="http://schemas.microsoft.com/office/drawing/2014/main" id="{09E0A43B-FD5E-42F2-88AB-D7FAE1413AD1}"/>
                </a:ext>
              </a:extLst>
            </p:cNvPr>
            <p:cNvGrpSpPr/>
            <p:nvPr/>
          </p:nvGrpSpPr>
          <p:grpSpPr>
            <a:xfrm>
              <a:off x="5586651" y="846395"/>
              <a:ext cx="736013" cy="730060"/>
              <a:chOff x="8094642" y="628051"/>
              <a:chExt cx="736013" cy="730060"/>
            </a:xfrm>
          </p:grpSpPr>
          <p:sp>
            <p:nvSpPr>
              <p:cNvPr id="40" name="Oval 39">
                <a:extLst>
                  <a:ext uri="{FF2B5EF4-FFF2-40B4-BE49-F238E27FC236}">
                    <a16:creationId xmlns:a16="http://schemas.microsoft.com/office/drawing/2014/main" id="{DE44F5EA-C15B-4AF1-BAE0-EECE1FA88044}"/>
                  </a:ext>
                </a:extLst>
              </p:cNvPr>
              <p:cNvSpPr/>
              <p:nvPr/>
            </p:nvSpPr>
            <p:spPr>
              <a:xfrm>
                <a:off x="8097111" y="628051"/>
                <a:ext cx="730059" cy="730060"/>
              </a:xfrm>
              <a:prstGeom prst="ellipse">
                <a:avLst/>
              </a:prstGeom>
              <a:solidFill>
                <a:srgbClr val="C00000">
                  <a:alpha val="70000"/>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600" dirty="0">
                  <a:solidFill>
                    <a:schemeClr val="tx1"/>
                  </a:solidFill>
                </a:endParaRPr>
              </a:p>
            </p:txBody>
          </p:sp>
          <p:pic>
            <p:nvPicPr>
              <p:cNvPr id="41" name="Picture 40" descr="A close up of a logo&#10;&#10;Description automatically generated">
                <a:extLst>
                  <a:ext uri="{FF2B5EF4-FFF2-40B4-BE49-F238E27FC236}">
                    <a16:creationId xmlns:a16="http://schemas.microsoft.com/office/drawing/2014/main" id="{CEFE56D6-6AA4-4A68-AB38-BE0EEE9238FF}"/>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8094642" y="720358"/>
                <a:ext cx="736013" cy="537290"/>
              </a:xfrm>
              <a:prstGeom prst="rect">
                <a:avLst/>
              </a:prstGeom>
            </p:spPr>
          </p:pic>
        </p:grpSp>
        <p:grpSp>
          <p:nvGrpSpPr>
            <p:cNvPr id="37" name="Group 36">
              <a:extLst>
                <a:ext uri="{FF2B5EF4-FFF2-40B4-BE49-F238E27FC236}">
                  <a16:creationId xmlns:a16="http://schemas.microsoft.com/office/drawing/2014/main" id="{8AA05F30-6C55-4F45-A3AA-1F2AD8413640}"/>
                </a:ext>
              </a:extLst>
            </p:cNvPr>
            <p:cNvGrpSpPr/>
            <p:nvPr/>
          </p:nvGrpSpPr>
          <p:grpSpPr>
            <a:xfrm>
              <a:off x="6400928" y="846395"/>
              <a:ext cx="735098" cy="730060"/>
              <a:chOff x="6910204" y="1245179"/>
              <a:chExt cx="735098" cy="730060"/>
            </a:xfrm>
          </p:grpSpPr>
          <p:sp>
            <p:nvSpPr>
              <p:cNvPr id="38" name="Oval 37">
                <a:extLst>
                  <a:ext uri="{FF2B5EF4-FFF2-40B4-BE49-F238E27FC236}">
                    <a16:creationId xmlns:a16="http://schemas.microsoft.com/office/drawing/2014/main" id="{77462DBB-EF67-4C3E-91BD-D3E2C5D69302}"/>
                  </a:ext>
                </a:extLst>
              </p:cNvPr>
              <p:cNvSpPr/>
              <p:nvPr/>
            </p:nvSpPr>
            <p:spPr>
              <a:xfrm>
                <a:off x="6910204" y="1245179"/>
                <a:ext cx="730060" cy="730060"/>
              </a:xfrm>
              <a:prstGeom prst="ellipse">
                <a:avLst/>
              </a:prstGeom>
              <a:solidFill>
                <a:srgbClr val="FF9900">
                  <a:alpha val="69804"/>
                </a:srgbClr>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600" dirty="0">
                  <a:solidFill>
                    <a:schemeClr val="tx1"/>
                  </a:solidFill>
                </a:endParaRPr>
              </a:p>
            </p:txBody>
          </p:sp>
          <p:pic>
            <p:nvPicPr>
              <p:cNvPr id="39" name="Picture 38" descr="A picture containing drawing&#10;&#10;Description automatically generated">
                <a:extLst>
                  <a:ext uri="{FF2B5EF4-FFF2-40B4-BE49-F238E27FC236}">
                    <a16:creationId xmlns:a16="http://schemas.microsoft.com/office/drawing/2014/main" id="{5B817676-8A95-46A8-9C12-B13DE0C0AAB9}"/>
                  </a:ext>
                </a:extLst>
              </p:cNvPr>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0308" y="1358353"/>
                <a:ext cx="734994" cy="585742"/>
              </a:xfrm>
              <a:prstGeom prst="rect">
                <a:avLst/>
              </a:prstGeom>
            </p:spPr>
          </p:pic>
        </p:grpSp>
      </p:grpSp>
      <p:graphicFrame>
        <p:nvGraphicFramePr>
          <p:cNvPr id="5" name="Table 5">
            <a:extLst>
              <a:ext uri="{FF2B5EF4-FFF2-40B4-BE49-F238E27FC236}">
                <a16:creationId xmlns:a16="http://schemas.microsoft.com/office/drawing/2014/main" id="{1B46CFCA-681D-4F18-A580-6B7B67A0F054}"/>
              </a:ext>
            </a:extLst>
          </p:cNvPr>
          <p:cNvGraphicFramePr>
            <a:graphicFrameLocks noGrp="1"/>
          </p:cNvGraphicFramePr>
          <p:nvPr>
            <p:extLst>
              <p:ext uri="{D42A27DB-BD31-4B8C-83A1-F6EECF244321}">
                <p14:modId xmlns:p14="http://schemas.microsoft.com/office/powerpoint/2010/main" val="1064213283"/>
              </p:ext>
            </p:extLst>
          </p:nvPr>
        </p:nvGraphicFramePr>
        <p:xfrm>
          <a:off x="3918941" y="5128779"/>
          <a:ext cx="4268200" cy="1196721"/>
        </p:xfrm>
        <a:graphic>
          <a:graphicData uri="http://schemas.openxmlformats.org/drawingml/2006/table">
            <a:tbl>
              <a:tblPr firstRow="1" bandRow="1">
                <a:tableStyleId>{2D5ABB26-0587-4C30-8999-92F81FD0307C}</a:tableStyleId>
              </a:tblPr>
              <a:tblGrid>
                <a:gridCol w="1735407">
                  <a:extLst>
                    <a:ext uri="{9D8B030D-6E8A-4147-A177-3AD203B41FA5}">
                      <a16:colId xmlns:a16="http://schemas.microsoft.com/office/drawing/2014/main" val="1468203191"/>
                    </a:ext>
                  </a:extLst>
                </a:gridCol>
                <a:gridCol w="1239315">
                  <a:extLst>
                    <a:ext uri="{9D8B030D-6E8A-4147-A177-3AD203B41FA5}">
                      <a16:colId xmlns:a16="http://schemas.microsoft.com/office/drawing/2014/main" val="1261002317"/>
                    </a:ext>
                  </a:extLst>
                </a:gridCol>
                <a:gridCol w="1293478">
                  <a:extLst>
                    <a:ext uri="{9D8B030D-6E8A-4147-A177-3AD203B41FA5}">
                      <a16:colId xmlns:a16="http://schemas.microsoft.com/office/drawing/2014/main" val="926482651"/>
                    </a:ext>
                  </a:extLst>
                </a:gridCol>
              </a:tblGrid>
              <a:tr h="0">
                <a:tc>
                  <a:txBody>
                    <a:bodyPr/>
                    <a:lstStyle/>
                    <a:p>
                      <a:pPr algn="ctr"/>
                      <a:endParaRPr lang="en-NL" b="0" dirty="0"/>
                    </a:p>
                  </a:txBody>
                  <a:tcPr>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c>
                  <a:txBody>
                    <a:bodyPr/>
                    <a:lstStyle/>
                    <a:p>
                      <a:pPr algn="ctr"/>
                      <a:r>
                        <a:rPr lang="en-US" sz="1400" b="0" dirty="0"/>
                        <a:t>Paper</a:t>
                      </a:r>
                      <a:endParaRPr lang="en-NL" sz="1400" b="0" dirty="0"/>
                    </a:p>
                  </a:txBody>
                  <a:tcP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c>
                  <a:txBody>
                    <a:bodyPr/>
                    <a:lstStyle/>
                    <a:p>
                      <a:pPr algn="ctr"/>
                      <a:r>
                        <a:rPr lang="en-US" sz="1400" b="0" dirty="0"/>
                        <a:t>Cloth</a:t>
                      </a:r>
                      <a:endParaRPr lang="en-NL" sz="1400" b="0" dirty="0"/>
                    </a:p>
                  </a:txBody>
                  <a:tcPr>
                    <a:lnL w="1270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69690"/>
                  </a:ext>
                </a:extLst>
              </a:tr>
              <a:tr h="0">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1400" b="0" dirty="0">
                          <a:latin typeface="+mj-lt"/>
                          <a:ea typeface="Verdana" panose="020B0604030504040204" pitchFamily="34" charset="0"/>
                        </a:rPr>
                        <a:t>K</a:t>
                      </a:r>
                      <a:r>
                        <a:rPr lang="en-US" sz="1400" b="0" baseline="-25000" dirty="0">
                          <a:latin typeface="+mj-lt"/>
                          <a:ea typeface="Verdana" panose="020B0604030504040204" pitchFamily="34" charset="0"/>
                        </a:rPr>
                        <a:t>IP</a:t>
                      </a:r>
                      <a:r>
                        <a:rPr lang="en-US" sz="1400" b="0" kern="1200" baseline="0" dirty="0">
                          <a:solidFill>
                            <a:schemeClr val="tx1"/>
                          </a:solidFill>
                          <a:latin typeface="+mj-lt"/>
                          <a:ea typeface="Verdana" panose="020B0604030504040204" pitchFamily="34" charset="0"/>
                          <a:cs typeface="+mn-cs"/>
                        </a:rPr>
                        <a:t>[</a:t>
                      </a:r>
                      <a:r>
                        <a:rPr lang="en-US" sz="1400" b="0" kern="1200" dirty="0" err="1">
                          <a:solidFill>
                            <a:schemeClr val="tx1"/>
                          </a:solidFill>
                          <a:effectLst/>
                          <a:latin typeface="+mj-lt"/>
                          <a:ea typeface="+mn-ea"/>
                          <a:cs typeface="+mn-cs"/>
                        </a:rPr>
                        <a:t>μm</a:t>
                      </a:r>
                      <a:r>
                        <a:rPr lang="en-US" sz="1400" b="0" kern="1200" baseline="30000" dirty="0" err="1">
                          <a:solidFill>
                            <a:schemeClr val="tx1"/>
                          </a:solidFill>
                          <a:effectLst/>
                          <a:latin typeface="+mj-lt"/>
                          <a:ea typeface="+mn-ea"/>
                          <a:cs typeface="+mn-cs"/>
                        </a:rPr>
                        <a:t>2</a:t>
                      </a:r>
                      <a:r>
                        <a:rPr lang="en-US" sz="1400" b="0" kern="1200" baseline="0" dirty="0">
                          <a:solidFill>
                            <a:schemeClr val="tx1"/>
                          </a:solidFill>
                          <a:latin typeface="+mj-lt"/>
                          <a:ea typeface="Verdana" panose="020B0604030504040204" pitchFamily="34" charset="0"/>
                          <a:cs typeface="+mn-cs"/>
                        </a:rPr>
                        <a:t>]</a:t>
                      </a:r>
                      <a:endParaRPr lang="en-NL" sz="1400" b="0" kern="1200" dirty="0">
                        <a:solidFill>
                          <a:schemeClr val="tx1"/>
                        </a:solidFill>
                        <a:latin typeface="+mj-lt"/>
                        <a:ea typeface="Verdana" panose="020B0604030504040204" pitchFamily="34" charset="0"/>
                        <a:cs typeface="+mn-cs"/>
                      </a:endParaRPr>
                    </a:p>
                  </a:txBody>
                  <a:tcPr marL="68580" marR="68580" marT="0" marB="0">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c>
                  <a:txBody>
                    <a:bodyPr/>
                    <a:lstStyle/>
                    <a:p>
                      <a:pPr algn="ctr"/>
                      <a:r>
                        <a:rPr lang="en-US" b="0" dirty="0"/>
                        <a:t>4.2</a:t>
                      </a:r>
                      <a:endParaRPr lang="en-NL" b="0" dirty="0"/>
                    </a:p>
                  </a:txBody>
                  <a:tcP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c>
                  <a:txBody>
                    <a:bodyPr/>
                    <a:lstStyle/>
                    <a:p>
                      <a:pPr algn="ctr"/>
                      <a:r>
                        <a:rPr lang="en-US" b="0" dirty="0"/>
                        <a:t>44</a:t>
                      </a:r>
                      <a:endParaRPr lang="en-NL" b="0" dirty="0"/>
                    </a:p>
                  </a:txBody>
                  <a:tcPr>
                    <a:lnL w="1270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544703902"/>
                  </a:ext>
                </a:extLst>
              </a:tr>
              <a:tr h="0">
                <a:tc>
                  <a:txBody>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lang="en-US" sz="1400" b="0" dirty="0">
                          <a:latin typeface="+mj-lt"/>
                          <a:ea typeface="Verdana" panose="020B0604030504040204" pitchFamily="34" charset="0"/>
                        </a:rPr>
                        <a:t>K</a:t>
                      </a:r>
                      <a:r>
                        <a:rPr lang="en-US" sz="1400" b="0" baseline="-25000" dirty="0">
                          <a:latin typeface="+mj-lt"/>
                          <a:ea typeface="Verdana" panose="020B0604030504040204" pitchFamily="34" charset="0"/>
                        </a:rPr>
                        <a:t>TP</a:t>
                      </a:r>
                      <a:r>
                        <a:rPr lang="en-US" sz="1400" b="0" baseline="0" dirty="0">
                          <a:latin typeface="+mj-lt"/>
                          <a:ea typeface="Verdana" panose="020B0604030504040204" pitchFamily="34" charset="0"/>
                        </a:rPr>
                        <a:t> </a:t>
                      </a:r>
                      <a:r>
                        <a:rPr lang="en-US" sz="1400" b="0" kern="1200" baseline="0" dirty="0">
                          <a:solidFill>
                            <a:schemeClr val="tx1"/>
                          </a:solidFill>
                          <a:latin typeface="+mj-lt"/>
                          <a:ea typeface="Verdana" panose="020B0604030504040204" pitchFamily="34" charset="0"/>
                          <a:cs typeface="+mn-cs"/>
                        </a:rPr>
                        <a:t>[</a:t>
                      </a:r>
                      <a:r>
                        <a:rPr lang="en-US" sz="1400" b="0" kern="1200" dirty="0" err="1">
                          <a:solidFill>
                            <a:schemeClr val="tx1"/>
                          </a:solidFill>
                          <a:effectLst/>
                          <a:latin typeface="+mj-lt"/>
                          <a:ea typeface="+mn-ea"/>
                          <a:cs typeface="+mn-cs"/>
                        </a:rPr>
                        <a:t>μm</a:t>
                      </a:r>
                      <a:r>
                        <a:rPr lang="en-US" sz="1400" b="0" kern="1200" baseline="30000" dirty="0" err="1">
                          <a:solidFill>
                            <a:schemeClr val="tx1"/>
                          </a:solidFill>
                          <a:effectLst/>
                          <a:latin typeface="+mj-lt"/>
                          <a:ea typeface="+mn-ea"/>
                          <a:cs typeface="+mn-cs"/>
                        </a:rPr>
                        <a:t>2</a:t>
                      </a:r>
                      <a:r>
                        <a:rPr lang="en-US" sz="1400" b="0" kern="1200" baseline="0" dirty="0">
                          <a:solidFill>
                            <a:schemeClr val="tx1"/>
                          </a:solidFill>
                          <a:latin typeface="+mj-lt"/>
                          <a:ea typeface="Verdana" panose="020B0604030504040204" pitchFamily="34" charset="0"/>
                          <a:cs typeface="+mn-cs"/>
                        </a:rPr>
                        <a:t>]</a:t>
                      </a:r>
                      <a:endParaRPr lang="en-NL" sz="1400" b="0" kern="1200" dirty="0">
                        <a:solidFill>
                          <a:schemeClr val="tx1"/>
                        </a:solidFill>
                        <a:latin typeface="+mj-lt"/>
                        <a:ea typeface="Verdana" panose="020B0604030504040204" pitchFamily="34" charset="0"/>
                        <a:cs typeface="+mn-cs"/>
                      </a:endParaRPr>
                    </a:p>
                  </a:txBody>
                  <a:tcPr marL="68580" marR="68580" marT="0" marB="0">
                    <a:lnR w="19050" cap="flat" cmpd="sng" algn="ctr">
                      <a:solidFill>
                        <a:schemeClr val="tx1"/>
                      </a:solidFill>
                      <a:prstDash val="solid"/>
                      <a:round/>
                      <a:headEnd type="none" w="med" len="med"/>
                      <a:tailEnd type="none" w="med" len="med"/>
                    </a:lnR>
                  </a:tcPr>
                </a:tc>
                <a:tc>
                  <a:txBody>
                    <a:bodyPr/>
                    <a:lstStyle/>
                    <a:p>
                      <a:pPr algn="ctr"/>
                      <a:r>
                        <a:rPr lang="en-US" b="0" dirty="0"/>
                        <a:t>1.2</a:t>
                      </a:r>
                      <a:endParaRPr lang="en-NL" b="0" dirty="0"/>
                    </a:p>
                  </a:txBody>
                  <a:tcP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b="0" dirty="0"/>
                        <a:t>21</a:t>
                      </a:r>
                      <a:endParaRPr lang="en-NL" b="0"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991648554"/>
                  </a:ext>
                </a:extLst>
              </a:tr>
              <a:tr h="0">
                <a:tc>
                  <a:txBody>
                    <a:bodyPr/>
                    <a:lstStyle/>
                    <a:p>
                      <a:pPr marL="0" marR="0" lvl="0" indent="0" algn="ctr" defTabSz="685783" rtl="0" eaLnBrk="1" fontAlgn="auto" latinLnBrk="0" hangingPunct="1">
                        <a:lnSpc>
                          <a:spcPct val="130000"/>
                        </a:lnSpc>
                        <a:spcBef>
                          <a:spcPts val="600"/>
                        </a:spcBef>
                        <a:spcAft>
                          <a:spcPts val="600"/>
                        </a:spcAft>
                        <a:buClrTx/>
                        <a:buSzTx/>
                        <a:buFontTx/>
                        <a:buNone/>
                        <a:tabLst/>
                        <a:defRPr/>
                      </a:pPr>
                      <a:r>
                        <a:rPr lang="en-US" sz="1400" b="0" dirty="0">
                          <a:latin typeface="+mj-lt"/>
                          <a:ea typeface="Verdana" panose="020B0604030504040204" pitchFamily="34" charset="0"/>
                        </a:rPr>
                        <a:t>K</a:t>
                      </a:r>
                      <a:r>
                        <a:rPr lang="en-US" sz="1400" b="0" baseline="-25000" dirty="0">
                          <a:latin typeface="+mj-lt"/>
                          <a:ea typeface="Verdana" panose="020B0604030504040204" pitchFamily="34" charset="0"/>
                        </a:rPr>
                        <a:t>IP</a:t>
                      </a:r>
                      <a:r>
                        <a:rPr lang="en-US" sz="1400" b="0" dirty="0">
                          <a:effectLst/>
                          <a:latin typeface="+mj-lt"/>
                          <a:ea typeface="Verdana" panose="020B0604030504040204" pitchFamily="34" charset="0"/>
                        </a:rPr>
                        <a:t>:</a:t>
                      </a:r>
                      <a:r>
                        <a:rPr lang="en-US" sz="1400" b="0" dirty="0">
                          <a:latin typeface="+mj-lt"/>
                          <a:ea typeface="Verdana" panose="020B0604030504040204" pitchFamily="34" charset="0"/>
                        </a:rPr>
                        <a:t>K</a:t>
                      </a:r>
                      <a:r>
                        <a:rPr lang="en-US" sz="1400" b="0" baseline="-25000" dirty="0">
                          <a:latin typeface="+mj-lt"/>
                          <a:ea typeface="Verdana" panose="020B0604030504040204" pitchFamily="34" charset="0"/>
                        </a:rPr>
                        <a:t>TP</a:t>
                      </a:r>
                      <a:endParaRPr lang="en-NL" sz="1400" b="0" dirty="0">
                        <a:effectLst/>
                        <a:latin typeface="+mj-lt"/>
                        <a:ea typeface="Verdana" panose="020B0604030504040204" pitchFamily="34" charset="0"/>
                      </a:endParaRPr>
                    </a:p>
                  </a:txBody>
                  <a:tcPr marL="68580" marR="68580" marT="0" marB="0">
                    <a:lnR w="19050" cap="flat" cmpd="sng" algn="ctr">
                      <a:solidFill>
                        <a:schemeClr val="tx1"/>
                      </a:solidFill>
                      <a:prstDash val="solid"/>
                      <a:round/>
                      <a:headEnd type="none" w="med" len="med"/>
                      <a:tailEnd type="none" w="med" len="med"/>
                    </a:lnR>
                  </a:tcPr>
                </a:tc>
                <a:tc>
                  <a:txBody>
                    <a:bodyPr/>
                    <a:lstStyle/>
                    <a:p>
                      <a:pPr algn="ctr"/>
                      <a:r>
                        <a:rPr lang="en-US" b="0" dirty="0"/>
                        <a:t>3.4</a:t>
                      </a:r>
                      <a:endParaRPr lang="en-NL" b="0" dirty="0"/>
                    </a:p>
                  </a:txBody>
                  <a:tcP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en-US" b="0" dirty="0"/>
                        <a:t>2.1</a:t>
                      </a:r>
                      <a:endParaRPr lang="en-NL" b="0" dirty="0"/>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539869376"/>
                  </a:ext>
                </a:extLst>
              </a:tr>
            </a:tbl>
          </a:graphicData>
        </a:graphic>
      </p:graphicFrame>
    </p:spTree>
    <p:extLst>
      <p:ext uri="{BB962C8B-B14F-4D97-AF65-F5344CB8AC3E}">
        <p14:creationId xmlns:p14="http://schemas.microsoft.com/office/powerpoint/2010/main" val="243672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ACFDA-D98B-4F61-86E3-E39DB60BF1CB}"/>
              </a:ext>
            </a:extLst>
          </p:cNvPr>
          <p:cNvSpPr>
            <a:spLocks noGrp="1"/>
          </p:cNvSpPr>
          <p:nvPr>
            <p:ph type="title"/>
          </p:nvPr>
        </p:nvSpPr>
        <p:spPr/>
        <p:txBody>
          <a:bodyPr/>
          <a:lstStyle/>
          <a:p>
            <a:r>
              <a:rPr lang="en-US" dirty="0"/>
              <a:t>Are commercial electrodes too </a:t>
            </a:r>
            <a:br>
              <a:rPr lang="en-US" dirty="0"/>
            </a:br>
            <a:r>
              <a:rPr lang="en-US" dirty="0"/>
              <a:t>thick?</a:t>
            </a:r>
            <a:endParaRPr lang="en-NL" dirty="0"/>
          </a:p>
        </p:txBody>
      </p:sp>
      <p:sp>
        <p:nvSpPr>
          <p:cNvPr id="3" name="Slide Number Placeholder 2">
            <a:extLst>
              <a:ext uri="{FF2B5EF4-FFF2-40B4-BE49-F238E27FC236}">
                <a16:creationId xmlns:a16="http://schemas.microsoft.com/office/drawing/2014/main" id="{8C379374-E1D1-44F0-AC8D-14C1D099B291}"/>
              </a:ext>
            </a:extLst>
          </p:cNvPr>
          <p:cNvSpPr>
            <a:spLocks noGrp="1"/>
          </p:cNvSpPr>
          <p:nvPr>
            <p:ph type="sldNum" sz="quarter" idx="4"/>
          </p:nvPr>
        </p:nvSpPr>
        <p:spPr/>
        <p:txBody>
          <a:bodyPr/>
          <a:lstStyle/>
          <a:p>
            <a:fld id="{B7CEC10D-CD46-426F-915E-6C78530279CB}" type="slidenum">
              <a:rPr lang="en-US" smtClean="0"/>
              <a:pPr/>
              <a:t>14</a:t>
            </a:fld>
            <a:endParaRPr lang="en-US" dirty="0"/>
          </a:p>
        </p:txBody>
      </p:sp>
      <p:sp>
        <p:nvSpPr>
          <p:cNvPr id="4" name="Footer Placeholder 3">
            <a:extLst>
              <a:ext uri="{FF2B5EF4-FFF2-40B4-BE49-F238E27FC236}">
                <a16:creationId xmlns:a16="http://schemas.microsoft.com/office/drawing/2014/main" id="{04F71C55-895A-448C-BF30-1BB11145E6F9}"/>
              </a:ext>
            </a:extLst>
          </p:cNvPr>
          <p:cNvSpPr>
            <a:spLocks noGrp="1"/>
          </p:cNvSpPr>
          <p:nvPr>
            <p:ph type="ftr" sz="quarter" idx="10"/>
          </p:nvPr>
        </p:nvSpPr>
        <p:spPr/>
        <p:txBody>
          <a:bodyPr/>
          <a:lstStyle/>
          <a:p>
            <a:endParaRPr lang="en-GB" dirty="0"/>
          </a:p>
          <a:p>
            <a:r>
              <a:rPr lang="en-US" dirty="0"/>
              <a:t>Van der Heijden, M. </a:t>
            </a:r>
            <a:r>
              <a:rPr lang="en-US" i="1" dirty="0"/>
              <a:t>et al.</a:t>
            </a:r>
            <a:r>
              <a:rPr lang="en-US" dirty="0"/>
              <a:t>, </a:t>
            </a:r>
            <a:r>
              <a:rPr lang="en-US" i="1" dirty="0"/>
              <a:t>J. </a:t>
            </a:r>
            <a:r>
              <a:rPr lang="en-US" i="1" dirty="0" err="1"/>
              <a:t>Electrochem</a:t>
            </a:r>
            <a:r>
              <a:rPr lang="en-US" i="1" dirty="0"/>
              <a:t>. Soc</a:t>
            </a:r>
            <a:r>
              <a:rPr lang="en-US" dirty="0"/>
              <a:t>, </a:t>
            </a:r>
            <a:r>
              <a:rPr lang="en-US" b="1" dirty="0"/>
              <a:t>169</a:t>
            </a:r>
            <a:r>
              <a:rPr lang="en-US" dirty="0"/>
              <a:t>, 040505 (2022)</a:t>
            </a:r>
          </a:p>
          <a:p>
            <a:endParaRPr lang="en-GB" dirty="0"/>
          </a:p>
        </p:txBody>
      </p:sp>
      <p:sp>
        <p:nvSpPr>
          <p:cNvPr id="74" name="TextBox 73">
            <a:extLst>
              <a:ext uri="{FF2B5EF4-FFF2-40B4-BE49-F238E27FC236}">
                <a16:creationId xmlns:a16="http://schemas.microsoft.com/office/drawing/2014/main" id="{CEDFB2E1-0321-4949-B251-D74FBED98D49}"/>
              </a:ext>
            </a:extLst>
          </p:cNvPr>
          <p:cNvSpPr txBox="1"/>
          <p:nvPr/>
        </p:nvSpPr>
        <p:spPr>
          <a:xfrm>
            <a:off x="720000" y="3754067"/>
            <a:ext cx="1909497" cy="400110"/>
          </a:xfrm>
          <a:prstGeom prst="rect">
            <a:avLst/>
          </a:prstGeom>
          <a:noFill/>
        </p:spPr>
        <p:txBody>
          <a:bodyPr wrap="none" rtlCol="0">
            <a:spAutoFit/>
          </a:bodyPr>
          <a:lstStyle/>
          <a:p>
            <a:r>
              <a:rPr lang="en-US" sz="2000" dirty="0"/>
              <a:t>Cloth electrode</a:t>
            </a:r>
            <a:endParaRPr lang="en-NL" sz="2000" dirty="0">
              <a:latin typeface="Arial" charset="0"/>
              <a:ea typeface="Arial" charset="0"/>
              <a:cs typeface="Arial" charset="0"/>
            </a:endParaRPr>
          </a:p>
        </p:txBody>
      </p:sp>
      <p:sp>
        <p:nvSpPr>
          <p:cNvPr id="76" name="TextBox 75">
            <a:extLst>
              <a:ext uri="{FF2B5EF4-FFF2-40B4-BE49-F238E27FC236}">
                <a16:creationId xmlns:a16="http://schemas.microsoft.com/office/drawing/2014/main" id="{182F6108-7854-45F5-9ACC-967D06178B9B}"/>
              </a:ext>
            </a:extLst>
          </p:cNvPr>
          <p:cNvSpPr txBox="1"/>
          <p:nvPr/>
        </p:nvSpPr>
        <p:spPr>
          <a:xfrm>
            <a:off x="720000" y="1429515"/>
            <a:ext cx="1994457" cy="400110"/>
          </a:xfrm>
          <a:prstGeom prst="rect">
            <a:avLst/>
          </a:prstGeom>
          <a:noFill/>
        </p:spPr>
        <p:txBody>
          <a:bodyPr wrap="none" rtlCol="0">
            <a:spAutoFit/>
          </a:bodyPr>
          <a:lstStyle/>
          <a:p>
            <a:r>
              <a:rPr lang="en-US" sz="2000" dirty="0"/>
              <a:t>Paper electrode</a:t>
            </a:r>
            <a:endParaRPr lang="en-NL" sz="2000" dirty="0">
              <a:latin typeface="Arial" charset="0"/>
              <a:ea typeface="Arial" charset="0"/>
              <a:cs typeface="Arial" charset="0"/>
            </a:endParaRPr>
          </a:p>
        </p:txBody>
      </p:sp>
      <p:sp>
        <p:nvSpPr>
          <p:cNvPr id="50" name="TextBox 49">
            <a:extLst>
              <a:ext uri="{FF2B5EF4-FFF2-40B4-BE49-F238E27FC236}">
                <a16:creationId xmlns:a16="http://schemas.microsoft.com/office/drawing/2014/main" id="{948645DA-BDD6-4858-A79E-654F9E8A4C1D}"/>
              </a:ext>
            </a:extLst>
          </p:cNvPr>
          <p:cNvSpPr txBox="1"/>
          <p:nvPr/>
        </p:nvSpPr>
        <p:spPr>
          <a:xfrm>
            <a:off x="2326382" y="2022767"/>
            <a:ext cx="2081176" cy="646331"/>
          </a:xfrm>
          <a:prstGeom prst="rect">
            <a:avLst/>
          </a:prstGeom>
          <a:noFill/>
        </p:spPr>
        <p:txBody>
          <a:bodyPr wrap="square" rtlCol="0">
            <a:spAutoFit/>
          </a:bodyPr>
          <a:lstStyle/>
          <a:p>
            <a:pPr algn="ctr"/>
            <a:r>
              <a:rPr lang="en-US" sz="1800" dirty="0">
                <a:latin typeface="Arial" panose="020B0604020202020204" pitchFamily="34" charset="0"/>
                <a:cs typeface="Arial" panose="020B0604020202020204" pitchFamily="34" charset="0"/>
              </a:rPr>
              <a:t>Current </a:t>
            </a:r>
          </a:p>
          <a:p>
            <a:pPr algn="ctr"/>
            <a:r>
              <a:rPr lang="en-US" sz="1800" dirty="0">
                <a:latin typeface="Arial" panose="020B0604020202020204" pitchFamily="34" charset="0"/>
                <a:cs typeface="Arial" panose="020B0604020202020204" pitchFamily="34" charset="0"/>
              </a:rPr>
              <a:t>collector</a:t>
            </a:r>
            <a:endParaRPr lang="en-NL" sz="1800" dirty="0">
              <a:latin typeface="Arial" panose="020B0604020202020204" pitchFamily="34" charset="0"/>
              <a:cs typeface="Arial" panose="020B0604020202020204" pitchFamily="34" charset="0"/>
            </a:endParaRPr>
          </a:p>
        </p:txBody>
      </p:sp>
      <p:sp>
        <p:nvSpPr>
          <p:cNvPr id="51" name="TextBox 50">
            <a:extLst>
              <a:ext uri="{FF2B5EF4-FFF2-40B4-BE49-F238E27FC236}">
                <a16:creationId xmlns:a16="http://schemas.microsoft.com/office/drawing/2014/main" id="{C28898D5-1B46-4839-A0B2-7FE38BE9E30C}"/>
              </a:ext>
            </a:extLst>
          </p:cNvPr>
          <p:cNvSpPr txBox="1"/>
          <p:nvPr/>
        </p:nvSpPr>
        <p:spPr>
          <a:xfrm>
            <a:off x="10465832" y="2297468"/>
            <a:ext cx="1435569" cy="369332"/>
          </a:xfrm>
          <a:prstGeom prst="rect">
            <a:avLst/>
          </a:prstGeom>
          <a:noFill/>
        </p:spPr>
        <p:txBody>
          <a:bodyPr wrap="square" rtlCol="0">
            <a:spAutoFit/>
          </a:bodyPr>
          <a:lstStyle/>
          <a:p>
            <a:pPr algn="ctr"/>
            <a:r>
              <a:rPr lang="en-US" sz="1800" dirty="0">
                <a:latin typeface="Arial" panose="020B0604020202020204" pitchFamily="34" charset="0"/>
                <a:cs typeface="Arial" panose="020B0604020202020204" pitchFamily="34" charset="0"/>
              </a:rPr>
              <a:t>Membrane</a:t>
            </a:r>
            <a:endParaRPr lang="en-NL" sz="1800" dirty="0">
              <a:latin typeface="Arial" panose="020B0604020202020204" pitchFamily="34" charset="0"/>
              <a:cs typeface="Arial" panose="020B0604020202020204" pitchFamily="34" charset="0"/>
            </a:endParaRPr>
          </a:p>
        </p:txBody>
      </p:sp>
      <p:cxnSp>
        <p:nvCxnSpPr>
          <p:cNvPr id="52" name="Straight Arrow Connector 51">
            <a:extLst>
              <a:ext uri="{FF2B5EF4-FFF2-40B4-BE49-F238E27FC236}">
                <a16:creationId xmlns:a16="http://schemas.microsoft.com/office/drawing/2014/main" id="{E52EF733-95A8-4A17-B02E-D3593AA83F58}"/>
              </a:ext>
            </a:extLst>
          </p:cNvPr>
          <p:cNvCxnSpPr>
            <a:cxnSpLocks/>
          </p:cNvCxnSpPr>
          <p:nvPr/>
        </p:nvCxnSpPr>
        <p:spPr>
          <a:xfrm>
            <a:off x="10860000" y="2699064"/>
            <a:ext cx="648000" cy="1"/>
          </a:xfrm>
          <a:prstGeom prst="straightConnector1">
            <a:avLst/>
          </a:prstGeom>
          <a:ln w="44450">
            <a:solidFill>
              <a:srgbClr val="262626"/>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0250A5B8-54F7-4C2B-A410-81C1D2A5D108}"/>
              </a:ext>
            </a:extLst>
          </p:cNvPr>
          <p:cNvCxnSpPr>
            <a:cxnSpLocks/>
          </p:cNvCxnSpPr>
          <p:nvPr/>
        </p:nvCxnSpPr>
        <p:spPr>
          <a:xfrm flipH="1">
            <a:off x="3045511" y="2701501"/>
            <a:ext cx="648000" cy="1"/>
          </a:xfrm>
          <a:prstGeom prst="straightConnector1">
            <a:avLst/>
          </a:prstGeom>
          <a:ln w="44450">
            <a:solidFill>
              <a:srgbClr val="262626"/>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6ED469D5-2A4D-4BF4-A475-1462727D2E1A}"/>
              </a:ext>
            </a:extLst>
          </p:cNvPr>
          <p:cNvSpPr txBox="1"/>
          <p:nvPr/>
        </p:nvSpPr>
        <p:spPr>
          <a:xfrm>
            <a:off x="4984953" y="1208115"/>
            <a:ext cx="1128835"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20 cm s</a:t>
            </a:r>
            <a:r>
              <a:rPr lang="en-US" sz="1800" baseline="30000" dirty="0">
                <a:latin typeface="Arial" panose="020B0604020202020204" pitchFamily="34" charset="0"/>
                <a:cs typeface="Arial" panose="020B0604020202020204" pitchFamily="34" charset="0"/>
              </a:rPr>
              <a:t>-1</a:t>
            </a:r>
            <a:endParaRPr lang="en-NL" sz="1800" dirty="0">
              <a:latin typeface="Arial" panose="020B0604020202020204" pitchFamily="34" charset="0"/>
              <a:cs typeface="Arial" panose="020B0604020202020204" pitchFamily="34" charset="0"/>
            </a:endParaRPr>
          </a:p>
        </p:txBody>
      </p:sp>
      <p:grpSp>
        <p:nvGrpSpPr>
          <p:cNvPr id="70" name="Group 69">
            <a:extLst>
              <a:ext uri="{FF2B5EF4-FFF2-40B4-BE49-F238E27FC236}">
                <a16:creationId xmlns:a16="http://schemas.microsoft.com/office/drawing/2014/main" id="{D73C94AE-667C-45C2-95E4-19B8513FA078}"/>
              </a:ext>
            </a:extLst>
          </p:cNvPr>
          <p:cNvGrpSpPr/>
          <p:nvPr/>
        </p:nvGrpSpPr>
        <p:grpSpPr>
          <a:xfrm>
            <a:off x="756000" y="4225172"/>
            <a:ext cx="1972248" cy="1499475"/>
            <a:chOff x="0" y="2651001"/>
            <a:chExt cx="6858002" cy="4892799"/>
          </a:xfrm>
        </p:grpSpPr>
        <p:pic>
          <p:nvPicPr>
            <p:cNvPr id="71" name="Picture 70" descr="A close-up of a rock&#10;&#10;Description automatically generated with low confidence">
              <a:extLst>
                <a:ext uri="{FF2B5EF4-FFF2-40B4-BE49-F238E27FC236}">
                  <a16:creationId xmlns:a16="http://schemas.microsoft.com/office/drawing/2014/main" id="{35BCE323-3BC7-488A-BF31-B6FE0F28503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679" r="47158"/>
            <a:stretch/>
          </p:blipFill>
          <p:spPr>
            <a:xfrm>
              <a:off x="0" y="2651001"/>
              <a:ext cx="3623881" cy="4892799"/>
            </a:xfrm>
            <a:prstGeom prst="rect">
              <a:avLst/>
            </a:prstGeom>
          </p:spPr>
        </p:pic>
        <p:pic>
          <p:nvPicPr>
            <p:cNvPr id="72" name="Picture 71" descr="A picture containing bedclothes&#10;&#10;Description automatically generated">
              <a:extLst>
                <a:ext uri="{FF2B5EF4-FFF2-40B4-BE49-F238E27FC236}">
                  <a16:creationId xmlns:a16="http://schemas.microsoft.com/office/drawing/2014/main" id="{CA1F64A0-8D23-473A-A2D8-96BEDA86B2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000" t="17679"/>
            <a:stretch/>
          </p:blipFill>
          <p:spPr>
            <a:xfrm>
              <a:off x="3429001" y="2651001"/>
              <a:ext cx="3429001" cy="4892799"/>
            </a:xfrm>
            <a:prstGeom prst="rect">
              <a:avLst/>
            </a:prstGeom>
          </p:spPr>
        </p:pic>
      </p:grpSp>
      <p:grpSp>
        <p:nvGrpSpPr>
          <p:cNvPr id="77" name="Group 76">
            <a:extLst>
              <a:ext uri="{FF2B5EF4-FFF2-40B4-BE49-F238E27FC236}">
                <a16:creationId xmlns:a16="http://schemas.microsoft.com/office/drawing/2014/main" id="{9A9139D6-751A-497C-A697-44D74BEA7D3D}"/>
              </a:ext>
            </a:extLst>
          </p:cNvPr>
          <p:cNvGrpSpPr/>
          <p:nvPr/>
        </p:nvGrpSpPr>
        <p:grpSpPr>
          <a:xfrm>
            <a:off x="684000" y="1868244"/>
            <a:ext cx="2084336" cy="1595999"/>
            <a:chOff x="0" y="2292555"/>
            <a:chExt cx="6858000" cy="5251245"/>
          </a:xfrm>
        </p:grpSpPr>
        <p:pic>
          <p:nvPicPr>
            <p:cNvPr id="88" name="Picture 87">
              <a:extLst>
                <a:ext uri="{FF2B5EF4-FFF2-40B4-BE49-F238E27FC236}">
                  <a16:creationId xmlns:a16="http://schemas.microsoft.com/office/drawing/2014/main" id="{F48ABFE8-4F58-4445-AA6C-6550B445F6C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1649" r="47311"/>
            <a:stretch/>
          </p:blipFill>
          <p:spPr>
            <a:xfrm>
              <a:off x="0" y="2292555"/>
              <a:ext cx="3613398" cy="5251245"/>
            </a:xfrm>
            <a:prstGeom prst="rect">
              <a:avLst/>
            </a:prstGeom>
          </p:spPr>
        </p:pic>
        <p:pic>
          <p:nvPicPr>
            <p:cNvPr id="89" name="Picture 88">
              <a:extLst>
                <a:ext uri="{FF2B5EF4-FFF2-40B4-BE49-F238E27FC236}">
                  <a16:creationId xmlns:a16="http://schemas.microsoft.com/office/drawing/2014/main" id="{B18CCA50-389E-4AF1-94E7-0057605EE38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000" t="11649"/>
            <a:stretch/>
          </p:blipFill>
          <p:spPr>
            <a:xfrm>
              <a:off x="3429000" y="2292555"/>
              <a:ext cx="3429000" cy="5251245"/>
            </a:xfrm>
            <a:prstGeom prst="rect">
              <a:avLst/>
            </a:prstGeom>
          </p:spPr>
        </p:pic>
      </p:grpSp>
      <p:grpSp>
        <p:nvGrpSpPr>
          <p:cNvPr id="39" name="Group 38">
            <a:extLst>
              <a:ext uri="{FF2B5EF4-FFF2-40B4-BE49-F238E27FC236}">
                <a16:creationId xmlns:a16="http://schemas.microsoft.com/office/drawing/2014/main" id="{E08AD4A3-930B-4795-AA8E-686A0AA44B8C}"/>
              </a:ext>
            </a:extLst>
          </p:cNvPr>
          <p:cNvGrpSpPr/>
          <p:nvPr/>
        </p:nvGrpSpPr>
        <p:grpSpPr>
          <a:xfrm>
            <a:off x="430909" y="2462441"/>
            <a:ext cx="861104" cy="967676"/>
            <a:chOff x="2852361" y="2143156"/>
            <a:chExt cx="747986" cy="840559"/>
          </a:xfrm>
        </p:grpSpPr>
        <p:cxnSp>
          <p:nvCxnSpPr>
            <p:cNvPr id="40" name="Straight Arrow Connector 39">
              <a:extLst>
                <a:ext uri="{FF2B5EF4-FFF2-40B4-BE49-F238E27FC236}">
                  <a16:creationId xmlns:a16="http://schemas.microsoft.com/office/drawing/2014/main" id="{734B37F1-46C9-429D-BF83-AB19D0424221}"/>
                </a:ext>
              </a:extLst>
            </p:cNvPr>
            <p:cNvCxnSpPr>
              <a:cxnSpLocks/>
            </p:cNvCxnSpPr>
            <p:nvPr/>
          </p:nvCxnSpPr>
          <p:spPr>
            <a:xfrm flipV="1">
              <a:off x="2974106" y="2404745"/>
              <a:ext cx="139170" cy="43925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F53E8C68-FCFC-4A4F-8D25-A95D6A6AE4C3}"/>
                </a:ext>
              </a:extLst>
            </p:cNvPr>
            <p:cNvCxnSpPr>
              <a:cxnSpLocks/>
            </p:cNvCxnSpPr>
            <p:nvPr/>
          </p:nvCxnSpPr>
          <p:spPr>
            <a:xfrm>
              <a:off x="2966117" y="2837482"/>
              <a:ext cx="4320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AA73904B-A73A-4ACD-BE3C-FC83C0066F40}"/>
                </a:ext>
              </a:extLst>
            </p:cNvPr>
            <p:cNvCxnSpPr>
              <a:cxnSpLocks/>
            </p:cNvCxnSpPr>
            <p:nvPr/>
          </p:nvCxnSpPr>
          <p:spPr>
            <a:xfrm flipV="1">
              <a:off x="2974106" y="2404745"/>
              <a:ext cx="0" cy="4355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6931664A-6E78-4E75-8CA5-4AF196750ED0}"/>
                </a:ext>
              </a:extLst>
            </p:cNvPr>
            <p:cNvSpPr txBox="1"/>
            <p:nvPr/>
          </p:nvSpPr>
          <p:spPr>
            <a:xfrm>
              <a:off x="2852361" y="2143156"/>
              <a:ext cx="235500" cy="320816"/>
            </a:xfrm>
            <a:prstGeom prst="rect">
              <a:avLst/>
            </a:prstGeom>
            <a:noFill/>
            <a:ln w="19050">
              <a:noFill/>
            </a:ln>
          </p:spPr>
          <p:txBody>
            <a:bodyPr wrap="square" rtlCol="0">
              <a:spAutoFit/>
            </a:bodyPr>
            <a:lstStyle/>
            <a:p>
              <a:r>
                <a:rPr lang="en-US" sz="1800" dirty="0">
                  <a:latin typeface="Arial" panose="020B0604020202020204" pitchFamily="34" charset="0"/>
                  <a:cs typeface="Arial" panose="020B0604020202020204" pitchFamily="34" charset="0"/>
                </a:rPr>
                <a:t>z</a:t>
              </a:r>
              <a:endParaRPr lang="en-NL" sz="1800" dirty="0">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582BD8C8-AFA5-40BD-BCAF-AECCE3571EE0}"/>
                </a:ext>
              </a:extLst>
            </p:cNvPr>
            <p:cNvSpPr txBox="1"/>
            <p:nvPr/>
          </p:nvSpPr>
          <p:spPr>
            <a:xfrm>
              <a:off x="3079276" y="2214842"/>
              <a:ext cx="260662" cy="320815"/>
            </a:xfrm>
            <a:prstGeom prst="rect">
              <a:avLst/>
            </a:prstGeom>
            <a:noFill/>
            <a:ln w="19050">
              <a:noFill/>
            </a:ln>
          </p:spPr>
          <p:txBody>
            <a:bodyPr wrap="none" rtlCol="0">
              <a:spAutoFit/>
            </a:bodyPr>
            <a:lstStyle/>
            <a:p>
              <a:r>
                <a:rPr lang="en-US" sz="1800" dirty="0">
                  <a:latin typeface="Arial" panose="020B0604020202020204" pitchFamily="34" charset="0"/>
                  <a:cs typeface="Arial" panose="020B0604020202020204" pitchFamily="34" charset="0"/>
                </a:rPr>
                <a:t>y</a:t>
              </a:r>
              <a:endParaRPr lang="en-NL" sz="1800" dirty="0">
                <a:latin typeface="Arial" panose="020B0604020202020204" pitchFamily="34" charset="0"/>
                <a:cs typeface="Arial" panose="020B0604020202020204" pitchFamily="34" charset="0"/>
              </a:endParaRPr>
            </a:p>
          </p:txBody>
        </p:sp>
        <p:sp>
          <p:nvSpPr>
            <p:cNvPr id="45" name="TextBox 44">
              <a:extLst>
                <a:ext uri="{FF2B5EF4-FFF2-40B4-BE49-F238E27FC236}">
                  <a16:creationId xmlns:a16="http://schemas.microsoft.com/office/drawing/2014/main" id="{9785F4D4-2796-44C1-B89D-472FAC4D8BBA}"/>
                </a:ext>
              </a:extLst>
            </p:cNvPr>
            <p:cNvSpPr txBox="1"/>
            <p:nvPr/>
          </p:nvSpPr>
          <p:spPr>
            <a:xfrm>
              <a:off x="3339685" y="2662900"/>
              <a:ext cx="260662" cy="320815"/>
            </a:xfrm>
            <a:prstGeom prst="rect">
              <a:avLst/>
            </a:prstGeom>
            <a:noFill/>
            <a:ln w="19050">
              <a:noFill/>
            </a:ln>
          </p:spPr>
          <p:txBody>
            <a:bodyPr wrap="none" rtlCol="0">
              <a:spAutoFit/>
            </a:bodyPr>
            <a:lstStyle/>
            <a:p>
              <a:r>
                <a:rPr lang="en-US" sz="1800" dirty="0">
                  <a:latin typeface="Arial" panose="020B0604020202020204" pitchFamily="34" charset="0"/>
                  <a:cs typeface="Arial" panose="020B0604020202020204" pitchFamily="34" charset="0"/>
                </a:rPr>
                <a:t>x</a:t>
              </a:r>
              <a:endParaRPr lang="en-NL" sz="1800" dirty="0">
                <a:latin typeface="Arial" panose="020B0604020202020204" pitchFamily="34" charset="0"/>
                <a:cs typeface="Arial" panose="020B0604020202020204" pitchFamily="34" charset="0"/>
              </a:endParaRPr>
            </a:p>
          </p:txBody>
        </p:sp>
      </p:grpSp>
      <p:pic>
        <p:nvPicPr>
          <p:cNvPr id="58" name="Picture 57" descr="Chart&#10;&#10;Description automatically generated">
            <a:extLst>
              <a:ext uri="{FF2B5EF4-FFF2-40B4-BE49-F238E27FC236}">
                <a16:creationId xmlns:a16="http://schemas.microsoft.com/office/drawing/2014/main" id="{6BCF239A-C09A-467E-97E0-0EFDB5E78DC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0871"/>
          <a:stretch/>
        </p:blipFill>
        <p:spPr>
          <a:xfrm>
            <a:off x="4068000" y="3862158"/>
            <a:ext cx="2924908" cy="2160000"/>
          </a:xfrm>
          <a:prstGeom prst="rect">
            <a:avLst/>
          </a:prstGeom>
        </p:spPr>
      </p:pic>
      <p:pic>
        <p:nvPicPr>
          <p:cNvPr id="65" name="Picture 64" descr="Chart&#10;&#10;Description automatically generated">
            <a:extLst>
              <a:ext uri="{FF2B5EF4-FFF2-40B4-BE49-F238E27FC236}">
                <a16:creationId xmlns:a16="http://schemas.microsoft.com/office/drawing/2014/main" id="{04F54E46-EA66-439D-B93D-6F1A0D19786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20871"/>
          <a:stretch/>
        </p:blipFill>
        <p:spPr>
          <a:xfrm>
            <a:off x="4068000" y="1591518"/>
            <a:ext cx="2924908" cy="2160000"/>
          </a:xfrm>
          <a:prstGeom prst="rect">
            <a:avLst/>
          </a:prstGeom>
        </p:spPr>
      </p:pic>
      <p:pic>
        <p:nvPicPr>
          <p:cNvPr id="66" name="Picture 65">
            <a:extLst>
              <a:ext uri="{FF2B5EF4-FFF2-40B4-BE49-F238E27FC236}">
                <a16:creationId xmlns:a16="http://schemas.microsoft.com/office/drawing/2014/main" id="{3E8D9528-8D11-4CB3-8C61-69A17F17F6D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21954"/>
          <a:stretch/>
        </p:blipFill>
        <p:spPr>
          <a:xfrm>
            <a:off x="7416000" y="3863444"/>
            <a:ext cx="2985233" cy="2160000"/>
          </a:xfrm>
          <a:prstGeom prst="rect">
            <a:avLst/>
          </a:prstGeom>
        </p:spPr>
      </p:pic>
      <p:pic>
        <p:nvPicPr>
          <p:cNvPr id="73" name="Picture 72">
            <a:extLst>
              <a:ext uri="{FF2B5EF4-FFF2-40B4-BE49-F238E27FC236}">
                <a16:creationId xmlns:a16="http://schemas.microsoft.com/office/drawing/2014/main" id="{1DD98CDA-35C5-4F4A-B816-47363F19508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21954"/>
          <a:stretch/>
        </p:blipFill>
        <p:spPr>
          <a:xfrm>
            <a:off x="7416000" y="1590544"/>
            <a:ext cx="2985233" cy="2160000"/>
          </a:xfrm>
          <a:prstGeom prst="rect">
            <a:avLst/>
          </a:prstGeom>
        </p:spPr>
      </p:pic>
      <p:sp>
        <p:nvSpPr>
          <p:cNvPr id="78" name="TextBox 77">
            <a:extLst>
              <a:ext uri="{FF2B5EF4-FFF2-40B4-BE49-F238E27FC236}">
                <a16:creationId xmlns:a16="http://schemas.microsoft.com/office/drawing/2014/main" id="{802F0658-6710-43BA-9EA7-5D9D641923E8}"/>
              </a:ext>
            </a:extLst>
          </p:cNvPr>
          <p:cNvSpPr txBox="1"/>
          <p:nvPr/>
        </p:nvSpPr>
        <p:spPr>
          <a:xfrm>
            <a:off x="8287687" y="1208115"/>
            <a:ext cx="1192955"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1.5 cm s</a:t>
            </a:r>
            <a:r>
              <a:rPr lang="en-US" sz="1800" baseline="30000" dirty="0">
                <a:latin typeface="Arial" panose="020B0604020202020204" pitchFamily="34" charset="0"/>
                <a:cs typeface="Arial" panose="020B0604020202020204" pitchFamily="34" charset="0"/>
              </a:rPr>
              <a:t>-1</a:t>
            </a:r>
            <a:endParaRPr lang="en-NL" sz="1800" dirty="0">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47FE948D-78F5-4FD0-B5D2-B77F9E5B8D7A}"/>
              </a:ext>
            </a:extLst>
          </p:cNvPr>
          <p:cNvGrpSpPr/>
          <p:nvPr/>
        </p:nvGrpSpPr>
        <p:grpSpPr>
          <a:xfrm>
            <a:off x="3908701" y="2863098"/>
            <a:ext cx="861104" cy="989902"/>
            <a:chOff x="3005596" y="2816431"/>
            <a:chExt cx="861104" cy="989902"/>
          </a:xfrm>
        </p:grpSpPr>
        <p:grpSp>
          <p:nvGrpSpPr>
            <p:cNvPr id="46" name="Group 45">
              <a:extLst>
                <a:ext uri="{FF2B5EF4-FFF2-40B4-BE49-F238E27FC236}">
                  <a16:creationId xmlns:a16="http://schemas.microsoft.com/office/drawing/2014/main" id="{642EC091-9C23-420D-8E33-536D74E07C2C}"/>
                </a:ext>
              </a:extLst>
            </p:cNvPr>
            <p:cNvGrpSpPr/>
            <p:nvPr/>
          </p:nvGrpSpPr>
          <p:grpSpPr>
            <a:xfrm>
              <a:off x="3005596" y="2816431"/>
              <a:ext cx="861104" cy="989902"/>
              <a:chOff x="2852361" y="2123850"/>
              <a:chExt cx="747986" cy="859866"/>
            </a:xfrm>
          </p:grpSpPr>
          <p:cxnSp>
            <p:nvCxnSpPr>
              <p:cNvPr id="48" name="Straight Arrow Connector 47">
                <a:extLst>
                  <a:ext uri="{FF2B5EF4-FFF2-40B4-BE49-F238E27FC236}">
                    <a16:creationId xmlns:a16="http://schemas.microsoft.com/office/drawing/2014/main" id="{802071B7-7CF1-4418-89AC-4A6E9268387D}"/>
                  </a:ext>
                </a:extLst>
              </p:cNvPr>
              <p:cNvCxnSpPr>
                <a:cxnSpLocks/>
              </p:cNvCxnSpPr>
              <p:nvPr/>
            </p:nvCxnSpPr>
            <p:spPr>
              <a:xfrm>
                <a:off x="2966117" y="2837482"/>
                <a:ext cx="4320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C8A8EDE2-FE89-472D-8C1C-398030D24F10}"/>
                  </a:ext>
                </a:extLst>
              </p:cNvPr>
              <p:cNvCxnSpPr>
                <a:cxnSpLocks/>
              </p:cNvCxnSpPr>
              <p:nvPr/>
            </p:nvCxnSpPr>
            <p:spPr>
              <a:xfrm flipV="1">
                <a:off x="2974106" y="2404745"/>
                <a:ext cx="0" cy="4355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B22AB001-71DE-40ED-97EC-88CB6FE16864}"/>
                  </a:ext>
                </a:extLst>
              </p:cNvPr>
              <p:cNvSpPr txBox="1"/>
              <p:nvPr/>
            </p:nvSpPr>
            <p:spPr>
              <a:xfrm>
                <a:off x="2852361" y="2123850"/>
                <a:ext cx="235500" cy="320816"/>
              </a:xfrm>
              <a:prstGeom prst="rect">
                <a:avLst/>
              </a:prstGeom>
              <a:noFill/>
              <a:ln w="19050">
                <a:noFill/>
              </a:ln>
            </p:spPr>
            <p:txBody>
              <a:bodyPr wrap="square" rtlCol="0">
                <a:spAutoFit/>
              </a:bodyPr>
              <a:lstStyle/>
              <a:p>
                <a:r>
                  <a:rPr lang="en-US" sz="1800" dirty="0">
                    <a:latin typeface="Arial" panose="020B0604020202020204" pitchFamily="34" charset="0"/>
                    <a:cs typeface="Arial" panose="020B0604020202020204" pitchFamily="34" charset="0"/>
                  </a:rPr>
                  <a:t>y</a:t>
                </a:r>
                <a:endParaRPr lang="en-NL" sz="1800" dirty="0">
                  <a:latin typeface="Arial" panose="020B0604020202020204" pitchFamily="34" charset="0"/>
                  <a:cs typeface="Arial" panose="020B0604020202020204" pitchFamily="34" charset="0"/>
                </a:endParaRPr>
              </a:p>
            </p:txBody>
          </p:sp>
          <p:sp>
            <p:nvSpPr>
              <p:cNvPr id="59" name="TextBox 58">
                <a:extLst>
                  <a:ext uri="{FF2B5EF4-FFF2-40B4-BE49-F238E27FC236}">
                    <a16:creationId xmlns:a16="http://schemas.microsoft.com/office/drawing/2014/main" id="{AA9091AC-5C25-416C-8CB0-E4665BBAB927}"/>
                  </a:ext>
                </a:extLst>
              </p:cNvPr>
              <p:cNvSpPr txBox="1"/>
              <p:nvPr/>
            </p:nvSpPr>
            <p:spPr>
              <a:xfrm>
                <a:off x="3339685" y="2662900"/>
                <a:ext cx="260662" cy="320816"/>
              </a:xfrm>
              <a:prstGeom prst="rect">
                <a:avLst/>
              </a:prstGeom>
              <a:noFill/>
              <a:ln w="19050">
                <a:noFill/>
              </a:ln>
            </p:spPr>
            <p:txBody>
              <a:bodyPr wrap="none" rtlCol="0">
                <a:spAutoFit/>
              </a:bodyPr>
              <a:lstStyle/>
              <a:p>
                <a:r>
                  <a:rPr lang="en-US" sz="1800" dirty="0">
                    <a:latin typeface="Arial" panose="020B0604020202020204" pitchFamily="34" charset="0"/>
                    <a:cs typeface="Arial" panose="020B0604020202020204" pitchFamily="34" charset="0"/>
                  </a:rPr>
                  <a:t>z</a:t>
                </a:r>
                <a:endParaRPr lang="en-NL" sz="1800" dirty="0">
                  <a:latin typeface="Arial" panose="020B0604020202020204" pitchFamily="34" charset="0"/>
                  <a:cs typeface="Arial" panose="020B0604020202020204" pitchFamily="34" charset="0"/>
                </a:endParaRPr>
              </a:p>
            </p:txBody>
          </p:sp>
        </p:grpSp>
        <p:sp>
          <p:nvSpPr>
            <p:cNvPr id="6" name="Oval 5">
              <a:extLst>
                <a:ext uri="{FF2B5EF4-FFF2-40B4-BE49-F238E27FC236}">
                  <a16:creationId xmlns:a16="http://schemas.microsoft.com/office/drawing/2014/main" id="{48888807-C2F7-4ED7-B0F8-1783CA45E3D4}"/>
                </a:ext>
              </a:extLst>
            </p:cNvPr>
            <p:cNvSpPr/>
            <p:nvPr/>
          </p:nvSpPr>
          <p:spPr>
            <a:xfrm>
              <a:off x="3074959" y="3567581"/>
              <a:ext cx="144000" cy="144000"/>
            </a:xfrm>
            <a:prstGeom prst="ellipse">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0" name="TextBox 59">
              <a:extLst>
                <a:ext uri="{FF2B5EF4-FFF2-40B4-BE49-F238E27FC236}">
                  <a16:creationId xmlns:a16="http://schemas.microsoft.com/office/drawing/2014/main" id="{84983025-63BA-4205-9852-CFC8C7AC4483}"/>
                </a:ext>
              </a:extLst>
            </p:cNvPr>
            <p:cNvSpPr txBox="1"/>
            <p:nvPr/>
          </p:nvSpPr>
          <p:spPr>
            <a:xfrm>
              <a:off x="3115995" y="3271383"/>
              <a:ext cx="300082" cy="369332"/>
            </a:xfrm>
            <a:prstGeom prst="rect">
              <a:avLst/>
            </a:prstGeom>
            <a:noFill/>
            <a:ln w="19050">
              <a:noFill/>
            </a:ln>
          </p:spPr>
          <p:txBody>
            <a:bodyPr wrap="none" rtlCol="0">
              <a:spAutoFit/>
            </a:bodyPr>
            <a:lstStyle/>
            <a:p>
              <a:r>
                <a:rPr lang="en-US" sz="1800" dirty="0">
                  <a:latin typeface="Arial" panose="020B0604020202020204" pitchFamily="34" charset="0"/>
                  <a:cs typeface="Arial" panose="020B0604020202020204" pitchFamily="34" charset="0"/>
                </a:rPr>
                <a:t>x</a:t>
              </a:r>
              <a:endParaRPr lang="en-NL" sz="1800" dirty="0">
                <a:latin typeface="Arial" panose="020B0604020202020204" pitchFamily="34" charset="0"/>
                <a:cs typeface="Arial" panose="020B0604020202020204" pitchFamily="34" charset="0"/>
              </a:endParaRPr>
            </a:p>
          </p:txBody>
        </p:sp>
      </p:grpSp>
      <p:grpSp>
        <p:nvGrpSpPr>
          <p:cNvPr id="47" name="Group 46">
            <a:extLst>
              <a:ext uri="{FF2B5EF4-FFF2-40B4-BE49-F238E27FC236}">
                <a16:creationId xmlns:a16="http://schemas.microsoft.com/office/drawing/2014/main" id="{F987BABF-ADF5-4BB6-866C-37B089F11C69}"/>
              </a:ext>
            </a:extLst>
          </p:cNvPr>
          <p:cNvGrpSpPr/>
          <p:nvPr/>
        </p:nvGrpSpPr>
        <p:grpSpPr>
          <a:xfrm>
            <a:off x="10389348" y="239295"/>
            <a:ext cx="1549375" cy="730060"/>
            <a:chOff x="5586651" y="846395"/>
            <a:chExt cx="1549375" cy="730060"/>
          </a:xfrm>
        </p:grpSpPr>
        <p:grpSp>
          <p:nvGrpSpPr>
            <p:cNvPr id="54" name="Group 53">
              <a:extLst>
                <a:ext uri="{FF2B5EF4-FFF2-40B4-BE49-F238E27FC236}">
                  <a16:creationId xmlns:a16="http://schemas.microsoft.com/office/drawing/2014/main" id="{03B15975-E1AF-4C09-90D4-8E08D1FAB6BF}"/>
                </a:ext>
              </a:extLst>
            </p:cNvPr>
            <p:cNvGrpSpPr/>
            <p:nvPr/>
          </p:nvGrpSpPr>
          <p:grpSpPr>
            <a:xfrm>
              <a:off x="5586651" y="846395"/>
              <a:ext cx="736013" cy="730060"/>
              <a:chOff x="8094642" y="628051"/>
              <a:chExt cx="736013" cy="730060"/>
            </a:xfrm>
          </p:grpSpPr>
          <p:sp>
            <p:nvSpPr>
              <p:cNvPr id="62" name="Oval 61">
                <a:extLst>
                  <a:ext uri="{FF2B5EF4-FFF2-40B4-BE49-F238E27FC236}">
                    <a16:creationId xmlns:a16="http://schemas.microsoft.com/office/drawing/2014/main" id="{5C8EBE04-5CA8-4100-B8B6-9AE9EF33D569}"/>
                  </a:ext>
                </a:extLst>
              </p:cNvPr>
              <p:cNvSpPr/>
              <p:nvPr/>
            </p:nvSpPr>
            <p:spPr>
              <a:xfrm>
                <a:off x="8097111" y="628051"/>
                <a:ext cx="730059" cy="730060"/>
              </a:xfrm>
              <a:prstGeom prst="ellipse">
                <a:avLst/>
              </a:prstGeom>
              <a:solidFill>
                <a:srgbClr val="C00000">
                  <a:alpha val="70000"/>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600" dirty="0">
                  <a:solidFill>
                    <a:schemeClr val="tx1"/>
                  </a:solidFill>
                </a:endParaRPr>
              </a:p>
            </p:txBody>
          </p:sp>
          <p:pic>
            <p:nvPicPr>
              <p:cNvPr id="63" name="Picture 62" descr="A close up of a logo&#10;&#10;Description automatically generated">
                <a:extLst>
                  <a:ext uri="{FF2B5EF4-FFF2-40B4-BE49-F238E27FC236}">
                    <a16:creationId xmlns:a16="http://schemas.microsoft.com/office/drawing/2014/main" id="{D114399C-BB33-4803-BCE5-7FC096AB193A}"/>
                  </a:ext>
                </a:extLst>
              </p:cNvPr>
              <p:cNvPicPr>
                <a:picLocks/>
              </p:cNvPicPr>
              <p:nvPr/>
            </p:nvPicPr>
            <p:blipFill>
              <a:blip r:embed="rId11" cstate="print">
                <a:extLst>
                  <a:ext uri="{28A0092B-C50C-407E-A947-70E740481C1C}">
                    <a14:useLocalDpi xmlns:a14="http://schemas.microsoft.com/office/drawing/2010/main" val="0"/>
                  </a:ext>
                </a:extLst>
              </a:blip>
              <a:stretch>
                <a:fillRect/>
              </a:stretch>
            </p:blipFill>
            <p:spPr>
              <a:xfrm>
                <a:off x="8094642" y="720358"/>
                <a:ext cx="736013" cy="537290"/>
              </a:xfrm>
              <a:prstGeom prst="rect">
                <a:avLst/>
              </a:prstGeom>
            </p:spPr>
          </p:pic>
        </p:grpSp>
        <p:grpSp>
          <p:nvGrpSpPr>
            <p:cNvPr id="55" name="Group 54">
              <a:extLst>
                <a:ext uri="{FF2B5EF4-FFF2-40B4-BE49-F238E27FC236}">
                  <a16:creationId xmlns:a16="http://schemas.microsoft.com/office/drawing/2014/main" id="{DCEBF4CB-C06F-4EA1-B848-6CC0874DE800}"/>
                </a:ext>
              </a:extLst>
            </p:cNvPr>
            <p:cNvGrpSpPr/>
            <p:nvPr/>
          </p:nvGrpSpPr>
          <p:grpSpPr>
            <a:xfrm>
              <a:off x="6400928" y="846395"/>
              <a:ext cx="735098" cy="730060"/>
              <a:chOff x="6910204" y="1245179"/>
              <a:chExt cx="735098" cy="730060"/>
            </a:xfrm>
          </p:grpSpPr>
          <p:sp>
            <p:nvSpPr>
              <p:cNvPr id="56" name="Oval 55">
                <a:extLst>
                  <a:ext uri="{FF2B5EF4-FFF2-40B4-BE49-F238E27FC236}">
                    <a16:creationId xmlns:a16="http://schemas.microsoft.com/office/drawing/2014/main" id="{1ACD4949-5D65-4B66-B48A-80C29AD07133}"/>
                  </a:ext>
                </a:extLst>
              </p:cNvPr>
              <p:cNvSpPr/>
              <p:nvPr/>
            </p:nvSpPr>
            <p:spPr>
              <a:xfrm>
                <a:off x="6910204" y="1245179"/>
                <a:ext cx="730060" cy="730060"/>
              </a:xfrm>
              <a:prstGeom prst="ellipse">
                <a:avLst/>
              </a:prstGeom>
              <a:solidFill>
                <a:srgbClr val="FF9900">
                  <a:alpha val="69804"/>
                </a:srgbClr>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600" dirty="0">
                  <a:solidFill>
                    <a:schemeClr val="tx1"/>
                  </a:solidFill>
                </a:endParaRPr>
              </a:p>
            </p:txBody>
          </p:sp>
          <p:pic>
            <p:nvPicPr>
              <p:cNvPr id="61" name="Picture 60" descr="A picture containing drawing&#10;&#10;Description automatically generated">
                <a:extLst>
                  <a:ext uri="{FF2B5EF4-FFF2-40B4-BE49-F238E27FC236}">
                    <a16:creationId xmlns:a16="http://schemas.microsoft.com/office/drawing/2014/main" id="{9BB2EC4D-773F-46D4-BDE7-3A20C6FFBA79}"/>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10308" y="1358353"/>
                <a:ext cx="734994" cy="585742"/>
              </a:xfrm>
              <a:prstGeom prst="rect">
                <a:avLst/>
              </a:prstGeom>
            </p:spPr>
          </p:pic>
        </p:grpSp>
      </p:grpSp>
      <p:sp>
        <p:nvSpPr>
          <p:cNvPr id="64" name="TextBox 63">
            <a:extLst>
              <a:ext uri="{FF2B5EF4-FFF2-40B4-BE49-F238E27FC236}">
                <a16:creationId xmlns:a16="http://schemas.microsoft.com/office/drawing/2014/main" id="{2075512B-C3A6-4D66-B5C4-9D7DAB4991C5}"/>
              </a:ext>
            </a:extLst>
          </p:cNvPr>
          <p:cNvSpPr txBox="1"/>
          <p:nvPr/>
        </p:nvSpPr>
        <p:spPr>
          <a:xfrm>
            <a:off x="6979682" y="2297468"/>
            <a:ext cx="1435569" cy="369332"/>
          </a:xfrm>
          <a:prstGeom prst="rect">
            <a:avLst/>
          </a:prstGeom>
          <a:noFill/>
        </p:spPr>
        <p:txBody>
          <a:bodyPr wrap="square" rtlCol="0">
            <a:spAutoFit/>
          </a:bodyPr>
          <a:lstStyle/>
          <a:p>
            <a:pPr algn="ctr"/>
            <a:r>
              <a:rPr lang="en-US" sz="1800" dirty="0">
                <a:latin typeface="Arial" panose="020B0604020202020204" pitchFamily="34" charset="0"/>
                <a:cs typeface="Arial" panose="020B0604020202020204" pitchFamily="34" charset="0"/>
              </a:rPr>
              <a:t>Membrane</a:t>
            </a:r>
            <a:endParaRPr lang="en-NL" sz="1800" dirty="0">
              <a:latin typeface="Arial" panose="020B0604020202020204" pitchFamily="34" charset="0"/>
              <a:cs typeface="Arial" panose="020B0604020202020204" pitchFamily="34" charset="0"/>
            </a:endParaRPr>
          </a:p>
        </p:txBody>
      </p:sp>
      <p:cxnSp>
        <p:nvCxnSpPr>
          <p:cNvPr id="67" name="Straight Arrow Connector 66">
            <a:extLst>
              <a:ext uri="{FF2B5EF4-FFF2-40B4-BE49-F238E27FC236}">
                <a16:creationId xmlns:a16="http://schemas.microsoft.com/office/drawing/2014/main" id="{7D9C3430-4C4A-4217-AB91-6B3C4E3D5D2E}"/>
              </a:ext>
            </a:extLst>
          </p:cNvPr>
          <p:cNvCxnSpPr>
            <a:cxnSpLocks/>
          </p:cNvCxnSpPr>
          <p:nvPr/>
        </p:nvCxnSpPr>
        <p:spPr>
          <a:xfrm>
            <a:off x="7373850" y="2699064"/>
            <a:ext cx="648000" cy="1"/>
          </a:xfrm>
          <a:prstGeom prst="straightConnector1">
            <a:avLst/>
          </a:prstGeom>
          <a:ln w="44450">
            <a:solidFill>
              <a:srgbClr val="262626"/>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59D71E7B-AAD8-4C3A-A381-A136576BE5B8}"/>
              </a:ext>
            </a:extLst>
          </p:cNvPr>
          <p:cNvGrpSpPr/>
          <p:nvPr/>
        </p:nvGrpSpPr>
        <p:grpSpPr>
          <a:xfrm>
            <a:off x="5558457" y="5930253"/>
            <a:ext cx="3231034" cy="499161"/>
            <a:chOff x="5558457" y="5861673"/>
            <a:chExt cx="3231034" cy="499161"/>
          </a:xfrm>
        </p:grpSpPr>
        <p:pic>
          <p:nvPicPr>
            <p:cNvPr id="75" name="Picture 74">
              <a:extLst>
                <a:ext uri="{FF2B5EF4-FFF2-40B4-BE49-F238E27FC236}">
                  <a16:creationId xmlns:a16="http://schemas.microsoft.com/office/drawing/2014/main" id="{003B9232-C51F-4CC8-BD9A-5CE05B6CDC36}"/>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78772" b="6310"/>
            <a:stretch/>
          </p:blipFill>
          <p:spPr>
            <a:xfrm>
              <a:off x="5573545" y="5913103"/>
              <a:ext cx="3215946" cy="447731"/>
            </a:xfrm>
            <a:prstGeom prst="rect">
              <a:avLst/>
            </a:prstGeom>
          </p:spPr>
        </p:pic>
        <p:pic>
          <p:nvPicPr>
            <p:cNvPr id="69" name="Picture 68">
              <a:extLst>
                <a:ext uri="{FF2B5EF4-FFF2-40B4-BE49-F238E27FC236}">
                  <a16:creationId xmlns:a16="http://schemas.microsoft.com/office/drawing/2014/main" id="{0DB57CF6-5245-45D9-B01B-23ACD4933A71}"/>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94004" b="1080"/>
            <a:stretch/>
          </p:blipFill>
          <p:spPr>
            <a:xfrm>
              <a:off x="5558457" y="5861673"/>
              <a:ext cx="3215946" cy="147553"/>
            </a:xfrm>
            <a:prstGeom prst="rect">
              <a:avLst/>
            </a:prstGeom>
          </p:spPr>
        </p:pic>
      </p:grpSp>
      <p:sp>
        <p:nvSpPr>
          <p:cNvPr id="7" name="TextBox 6">
            <a:extLst>
              <a:ext uri="{FF2B5EF4-FFF2-40B4-BE49-F238E27FC236}">
                <a16:creationId xmlns:a16="http://schemas.microsoft.com/office/drawing/2014/main" id="{9C7BCB96-D66E-457A-A3AD-510E2E09DA7E}"/>
              </a:ext>
            </a:extLst>
          </p:cNvPr>
          <p:cNvSpPr txBox="1"/>
          <p:nvPr/>
        </p:nvSpPr>
        <p:spPr>
          <a:xfrm>
            <a:off x="8212183" y="1645194"/>
            <a:ext cx="1380891" cy="338554"/>
          </a:xfrm>
          <a:prstGeom prst="rect">
            <a:avLst/>
          </a:prstGeom>
          <a:noFill/>
        </p:spPr>
        <p:txBody>
          <a:bodyPr wrap="none" rtlCol="0">
            <a:spAutoFit/>
          </a:bodyPr>
          <a:lstStyle/>
          <a:p>
            <a:r>
              <a:rPr lang="en-US" sz="1600" b="1" dirty="0">
                <a:solidFill>
                  <a:schemeClr val="bg1"/>
                </a:solidFill>
                <a:latin typeface="Arial" charset="0"/>
                <a:ea typeface="Arial" charset="0"/>
                <a:cs typeface="Arial" charset="0"/>
              </a:rPr>
              <a:t>168 mA cm</a:t>
            </a:r>
            <a:r>
              <a:rPr lang="en-US" sz="1600" b="1" baseline="30000" dirty="0">
                <a:solidFill>
                  <a:schemeClr val="bg1"/>
                </a:solidFill>
                <a:latin typeface="Arial" charset="0"/>
                <a:ea typeface="Arial" charset="0"/>
                <a:cs typeface="Arial" charset="0"/>
              </a:rPr>
              <a:t>-2</a:t>
            </a:r>
            <a:endParaRPr lang="en-NL" sz="1600" b="1" dirty="0">
              <a:solidFill>
                <a:schemeClr val="bg1"/>
              </a:solidFill>
              <a:latin typeface="Arial" charset="0"/>
              <a:ea typeface="Arial" charset="0"/>
              <a:cs typeface="Arial" charset="0"/>
            </a:endParaRPr>
          </a:p>
        </p:txBody>
      </p:sp>
      <p:sp>
        <p:nvSpPr>
          <p:cNvPr id="79" name="TextBox 78">
            <a:extLst>
              <a:ext uri="{FF2B5EF4-FFF2-40B4-BE49-F238E27FC236}">
                <a16:creationId xmlns:a16="http://schemas.microsoft.com/office/drawing/2014/main" id="{890FB12E-5617-4BD3-ADDD-7CF1FB2E6AF9}"/>
              </a:ext>
            </a:extLst>
          </p:cNvPr>
          <p:cNvSpPr txBox="1"/>
          <p:nvPr/>
        </p:nvSpPr>
        <p:spPr>
          <a:xfrm>
            <a:off x="4621021" y="1645194"/>
            <a:ext cx="1803955" cy="338554"/>
          </a:xfrm>
          <a:prstGeom prst="rect">
            <a:avLst/>
          </a:prstGeom>
          <a:noFill/>
        </p:spPr>
        <p:txBody>
          <a:bodyPr wrap="none" rtlCol="0">
            <a:spAutoFit/>
          </a:bodyPr>
          <a:lstStyle/>
          <a:p>
            <a:r>
              <a:rPr lang="en-US" sz="1600" b="1" dirty="0">
                <a:solidFill>
                  <a:schemeClr val="bg1"/>
                </a:solidFill>
                <a:latin typeface="Arial" charset="0"/>
                <a:ea typeface="Arial" charset="0"/>
                <a:cs typeface="Arial" charset="0"/>
              </a:rPr>
              <a:t>1 V: 266 mA cm</a:t>
            </a:r>
            <a:r>
              <a:rPr lang="en-US" sz="1600" b="1" baseline="30000" dirty="0">
                <a:solidFill>
                  <a:schemeClr val="bg1"/>
                </a:solidFill>
                <a:latin typeface="Arial" charset="0"/>
                <a:ea typeface="Arial" charset="0"/>
                <a:cs typeface="Arial" charset="0"/>
              </a:rPr>
              <a:t>-2</a:t>
            </a:r>
            <a:endParaRPr lang="en-NL" sz="1600" b="1" dirty="0">
              <a:solidFill>
                <a:schemeClr val="bg1"/>
              </a:solidFill>
              <a:latin typeface="Arial" charset="0"/>
              <a:ea typeface="Arial" charset="0"/>
              <a:cs typeface="Arial" charset="0"/>
            </a:endParaRPr>
          </a:p>
        </p:txBody>
      </p:sp>
      <p:sp>
        <p:nvSpPr>
          <p:cNvPr id="80" name="TextBox 79">
            <a:extLst>
              <a:ext uri="{FF2B5EF4-FFF2-40B4-BE49-F238E27FC236}">
                <a16:creationId xmlns:a16="http://schemas.microsoft.com/office/drawing/2014/main" id="{FCC64B2B-98D6-424E-AB4D-FFA85FADFEDB}"/>
              </a:ext>
            </a:extLst>
          </p:cNvPr>
          <p:cNvSpPr txBox="1"/>
          <p:nvPr/>
        </p:nvSpPr>
        <p:spPr>
          <a:xfrm>
            <a:off x="4835030" y="3912745"/>
            <a:ext cx="1380891" cy="338554"/>
          </a:xfrm>
          <a:prstGeom prst="rect">
            <a:avLst/>
          </a:prstGeom>
          <a:noFill/>
        </p:spPr>
        <p:txBody>
          <a:bodyPr wrap="none" rtlCol="0">
            <a:spAutoFit/>
          </a:bodyPr>
          <a:lstStyle/>
          <a:p>
            <a:r>
              <a:rPr lang="en-US" sz="1600" b="1" dirty="0">
                <a:solidFill>
                  <a:schemeClr val="bg1"/>
                </a:solidFill>
                <a:latin typeface="Arial" charset="0"/>
                <a:ea typeface="Arial" charset="0"/>
                <a:cs typeface="Arial" charset="0"/>
              </a:rPr>
              <a:t>280 mA cm</a:t>
            </a:r>
            <a:r>
              <a:rPr lang="en-US" sz="1600" b="1" baseline="30000" dirty="0">
                <a:solidFill>
                  <a:schemeClr val="bg1"/>
                </a:solidFill>
                <a:latin typeface="Arial" charset="0"/>
                <a:ea typeface="Arial" charset="0"/>
                <a:cs typeface="Arial" charset="0"/>
              </a:rPr>
              <a:t>-2</a:t>
            </a:r>
            <a:endParaRPr lang="en-NL" sz="1600" b="1" dirty="0">
              <a:solidFill>
                <a:schemeClr val="bg1"/>
              </a:solidFill>
              <a:latin typeface="Arial" charset="0"/>
              <a:ea typeface="Arial" charset="0"/>
              <a:cs typeface="Arial" charset="0"/>
            </a:endParaRPr>
          </a:p>
        </p:txBody>
      </p:sp>
      <p:sp>
        <p:nvSpPr>
          <p:cNvPr id="81" name="TextBox 80">
            <a:extLst>
              <a:ext uri="{FF2B5EF4-FFF2-40B4-BE49-F238E27FC236}">
                <a16:creationId xmlns:a16="http://schemas.microsoft.com/office/drawing/2014/main" id="{430BC1B2-DC33-4DAB-8C87-2F8B04ABDB73}"/>
              </a:ext>
            </a:extLst>
          </p:cNvPr>
          <p:cNvSpPr txBox="1"/>
          <p:nvPr/>
        </p:nvSpPr>
        <p:spPr>
          <a:xfrm>
            <a:off x="8212183" y="3912745"/>
            <a:ext cx="1380891" cy="338554"/>
          </a:xfrm>
          <a:prstGeom prst="rect">
            <a:avLst/>
          </a:prstGeom>
          <a:noFill/>
        </p:spPr>
        <p:txBody>
          <a:bodyPr wrap="none" rtlCol="0">
            <a:spAutoFit/>
          </a:bodyPr>
          <a:lstStyle/>
          <a:p>
            <a:r>
              <a:rPr lang="en-US" sz="1600" b="1" dirty="0">
                <a:solidFill>
                  <a:schemeClr val="bg1"/>
                </a:solidFill>
                <a:latin typeface="Arial" charset="0"/>
                <a:ea typeface="Arial" charset="0"/>
                <a:cs typeface="Arial" charset="0"/>
              </a:rPr>
              <a:t>232 mA cm</a:t>
            </a:r>
            <a:r>
              <a:rPr lang="en-US" sz="1600" b="1" baseline="30000" dirty="0">
                <a:solidFill>
                  <a:schemeClr val="bg1"/>
                </a:solidFill>
                <a:latin typeface="Arial" charset="0"/>
                <a:ea typeface="Arial" charset="0"/>
                <a:cs typeface="Arial" charset="0"/>
              </a:rPr>
              <a:t>-2</a:t>
            </a:r>
            <a:endParaRPr lang="en-NL" sz="1600" b="1"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831232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par>
                                <p:cTn id="11" presetID="1" presetClass="exit" presetSubtype="0" fill="hold" grpId="0" nodeType="withEffect">
                                  <p:stCondLst>
                                    <p:cond delay="0"/>
                                  </p:stCondLst>
                                  <p:childTnLst>
                                    <p:set>
                                      <p:cBhvr>
                                        <p:cTn id="12" dur="1" fill="hold">
                                          <p:stCondLst>
                                            <p:cond delay="0"/>
                                          </p:stCondLst>
                                        </p:cTn>
                                        <p:tgtEl>
                                          <p:spTgt spid="64"/>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67"/>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78" grpId="0"/>
      <p:bldP spid="64" grpId="0"/>
      <p:bldP spid="7" grpId="0"/>
      <p:bldP spid="8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83100A2C-9706-4FC0-9F22-FA75231A01CF}"/>
              </a:ext>
            </a:extLst>
          </p:cNvPr>
          <p:cNvPicPr>
            <a:picLocks noChangeAspect="1"/>
          </p:cNvPicPr>
          <p:nvPr/>
        </p:nvPicPr>
        <p:blipFill>
          <a:blip r:embed="rId3"/>
          <a:stretch>
            <a:fillRect/>
          </a:stretch>
        </p:blipFill>
        <p:spPr>
          <a:xfrm>
            <a:off x="6702359" y="2229573"/>
            <a:ext cx="5412797" cy="3859200"/>
          </a:xfrm>
          <a:prstGeom prst="rect">
            <a:avLst/>
          </a:prstGeom>
        </p:spPr>
      </p:pic>
      <p:pic>
        <p:nvPicPr>
          <p:cNvPr id="29" name="Picture 28">
            <a:extLst>
              <a:ext uri="{FF2B5EF4-FFF2-40B4-BE49-F238E27FC236}">
                <a16:creationId xmlns:a16="http://schemas.microsoft.com/office/drawing/2014/main" id="{68D219E2-9A86-4AF2-A4CC-0E102BD247A8}"/>
              </a:ext>
            </a:extLst>
          </p:cNvPr>
          <p:cNvPicPr>
            <a:picLocks noChangeAspect="1"/>
          </p:cNvPicPr>
          <p:nvPr/>
        </p:nvPicPr>
        <p:blipFill>
          <a:blip r:embed="rId4"/>
          <a:stretch>
            <a:fillRect/>
          </a:stretch>
        </p:blipFill>
        <p:spPr>
          <a:xfrm>
            <a:off x="898749" y="2229573"/>
            <a:ext cx="5412797" cy="3859200"/>
          </a:xfrm>
          <a:prstGeom prst="rect">
            <a:avLst/>
          </a:prstGeom>
        </p:spPr>
      </p:pic>
      <p:sp>
        <p:nvSpPr>
          <p:cNvPr id="2" name="Title 1">
            <a:extLst>
              <a:ext uri="{FF2B5EF4-FFF2-40B4-BE49-F238E27FC236}">
                <a16:creationId xmlns:a16="http://schemas.microsoft.com/office/drawing/2014/main" id="{5C6FE981-B3CA-4D16-A990-909C8724287B}"/>
              </a:ext>
            </a:extLst>
          </p:cNvPr>
          <p:cNvSpPr>
            <a:spLocks noGrp="1"/>
          </p:cNvSpPr>
          <p:nvPr>
            <p:ph type="title"/>
          </p:nvPr>
        </p:nvSpPr>
        <p:spPr/>
        <p:txBody>
          <a:bodyPr/>
          <a:lstStyle/>
          <a:p>
            <a:r>
              <a:rPr lang="en-US" dirty="0"/>
              <a:t>Screening operation envelopes</a:t>
            </a:r>
            <a:endParaRPr lang="en-NL" dirty="0"/>
          </a:p>
        </p:txBody>
      </p:sp>
      <p:sp>
        <p:nvSpPr>
          <p:cNvPr id="3" name="Slide Number Placeholder 2">
            <a:extLst>
              <a:ext uri="{FF2B5EF4-FFF2-40B4-BE49-F238E27FC236}">
                <a16:creationId xmlns:a16="http://schemas.microsoft.com/office/drawing/2014/main" id="{1E1AC4D1-9303-4627-850D-B352071A42F5}"/>
              </a:ext>
            </a:extLst>
          </p:cNvPr>
          <p:cNvSpPr>
            <a:spLocks noGrp="1"/>
          </p:cNvSpPr>
          <p:nvPr>
            <p:ph type="sldNum" sz="quarter" idx="4"/>
          </p:nvPr>
        </p:nvSpPr>
        <p:spPr/>
        <p:txBody>
          <a:bodyPr/>
          <a:lstStyle/>
          <a:p>
            <a:fld id="{B7CEC10D-CD46-426F-915E-6C78530279CB}" type="slidenum">
              <a:rPr lang="en-US" smtClean="0"/>
              <a:pPr/>
              <a:t>15</a:t>
            </a:fld>
            <a:endParaRPr lang="en-US" dirty="0"/>
          </a:p>
        </p:txBody>
      </p:sp>
      <p:sp>
        <p:nvSpPr>
          <p:cNvPr id="4" name="Footer Placeholder 3">
            <a:extLst>
              <a:ext uri="{FF2B5EF4-FFF2-40B4-BE49-F238E27FC236}">
                <a16:creationId xmlns:a16="http://schemas.microsoft.com/office/drawing/2014/main" id="{CCEB498B-9190-4C59-B1B2-8F6D6C419BBB}"/>
              </a:ext>
            </a:extLst>
          </p:cNvPr>
          <p:cNvSpPr>
            <a:spLocks noGrp="1"/>
          </p:cNvSpPr>
          <p:nvPr>
            <p:ph type="ftr" sz="quarter" idx="10"/>
          </p:nvPr>
        </p:nvSpPr>
        <p:spPr/>
        <p:txBody>
          <a:bodyPr/>
          <a:lstStyle/>
          <a:p>
            <a:endParaRPr lang="en-GB" dirty="0"/>
          </a:p>
          <a:p>
            <a:r>
              <a:rPr lang="en-US" dirty="0"/>
              <a:t>Van der Heijden, M. </a:t>
            </a:r>
            <a:r>
              <a:rPr lang="en-US" i="1" dirty="0"/>
              <a:t>et al.</a:t>
            </a:r>
            <a:r>
              <a:rPr lang="en-US" dirty="0"/>
              <a:t>, </a:t>
            </a:r>
            <a:r>
              <a:rPr lang="en-US" i="1" dirty="0"/>
              <a:t>J. </a:t>
            </a:r>
            <a:r>
              <a:rPr lang="en-US" i="1" dirty="0" err="1"/>
              <a:t>Electrochem</a:t>
            </a:r>
            <a:r>
              <a:rPr lang="en-US" i="1" dirty="0"/>
              <a:t>. Soc</a:t>
            </a:r>
            <a:r>
              <a:rPr lang="en-US" dirty="0"/>
              <a:t>, </a:t>
            </a:r>
            <a:r>
              <a:rPr lang="en-US" b="1" dirty="0"/>
              <a:t>169</a:t>
            </a:r>
            <a:r>
              <a:rPr lang="en-US" dirty="0"/>
              <a:t>, 040505 (2022)</a:t>
            </a:r>
          </a:p>
          <a:p>
            <a:endParaRPr lang="en-GB" dirty="0"/>
          </a:p>
        </p:txBody>
      </p:sp>
      <p:grpSp>
        <p:nvGrpSpPr>
          <p:cNvPr id="69" name="Group 68">
            <a:extLst>
              <a:ext uri="{FF2B5EF4-FFF2-40B4-BE49-F238E27FC236}">
                <a16:creationId xmlns:a16="http://schemas.microsoft.com/office/drawing/2014/main" id="{A98EEC84-55A2-405F-A8B1-828734C2A216}"/>
              </a:ext>
            </a:extLst>
          </p:cNvPr>
          <p:cNvGrpSpPr/>
          <p:nvPr/>
        </p:nvGrpSpPr>
        <p:grpSpPr>
          <a:xfrm>
            <a:off x="9398952" y="1155874"/>
            <a:ext cx="1972248" cy="1499475"/>
            <a:chOff x="0" y="2651001"/>
            <a:chExt cx="6858002" cy="4892799"/>
          </a:xfrm>
        </p:grpSpPr>
        <p:pic>
          <p:nvPicPr>
            <p:cNvPr id="70" name="Picture 69" descr="A close-up of a rock&#10;&#10;Description automatically generated with low confidence">
              <a:extLst>
                <a:ext uri="{FF2B5EF4-FFF2-40B4-BE49-F238E27FC236}">
                  <a16:creationId xmlns:a16="http://schemas.microsoft.com/office/drawing/2014/main" id="{17C38BC4-3D17-411E-89C4-A3D498EED9F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679" r="47158"/>
            <a:stretch/>
          </p:blipFill>
          <p:spPr>
            <a:xfrm>
              <a:off x="0" y="2651001"/>
              <a:ext cx="3623881" cy="4892799"/>
            </a:xfrm>
            <a:prstGeom prst="rect">
              <a:avLst/>
            </a:prstGeom>
          </p:spPr>
        </p:pic>
        <p:pic>
          <p:nvPicPr>
            <p:cNvPr id="71" name="Picture 70" descr="A picture containing bedclothes&#10;&#10;Description automatically generated">
              <a:extLst>
                <a:ext uri="{FF2B5EF4-FFF2-40B4-BE49-F238E27FC236}">
                  <a16:creationId xmlns:a16="http://schemas.microsoft.com/office/drawing/2014/main" id="{2E38A9B9-9963-4FC6-B221-67C6407CB8F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000" t="17679"/>
            <a:stretch/>
          </p:blipFill>
          <p:spPr>
            <a:xfrm>
              <a:off x="3429001" y="2651001"/>
              <a:ext cx="3429001" cy="4892799"/>
            </a:xfrm>
            <a:prstGeom prst="rect">
              <a:avLst/>
            </a:prstGeom>
          </p:spPr>
        </p:pic>
      </p:grpSp>
      <p:grpSp>
        <p:nvGrpSpPr>
          <p:cNvPr id="72" name="Group 71">
            <a:extLst>
              <a:ext uri="{FF2B5EF4-FFF2-40B4-BE49-F238E27FC236}">
                <a16:creationId xmlns:a16="http://schemas.microsoft.com/office/drawing/2014/main" id="{7229BBB8-E0C7-4CBA-82AD-1C74A5D604C6}"/>
              </a:ext>
            </a:extLst>
          </p:cNvPr>
          <p:cNvGrpSpPr/>
          <p:nvPr/>
        </p:nvGrpSpPr>
        <p:grpSpPr>
          <a:xfrm>
            <a:off x="3474879" y="1155874"/>
            <a:ext cx="2084336" cy="1595999"/>
            <a:chOff x="0" y="2292555"/>
            <a:chExt cx="6858000" cy="5251245"/>
          </a:xfrm>
        </p:grpSpPr>
        <p:pic>
          <p:nvPicPr>
            <p:cNvPr id="73" name="Picture 72">
              <a:extLst>
                <a:ext uri="{FF2B5EF4-FFF2-40B4-BE49-F238E27FC236}">
                  <a16:creationId xmlns:a16="http://schemas.microsoft.com/office/drawing/2014/main" id="{72AEF659-2AD5-4439-97F6-498001657FD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 t="11649" r="47311"/>
            <a:stretch/>
          </p:blipFill>
          <p:spPr>
            <a:xfrm>
              <a:off x="0" y="2292555"/>
              <a:ext cx="3613398" cy="5251245"/>
            </a:xfrm>
            <a:prstGeom prst="rect">
              <a:avLst/>
            </a:prstGeom>
          </p:spPr>
        </p:pic>
        <p:pic>
          <p:nvPicPr>
            <p:cNvPr id="74" name="Picture 73">
              <a:extLst>
                <a:ext uri="{FF2B5EF4-FFF2-40B4-BE49-F238E27FC236}">
                  <a16:creationId xmlns:a16="http://schemas.microsoft.com/office/drawing/2014/main" id="{B1025CAA-2256-49EF-8A9D-D3B8B5A1ECC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000" t="11649"/>
            <a:stretch/>
          </p:blipFill>
          <p:spPr>
            <a:xfrm>
              <a:off x="3429000" y="2292555"/>
              <a:ext cx="3429000" cy="5251245"/>
            </a:xfrm>
            <a:prstGeom prst="rect">
              <a:avLst/>
            </a:prstGeom>
          </p:spPr>
        </p:pic>
      </p:grpSp>
      <p:sp>
        <p:nvSpPr>
          <p:cNvPr id="75" name="TextBox 74">
            <a:extLst>
              <a:ext uri="{FF2B5EF4-FFF2-40B4-BE49-F238E27FC236}">
                <a16:creationId xmlns:a16="http://schemas.microsoft.com/office/drawing/2014/main" id="{1BE31FA3-F56B-4C62-9766-3E2B3BBDC44D}"/>
              </a:ext>
            </a:extLst>
          </p:cNvPr>
          <p:cNvSpPr txBox="1"/>
          <p:nvPr/>
        </p:nvSpPr>
        <p:spPr>
          <a:xfrm>
            <a:off x="7458079" y="1705556"/>
            <a:ext cx="1909497" cy="400110"/>
          </a:xfrm>
          <a:prstGeom prst="rect">
            <a:avLst/>
          </a:prstGeom>
          <a:noFill/>
        </p:spPr>
        <p:txBody>
          <a:bodyPr wrap="none" rtlCol="0">
            <a:spAutoFit/>
          </a:bodyPr>
          <a:lstStyle/>
          <a:p>
            <a:r>
              <a:rPr lang="en-US" sz="2000" dirty="0"/>
              <a:t>Cloth electrode</a:t>
            </a:r>
            <a:endParaRPr lang="en-NL" sz="2000" dirty="0">
              <a:latin typeface="Arial" charset="0"/>
              <a:ea typeface="Arial" charset="0"/>
              <a:cs typeface="Arial" charset="0"/>
            </a:endParaRPr>
          </a:p>
        </p:txBody>
      </p:sp>
      <p:sp>
        <p:nvSpPr>
          <p:cNvPr id="76" name="TextBox 75">
            <a:extLst>
              <a:ext uri="{FF2B5EF4-FFF2-40B4-BE49-F238E27FC236}">
                <a16:creationId xmlns:a16="http://schemas.microsoft.com/office/drawing/2014/main" id="{4ADFAD3B-123F-45BD-87B4-4E5BE8439B54}"/>
              </a:ext>
            </a:extLst>
          </p:cNvPr>
          <p:cNvSpPr txBox="1"/>
          <p:nvPr/>
        </p:nvSpPr>
        <p:spPr>
          <a:xfrm>
            <a:off x="1703106" y="1705556"/>
            <a:ext cx="1994457" cy="400110"/>
          </a:xfrm>
          <a:prstGeom prst="rect">
            <a:avLst/>
          </a:prstGeom>
          <a:noFill/>
        </p:spPr>
        <p:txBody>
          <a:bodyPr wrap="none" rtlCol="0">
            <a:spAutoFit/>
          </a:bodyPr>
          <a:lstStyle/>
          <a:p>
            <a:r>
              <a:rPr lang="en-US" sz="2000" dirty="0"/>
              <a:t>Paper electrode</a:t>
            </a:r>
            <a:endParaRPr lang="en-NL" sz="2000" dirty="0">
              <a:latin typeface="Arial" charset="0"/>
              <a:ea typeface="Arial" charset="0"/>
              <a:cs typeface="Arial" charset="0"/>
            </a:endParaRPr>
          </a:p>
        </p:txBody>
      </p:sp>
      <p:grpSp>
        <p:nvGrpSpPr>
          <p:cNvPr id="77" name="Group 76">
            <a:extLst>
              <a:ext uri="{FF2B5EF4-FFF2-40B4-BE49-F238E27FC236}">
                <a16:creationId xmlns:a16="http://schemas.microsoft.com/office/drawing/2014/main" id="{86E3078E-F718-4FE8-806E-0B977718F194}"/>
              </a:ext>
            </a:extLst>
          </p:cNvPr>
          <p:cNvGrpSpPr/>
          <p:nvPr/>
        </p:nvGrpSpPr>
        <p:grpSpPr>
          <a:xfrm>
            <a:off x="10390373" y="241200"/>
            <a:ext cx="1543312" cy="734325"/>
            <a:chOff x="5757360" y="1034935"/>
            <a:chExt cx="1543312" cy="734325"/>
          </a:xfrm>
        </p:grpSpPr>
        <p:grpSp>
          <p:nvGrpSpPr>
            <p:cNvPr id="78" name="Group 77">
              <a:extLst>
                <a:ext uri="{FF2B5EF4-FFF2-40B4-BE49-F238E27FC236}">
                  <a16:creationId xmlns:a16="http://schemas.microsoft.com/office/drawing/2014/main" id="{92D66D1F-6861-4CDC-87B2-52445888966E}"/>
                </a:ext>
              </a:extLst>
            </p:cNvPr>
            <p:cNvGrpSpPr/>
            <p:nvPr/>
          </p:nvGrpSpPr>
          <p:grpSpPr>
            <a:xfrm>
              <a:off x="6570612" y="1039200"/>
              <a:ext cx="730060" cy="730060"/>
              <a:chOff x="6610348" y="1005931"/>
              <a:chExt cx="628698" cy="533371"/>
            </a:xfrm>
          </p:grpSpPr>
          <p:sp>
            <p:nvSpPr>
              <p:cNvPr id="82" name="Oval 81">
                <a:extLst>
                  <a:ext uri="{FF2B5EF4-FFF2-40B4-BE49-F238E27FC236}">
                    <a16:creationId xmlns:a16="http://schemas.microsoft.com/office/drawing/2014/main" id="{2646A216-6F33-4797-B143-F2F7A63421BD}"/>
                  </a:ext>
                </a:extLst>
              </p:cNvPr>
              <p:cNvSpPr/>
              <p:nvPr/>
            </p:nvSpPr>
            <p:spPr>
              <a:xfrm>
                <a:off x="6610348" y="1005931"/>
                <a:ext cx="628698" cy="533371"/>
              </a:xfrm>
              <a:prstGeom prst="ellipse">
                <a:avLst/>
              </a:prstGeom>
              <a:solidFill>
                <a:srgbClr val="FF9900">
                  <a:alpha val="70000"/>
                </a:srgbClr>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600" dirty="0">
                  <a:solidFill>
                    <a:schemeClr val="tx1"/>
                  </a:solidFill>
                </a:endParaRPr>
              </a:p>
            </p:txBody>
          </p:sp>
          <p:sp>
            <p:nvSpPr>
              <p:cNvPr id="83" name="TextBox 82">
                <a:extLst>
                  <a:ext uri="{FF2B5EF4-FFF2-40B4-BE49-F238E27FC236}">
                    <a16:creationId xmlns:a16="http://schemas.microsoft.com/office/drawing/2014/main" id="{7F5ADC9B-E008-426D-A55A-E1ABC733ED5D}"/>
                  </a:ext>
                </a:extLst>
              </p:cNvPr>
              <p:cNvSpPr txBox="1"/>
              <p:nvPr/>
            </p:nvSpPr>
            <p:spPr>
              <a:xfrm>
                <a:off x="6676907" y="1153296"/>
                <a:ext cx="498616" cy="247343"/>
              </a:xfrm>
              <a:prstGeom prst="rect">
                <a:avLst/>
              </a:prstGeom>
              <a:noFill/>
            </p:spPr>
            <p:txBody>
              <a:bodyPr wrap="none" rtlCol="0">
                <a:spAutoFit/>
              </a:bodyPr>
              <a:lstStyle/>
              <a:p>
                <a:pPr algn="ctr"/>
                <a:r>
                  <a:rPr lang="en-US" sz="1600" dirty="0"/>
                  <a:t>Fe</a:t>
                </a:r>
                <a:r>
                  <a:rPr lang="en-US" sz="1600" baseline="30000" dirty="0"/>
                  <a:t>3+</a:t>
                </a:r>
                <a:endParaRPr lang="en-NL" sz="1600" dirty="0"/>
              </a:p>
            </p:txBody>
          </p:sp>
        </p:grpSp>
        <p:grpSp>
          <p:nvGrpSpPr>
            <p:cNvPr id="79" name="Group 78">
              <a:extLst>
                <a:ext uri="{FF2B5EF4-FFF2-40B4-BE49-F238E27FC236}">
                  <a16:creationId xmlns:a16="http://schemas.microsoft.com/office/drawing/2014/main" id="{92A47315-14DB-4043-8867-06CEA98CEED0}"/>
                </a:ext>
              </a:extLst>
            </p:cNvPr>
            <p:cNvGrpSpPr/>
            <p:nvPr/>
          </p:nvGrpSpPr>
          <p:grpSpPr>
            <a:xfrm>
              <a:off x="5757360" y="1034935"/>
              <a:ext cx="730060" cy="730060"/>
              <a:chOff x="6610348" y="1005931"/>
              <a:chExt cx="628698" cy="533371"/>
            </a:xfrm>
            <a:solidFill>
              <a:srgbClr val="52E509"/>
            </a:solidFill>
          </p:grpSpPr>
          <p:sp>
            <p:nvSpPr>
              <p:cNvPr id="80" name="Oval 79">
                <a:extLst>
                  <a:ext uri="{FF2B5EF4-FFF2-40B4-BE49-F238E27FC236}">
                    <a16:creationId xmlns:a16="http://schemas.microsoft.com/office/drawing/2014/main" id="{EFD83606-C9BB-4181-BA57-D2954A32809D}"/>
                  </a:ext>
                </a:extLst>
              </p:cNvPr>
              <p:cNvSpPr/>
              <p:nvPr/>
            </p:nvSpPr>
            <p:spPr>
              <a:xfrm>
                <a:off x="6610348" y="1005931"/>
                <a:ext cx="628698" cy="533371"/>
              </a:xfrm>
              <a:prstGeom prst="ellipse">
                <a:avLst/>
              </a:prstGeom>
              <a:solidFill>
                <a:srgbClr val="36B800">
                  <a:alpha val="70000"/>
                </a:srgbClr>
              </a:solidFill>
              <a:ln w="38100">
                <a:solidFill>
                  <a:srgbClr val="36B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600" dirty="0">
                  <a:solidFill>
                    <a:schemeClr val="tx1"/>
                  </a:solidFill>
                </a:endParaRPr>
              </a:p>
            </p:txBody>
          </p:sp>
          <p:sp>
            <p:nvSpPr>
              <p:cNvPr id="81" name="TextBox 80">
                <a:extLst>
                  <a:ext uri="{FF2B5EF4-FFF2-40B4-BE49-F238E27FC236}">
                    <a16:creationId xmlns:a16="http://schemas.microsoft.com/office/drawing/2014/main" id="{C81626A2-90AA-4A68-B663-1D6C41F79379}"/>
                  </a:ext>
                </a:extLst>
              </p:cNvPr>
              <p:cNvSpPr txBox="1"/>
              <p:nvPr/>
            </p:nvSpPr>
            <p:spPr>
              <a:xfrm>
                <a:off x="6672948" y="1146189"/>
                <a:ext cx="498616" cy="247343"/>
              </a:xfrm>
              <a:prstGeom prst="rect">
                <a:avLst/>
              </a:prstGeom>
              <a:noFill/>
            </p:spPr>
            <p:txBody>
              <a:bodyPr wrap="none" rtlCol="0">
                <a:spAutoFit/>
              </a:bodyPr>
              <a:lstStyle/>
              <a:p>
                <a:pPr algn="ctr"/>
                <a:r>
                  <a:rPr lang="en-US" sz="1600" dirty="0"/>
                  <a:t>Fe</a:t>
                </a:r>
                <a:r>
                  <a:rPr lang="en-US" sz="1600" baseline="30000" dirty="0"/>
                  <a:t>2+</a:t>
                </a:r>
                <a:endParaRPr lang="en-NL" sz="1600" dirty="0"/>
              </a:p>
            </p:txBody>
          </p:sp>
        </p:grpSp>
      </p:grpSp>
      <p:sp>
        <p:nvSpPr>
          <p:cNvPr id="30" name="TextBox 29">
            <a:extLst>
              <a:ext uri="{FF2B5EF4-FFF2-40B4-BE49-F238E27FC236}">
                <a16:creationId xmlns:a16="http://schemas.microsoft.com/office/drawing/2014/main" id="{36117ABE-C829-489F-B2B9-709AA1F00F73}"/>
              </a:ext>
            </a:extLst>
          </p:cNvPr>
          <p:cNvSpPr txBox="1"/>
          <p:nvPr/>
        </p:nvSpPr>
        <p:spPr>
          <a:xfrm rot="17307061">
            <a:off x="3388086" y="4233773"/>
            <a:ext cx="854721" cy="261610"/>
          </a:xfrm>
          <a:prstGeom prst="rect">
            <a:avLst/>
          </a:prstGeom>
          <a:noFill/>
        </p:spPr>
        <p:txBody>
          <a:bodyPr wrap="none" rtlCol="0">
            <a:spAutoFit/>
          </a:bodyPr>
          <a:lstStyle/>
          <a:p>
            <a:r>
              <a:rPr lang="en-US" sz="1100" b="1" dirty="0">
                <a:latin typeface="Arial" panose="020B0604020202020204" pitchFamily="34" charset="0"/>
                <a:cs typeface="Arial" panose="020B0604020202020204" pitchFamily="34" charset="0"/>
              </a:rPr>
              <a:t>P</a:t>
            </a:r>
            <a:r>
              <a:rPr lang="en-US" sz="1100" b="1" baseline="-25000" dirty="0">
                <a:latin typeface="Arial" panose="020B0604020202020204" pitchFamily="34" charset="0"/>
                <a:cs typeface="Arial" panose="020B0604020202020204" pitchFamily="34" charset="0"/>
              </a:rPr>
              <a:t>pump </a:t>
            </a:r>
            <a:r>
              <a:rPr lang="en-US" sz="1100" b="1" dirty="0">
                <a:latin typeface="Arial" panose="020B0604020202020204" pitchFamily="34" charset="0"/>
                <a:cs typeface="Arial" panose="020B0604020202020204" pitchFamily="34" charset="0"/>
              </a:rPr>
              <a:t>= P</a:t>
            </a:r>
            <a:r>
              <a:rPr lang="en-US" sz="1100" b="1" baseline="-25000" dirty="0">
                <a:latin typeface="Arial" panose="020B0604020202020204" pitchFamily="34" charset="0"/>
                <a:cs typeface="Arial" panose="020B0604020202020204" pitchFamily="34" charset="0"/>
              </a:rPr>
              <a:t>el</a:t>
            </a:r>
            <a:endParaRPr lang="en-NL" sz="1100" b="1" dirty="0">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5C25FE1C-5360-4034-A2E5-A4CB2AA3E1B3}"/>
              </a:ext>
            </a:extLst>
          </p:cNvPr>
          <p:cNvSpPr txBox="1"/>
          <p:nvPr/>
        </p:nvSpPr>
        <p:spPr>
          <a:xfrm rot="17348153">
            <a:off x="2802751" y="4233773"/>
            <a:ext cx="1050288" cy="261610"/>
          </a:xfrm>
          <a:prstGeom prst="rect">
            <a:avLst/>
          </a:prstGeom>
          <a:noFill/>
        </p:spPr>
        <p:txBody>
          <a:bodyPr wrap="none" rtlCol="0">
            <a:spAutoFit/>
          </a:bodyPr>
          <a:lstStyle/>
          <a:p>
            <a:r>
              <a:rPr lang="en-US" sz="1100" b="1" dirty="0">
                <a:latin typeface="Arial" panose="020B0604020202020204" pitchFamily="34" charset="0"/>
                <a:cs typeface="Arial" panose="020B0604020202020204" pitchFamily="34" charset="0"/>
              </a:rPr>
              <a:t>P</a:t>
            </a:r>
            <a:r>
              <a:rPr lang="en-US" sz="1100" b="1" baseline="-25000" dirty="0">
                <a:latin typeface="Arial" panose="020B0604020202020204" pitchFamily="34" charset="0"/>
                <a:cs typeface="Arial" panose="020B0604020202020204" pitchFamily="34" charset="0"/>
              </a:rPr>
              <a:t>pump </a:t>
            </a:r>
            <a:r>
              <a:rPr lang="en-US" sz="1100" b="1" dirty="0">
                <a:latin typeface="Arial" panose="020B0604020202020204" pitchFamily="34" charset="0"/>
                <a:cs typeface="Arial" panose="020B0604020202020204" pitchFamily="34" charset="0"/>
              </a:rPr>
              <a:t>= 0.1P</a:t>
            </a:r>
            <a:r>
              <a:rPr lang="en-US" sz="1100" b="1" baseline="-25000" dirty="0">
                <a:latin typeface="Arial" panose="020B0604020202020204" pitchFamily="34" charset="0"/>
                <a:cs typeface="Arial" panose="020B0604020202020204" pitchFamily="34" charset="0"/>
              </a:rPr>
              <a:t>el</a:t>
            </a:r>
            <a:endParaRPr lang="en-NL" sz="110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1C861D3D-909B-4726-A335-2376D7549EFE}"/>
              </a:ext>
            </a:extLst>
          </p:cNvPr>
          <p:cNvSpPr txBox="1"/>
          <p:nvPr/>
        </p:nvSpPr>
        <p:spPr>
          <a:xfrm rot="17307061">
            <a:off x="9227261" y="4141558"/>
            <a:ext cx="854721" cy="261610"/>
          </a:xfrm>
          <a:prstGeom prst="rect">
            <a:avLst/>
          </a:prstGeom>
          <a:noFill/>
        </p:spPr>
        <p:txBody>
          <a:bodyPr wrap="none" rtlCol="0">
            <a:spAutoFit/>
          </a:bodyPr>
          <a:lstStyle/>
          <a:p>
            <a:r>
              <a:rPr lang="en-US" sz="1100" b="1" dirty="0">
                <a:latin typeface="Arial" panose="020B0604020202020204" pitchFamily="34" charset="0"/>
                <a:cs typeface="Arial" panose="020B0604020202020204" pitchFamily="34" charset="0"/>
              </a:rPr>
              <a:t>P</a:t>
            </a:r>
            <a:r>
              <a:rPr lang="en-US" sz="1100" b="1" baseline="-25000" dirty="0">
                <a:latin typeface="Arial" panose="020B0604020202020204" pitchFamily="34" charset="0"/>
                <a:cs typeface="Arial" panose="020B0604020202020204" pitchFamily="34" charset="0"/>
              </a:rPr>
              <a:t>pump </a:t>
            </a:r>
            <a:r>
              <a:rPr lang="en-US" sz="1100" b="1" dirty="0">
                <a:latin typeface="Arial" panose="020B0604020202020204" pitchFamily="34" charset="0"/>
                <a:cs typeface="Arial" panose="020B0604020202020204" pitchFamily="34" charset="0"/>
              </a:rPr>
              <a:t>= P</a:t>
            </a:r>
            <a:r>
              <a:rPr lang="en-US" sz="1100" b="1" baseline="-25000" dirty="0">
                <a:latin typeface="Arial" panose="020B0604020202020204" pitchFamily="34" charset="0"/>
                <a:cs typeface="Arial" panose="020B0604020202020204" pitchFamily="34" charset="0"/>
              </a:rPr>
              <a:t>el</a:t>
            </a:r>
            <a:endParaRPr lang="en-NL" sz="1100" b="1" dirty="0">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F4781A0E-C804-4DD9-9524-56084C86C939}"/>
              </a:ext>
            </a:extLst>
          </p:cNvPr>
          <p:cNvSpPr txBox="1"/>
          <p:nvPr/>
        </p:nvSpPr>
        <p:spPr>
          <a:xfrm rot="17348153">
            <a:off x="8641926" y="4141558"/>
            <a:ext cx="1050288" cy="261610"/>
          </a:xfrm>
          <a:prstGeom prst="rect">
            <a:avLst/>
          </a:prstGeom>
          <a:noFill/>
        </p:spPr>
        <p:txBody>
          <a:bodyPr wrap="none" rtlCol="0">
            <a:spAutoFit/>
          </a:bodyPr>
          <a:lstStyle/>
          <a:p>
            <a:r>
              <a:rPr lang="en-US" sz="1100" b="1" dirty="0">
                <a:latin typeface="Arial" panose="020B0604020202020204" pitchFamily="34" charset="0"/>
                <a:cs typeface="Arial" panose="020B0604020202020204" pitchFamily="34" charset="0"/>
              </a:rPr>
              <a:t>P</a:t>
            </a:r>
            <a:r>
              <a:rPr lang="en-US" sz="1100" b="1" baseline="-25000" dirty="0">
                <a:latin typeface="Arial" panose="020B0604020202020204" pitchFamily="34" charset="0"/>
                <a:cs typeface="Arial" panose="020B0604020202020204" pitchFamily="34" charset="0"/>
              </a:rPr>
              <a:t>pump </a:t>
            </a:r>
            <a:r>
              <a:rPr lang="en-US" sz="1100" b="1" dirty="0">
                <a:latin typeface="Arial" panose="020B0604020202020204" pitchFamily="34" charset="0"/>
                <a:cs typeface="Arial" panose="020B0604020202020204" pitchFamily="34" charset="0"/>
              </a:rPr>
              <a:t>= 0.1P</a:t>
            </a:r>
            <a:r>
              <a:rPr lang="en-US" sz="1100" b="1" baseline="-25000" dirty="0">
                <a:latin typeface="Arial" panose="020B0604020202020204" pitchFamily="34" charset="0"/>
                <a:cs typeface="Arial" panose="020B0604020202020204" pitchFamily="34" charset="0"/>
              </a:rPr>
              <a:t>el</a:t>
            </a:r>
            <a:endParaRPr lang="en-NL" sz="1100" b="1"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3EFE5683-AA2B-40BC-8D02-ACE5C598E777}"/>
              </a:ext>
            </a:extLst>
          </p:cNvPr>
          <p:cNvSpPr/>
          <p:nvPr/>
        </p:nvSpPr>
        <p:spPr>
          <a:xfrm>
            <a:off x="1920240" y="3141956"/>
            <a:ext cx="1111930" cy="2416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27" name="Rectangle 26">
            <a:extLst>
              <a:ext uri="{FF2B5EF4-FFF2-40B4-BE49-F238E27FC236}">
                <a16:creationId xmlns:a16="http://schemas.microsoft.com/office/drawing/2014/main" id="{0EA8941E-E4D0-4CE5-8296-8BB85AFD97FB}"/>
              </a:ext>
            </a:extLst>
          </p:cNvPr>
          <p:cNvSpPr/>
          <p:nvPr/>
        </p:nvSpPr>
        <p:spPr>
          <a:xfrm>
            <a:off x="7759415" y="3137073"/>
            <a:ext cx="1111930" cy="24168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Tree>
    <p:extLst>
      <p:ext uri="{BB962C8B-B14F-4D97-AF65-F5344CB8AC3E}">
        <p14:creationId xmlns:p14="http://schemas.microsoft.com/office/powerpoint/2010/main" val="3782927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C7B19-38ED-4D7C-977F-A43A9B06DFBA}"/>
              </a:ext>
            </a:extLst>
          </p:cNvPr>
          <p:cNvSpPr>
            <a:spLocks noGrp="1"/>
          </p:cNvSpPr>
          <p:nvPr>
            <p:ph type="title"/>
          </p:nvPr>
        </p:nvSpPr>
        <p:spPr/>
        <p:txBody>
          <a:bodyPr/>
          <a:lstStyle/>
          <a:p>
            <a:r>
              <a:rPr lang="en-US" dirty="0"/>
              <a:t>Bottom-up design of porous electrodes</a:t>
            </a:r>
            <a:endParaRPr lang="en-NL" dirty="0"/>
          </a:p>
        </p:txBody>
      </p:sp>
      <p:sp>
        <p:nvSpPr>
          <p:cNvPr id="3" name="Slide Number Placeholder 2">
            <a:extLst>
              <a:ext uri="{FF2B5EF4-FFF2-40B4-BE49-F238E27FC236}">
                <a16:creationId xmlns:a16="http://schemas.microsoft.com/office/drawing/2014/main" id="{DDCEC821-0DE2-4B84-B18B-3C7C017FD926}"/>
              </a:ext>
            </a:extLst>
          </p:cNvPr>
          <p:cNvSpPr>
            <a:spLocks noGrp="1"/>
          </p:cNvSpPr>
          <p:nvPr>
            <p:ph type="sldNum" sz="quarter" idx="4"/>
          </p:nvPr>
        </p:nvSpPr>
        <p:spPr/>
        <p:txBody>
          <a:bodyPr/>
          <a:lstStyle/>
          <a:p>
            <a:fld id="{B7CEC10D-CD46-426F-915E-6C78530279CB}" type="slidenum">
              <a:rPr lang="en-US" smtClean="0"/>
              <a:pPr/>
              <a:t>16</a:t>
            </a:fld>
            <a:endParaRPr lang="en-US" dirty="0"/>
          </a:p>
        </p:txBody>
      </p:sp>
      <p:pic>
        <p:nvPicPr>
          <p:cNvPr id="6" name="Picture 5" descr="A close up of a logo&#10;&#10;Description automatically generated">
            <a:extLst>
              <a:ext uri="{FF2B5EF4-FFF2-40B4-BE49-F238E27FC236}">
                <a16:creationId xmlns:a16="http://schemas.microsoft.com/office/drawing/2014/main" id="{1CFF3768-CB20-4339-9FA4-21AFB0B826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0337" y="2823391"/>
            <a:ext cx="1648194" cy="1648194"/>
          </a:xfrm>
          <a:prstGeom prst="rect">
            <a:avLst/>
          </a:prstGeom>
        </p:spPr>
      </p:pic>
      <p:pic>
        <p:nvPicPr>
          <p:cNvPr id="7" name="Picture 6" descr="A close up of a logo&#10;&#10;Description automatically generated">
            <a:extLst>
              <a:ext uri="{FF2B5EF4-FFF2-40B4-BE49-F238E27FC236}">
                <a16:creationId xmlns:a16="http://schemas.microsoft.com/office/drawing/2014/main" id="{141E8F8A-15C8-4522-A4FE-F82DFA8863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1327" y="2989327"/>
            <a:ext cx="1316322" cy="1316322"/>
          </a:xfrm>
          <a:prstGeom prst="rect">
            <a:avLst/>
          </a:prstGeom>
        </p:spPr>
      </p:pic>
      <p:pic>
        <p:nvPicPr>
          <p:cNvPr id="8" name="Picture 2" descr="Dna Helix Svg Png Icon Free Download (#493802) - OnlineWebFonts.COM">
            <a:extLst>
              <a:ext uri="{FF2B5EF4-FFF2-40B4-BE49-F238E27FC236}">
                <a16:creationId xmlns:a16="http://schemas.microsoft.com/office/drawing/2014/main" id="{33F356B9-F855-4637-A4B1-A73233728B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10445" y="2900432"/>
            <a:ext cx="1497166" cy="149411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61F4F4D-8630-4C05-84AE-C96C6493CB82}"/>
              </a:ext>
            </a:extLst>
          </p:cNvPr>
          <p:cNvSpPr txBox="1"/>
          <p:nvPr/>
        </p:nvSpPr>
        <p:spPr>
          <a:xfrm>
            <a:off x="2626394" y="1939629"/>
            <a:ext cx="2149948" cy="707886"/>
          </a:xfrm>
          <a:prstGeom prst="rect">
            <a:avLst/>
          </a:prstGeom>
          <a:noFill/>
        </p:spPr>
        <p:txBody>
          <a:bodyPr wrap="none" rtlCol="0">
            <a:spAutoFit/>
          </a:bodyPr>
          <a:lstStyle/>
          <a:p>
            <a:pPr algn="ctr"/>
            <a:r>
              <a:rPr lang="en-US" sz="2000" b="1" dirty="0">
                <a:solidFill>
                  <a:schemeClr val="tx2"/>
                </a:solidFill>
                <a:latin typeface="Arial" charset="0"/>
                <a:ea typeface="Arial" charset="0"/>
                <a:cs typeface="Arial" charset="0"/>
              </a:rPr>
              <a:t>Experimental </a:t>
            </a:r>
          </a:p>
          <a:p>
            <a:pPr algn="ctr"/>
            <a:r>
              <a:rPr lang="en-US" sz="2000" b="1" dirty="0">
                <a:solidFill>
                  <a:schemeClr val="tx2"/>
                </a:solidFill>
                <a:latin typeface="Arial" charset="0"/>
                <a:ea typeface="Arial" charset="0"/>
                <a:cs typeface="Arial" charset="0"/>
              </a:rPr>
              <a:t>characterization</a:t>
            </a:r>
            <a:endParaRPr lang="en-NL" sz="2000" b="1" dirty="0">
              <a:solidFill>
                <a:schemeClr val="tx2"/>
              </a:solidFill>
              <a:latin typeface="Arial" charset="0"/>
              <a:ea typeface="Arial" charset="0"/>
              <a:cs typeface="Arial" charset="0"/>
            </a:endParaRPr>
          </a:p>
        </p:txBody>
      </p:sp>
      <p:sp>
        <p:nvSpPr>
          <p:cNvPr id="10" name="TextBox 9">
            <a:extLst>
              <a:ext uri="{FF2B5EF4-FFF2-40B4-BE49-F238E27FC236}">
                <a16:creationId xmlns:a16="http://schemas.microsoft.com/office/drawing/2014/main" id="{92E5BFBE-AC66-4240-B8E2-5ED1D3496371}"/>
              </a:ext>
            </a:extLst>
          </p:cNvPr>
          <p:cNvSpPr txBox="1"/>
          <p:nvPr/>
        </p:nvSpPr>
        <p:spPr>
          <a:xfrm>
            <a:off x="5119967" y="1939629"/>
            <a:ext cx="1879041" cy="707886"/>
          </a:xfrm>
          <a:prstGeom prst="rect">
            <a:avLst/>
          </a:prstGeom>
          <a:noFill/>
        </p:spPr>
        <p:txBody>
          <a:bodyPr wrap="none" rtlCol="0">
            <a:spAutoFit/>
          </a:bodyPr>
          <a:lstStyle/>
          <a:p>
            <a:pPr algn="ctr"/>
            <a:r>
              <a:rPr lang="en-US" sz="2000" b="1" dirty="0">
                <a:solidFill>
                  <a:schemeClr val="tx2"/>
                </a:solidFill>
                <a:latin typeface="Arial" charset="0"/>
                <a:ea typeface="Arial" charset="0"/>
                <a:cs typeface="Arial" charset="0"/>
              </a:rPr>
              <a:t>Pore network </a:t>
            </a:r>
          </a:p>
          <a:p>
            <a:pPr algn="ctr"/>
            <a:r>
              <a:rPr lang="en-US" sz="2000" b="1" dirty="0">
                <a:solidFill>
                  <a:schemeClr val="tx2"/>
                </a:solidFill>
                <a:latin typeface="Arial" charset="0"/>
                <a:ea typeface="Arial" charset="0"/>
                <a:cs typeface="Arial" charset="0"/>
              </a:rPr>
              <a:t>model</a:t>
            </a:r>
            <a:endParaRPr lang="en-NL" sz="2000" b="1" dirty="0">
              <a:solidFill>
                <a:schemeClr val="tx2"/>
              </a:solidFill>
              <a:latin typeface="Arial" charset="0"/>
              <a:ea typeface="Arial" charset="0"/>
              <a:cs typeface="Arial" charset="0"/>
            </a:endParaRPr>
          </a:p>
        </p:txBody>
      </p:sp>
      <p:sp>
        <p:nvSpPr>
          <p:cNvPr id="11" name="TextBox 10">
            <a:extLst>
              <a:ext uri="{FF2B5EF4-FFF2-40B4-BE49-F238E27FC236}">
                <a16:creationId xmlns:a16="http://schemas.microsoft.com/office/drawing/2014/main" id="{DE170896-D55B-4F35-AE3A-DED8CF5A0BA7}"/>
              </a:ext>
            </a:extLst>
          </p:cNvPr>
          <p:cNvSpPr txBox="1"/>
          <p:nvPr/>
        </p:nvSpPr>
        <p:spPr>
          <a:xfrm>
            <a:off x="7512482" y="1939629"/>
            <a:ext cx="1693092" cy="707886"/>
          </a:xfrm>
          <a:prstGeom prst="rect">
            <a:avLst/>
          </a:prstGeom>
          <a:noFill/>
        </p:spPr>
        <p:txBody>
          <a:bodyPr wrap="none" rtlCol="0">
            <a:spAutoFit/>
          </a:bodyPr>
          <a:lstStyle/>
          <a:p>
            <a:pPr algn="ctr"/>
            <a:r>
              <a:rPr lang="en-US" sz="2000" b="1" dirty="0">
                <a:solidFill>
                  <a:schemeClr val="tx2"/>
                </a:solidFill>
                <a:latin typeface="Arial" charset="0"/>
                <a:ea typeface="Arial" charset="0"/>
                <a:cs typeface="Arial" charset="0"/>
              </a:rPr>
              <a:t>Genetic </a:t>
            </a:r>
          </a:p>
          <a:p>
            <a:pPr algn="ctr"/>
            <a:r>
              <a:rPr lang="en-US" sz="2000" b="1" dirty="0">
                <a:solidFill>
                  <a:schemeClr val="tx2"/>
                </a:solidFill>
                <a:latin typeface="Arial" charset="0"/>
                <a:ea typeface="Arial" charset="0"/>
                <a:cs typeface="Arial" charset="0"/>
              </a:rPr>
              <a:t>optimization</a:t>
            </a:r>
            <a:endParaRPr lang="en-NL" sz="2000" b="1" dirty="0">
              <a:solidFill>
                <a:schemeClr val="tx2"/>
              </a:solidFill>
              <a:latin typeface="Arial" charset="0"/>
              <a:ea typeface="Arial" charset="0"/>
              <a:cs typeface="Arial" charset="0"/>
            </a:endParaRPr>
          </a:p>
        </p:txBody>
      </p:sp>
      <p:cxnSp>
        <p:nvCxnSpPr>
          <p:cNvPr id="12" name="Straight Arrow Connector 11">
            <a:extLst>
              <a:ext uri="{FF2B5EF4-FFF2-40B4-BE49-F238E27FC236}">
                <a16:creationId xmlns:a16="http://schemas.microsoft.com/office/drawing/2014/main" id="{9CD9E863-D792-43E7-8233-23A65CBA3956}"/>
              </a:ext>
            </a:extLst>
          </p:cNvPr>
          <p:cNvCxnSpPr>
            <a:cxnSpLocks/>
          </p:cNvCxnSpPr>
          <p:nvPr/>
        </p:nvCxnSpPr>
        <p:spPr>
          <a:xfrm>
            <a:off x="4329819" y="3641607"/>
            <a:ext cx="900000"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C9E7496-BD52-4ABE-A063-D307D7FAA5A1}"/>
              </a:ext>
            </a:extLst>
          </p:cNvPr>
          <p:cNvCxnSpPr>
            <a:cxnSpLocks/>
          </p:cNvCxnSpPr>
          <p:nvPr/>
        </p:nvCxnSpPr>
        <p:spPr>
          <a:xfrm>
            <a:off x="6717649" y="3641607"/>
            <a:ext cx="900000"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7A53EE4-AB0D-4ADE-B320-748071BF74E0}"/>
              </a:ext>
            </a:extLst>
          </p:cNvPr>
          <p:cNvSpPr txBox="1"/>
          <p:nvPr/>
        </p:nvSpPr>
        <p:spPr>
          <a:xfrm>
            <a:off x="2870125" y="4819390"/>
            <a:ext cx="1616148" cy="830997"/>
          </a:xfrm>
          <a:prstGeom prst="rect">
            <a:avLst/>
          </a:prstGeom>
          <a:noFill/>
        </p:spPr>
        <p:txBody>
          <a:bodyPr wrap="none" rtlCol="0">
            <a:spAutoFit/>
          </a:bodyPr>
          <a:lstStyle/>
          <a:p>
            <a:pPr marL="285750" indent="-285750">
              <a:buFont typeface="Arial" panose="020B0604020202020204" pitchFamily="34" charset="0"/>
              <a:buChar char="•"/>
            </a:pPr>
            <a:r>
              <a:rPr lang="en-US" sz="1600" dirty="0">
                <a:latin typeface="Arial" charset="0"/>
                <a:ea typeface="Arial" charset="0"/>
                <a:cs typeface="Arial" charset="0"/>
              </a:rPr>
              <a:t>Battery tests</a:t>
            </a:r>
          </a:p>
          <a:p>
            <a:pPr marL="285750" indent="-285750">
              <a:buFont typeface="Arial" panose="020B0604020202020204" pitchFamily="34" charset="0"/>
              <a:buChar char="•"/>
            </a:pPr>
            <a:r>
              <a:rPr lang="en-US" sz="1600" dirty="0">
                <a:latin typeface="Arial" charset="0"/>
                <a:ea typeface="Arial" charset="0"/>
                <a:cs typeface="Arial" charset="0"/>
              </a:rPr>
              <a:t>Chemistries</a:t>
            </a:r>
          </a:p>
          <a:p>
            <a:pPr marL="285750" indent="-285750">
              <a:buFont typeface="Arial" panose="020B0604020202020204" pitchFamily="34" charset="0"/>
              <a:buChar char="•"/>
            </a:pPr>
            <a:r>
              <a:rPr lang="en-US" sz="1600" dirty="0">
                <a:latin typeface="Arial" charset="0"/>
                <a:ea typeface="Arial" charset="0"/>
                <a:cs typeface="Arial" charset="0"/>
              </a:rPr>
              <a:t>Imaging  </a:t>
            </a:r>
          </a:p>
        </p:txBody>
      </p:sp>
      <p:sp>
        <p:nvSpPr>
          <p:cNvPr id="15" name="TextBox 14">
            <a:extLst>
              <a:ext uri="{FF2B5EF4-FFF2-40B4-BE49-F238E27FC236}">
                <a16:creationId xmlns:a16="http://schemas.microsoft.com/office/drawing/2014/main" id="{4D625493-17A1-4B1C-BFE4-B308BBDAEA24}"/>
              </a:ext>
            </a:extLst>
          </p:cNvPr>
          <p:cNvSpPr txBox="1"/>
          <p:nvPr/>
        </p:nvSpPr>
        <p:spPr>
          <a:xfrm>
            <a:off x="5052901" y="4819390"/>
            <a:ext cx="2228495" cy="1077218"/>
          </a:xfrm>
          <a:prstGeom prst="rect">
            <a:avLst/>
          </a:prstGeom>
          <a:noFill/>
        </p:spPr>
        <p:txBody>
          <a:bodyPr wrap="none" rtlCol="0">
            <a:spAutoFit/>
          </a:bodyPr>
          <a:lstStyle/>
          <a:p>
            <a:pPr marL="285750" indent="-285750">
              <a:buFont typeface="Arial" panose="020B0604020202020204" pitchFamily="34" charset="0"/>
              <a:buChar char="•"/>
            </a:pPr>
            <a:r>
              <a:rPr lang="en-US" sz="1600" dirty="0">
                <a:latin typeface="Arial" charset="0"/>
                <a:ea typeface="Arial" charset="0"/>
                <a:cs typeface="Arial" charset="0"/>
              </a:rPr>
              <a:t>Network extraction</a:t>
            </a:r>
          </a:p>
          <a:p>
            <a:pPr marL="285750" indent="-285750">
              <a:buFont typeface="Arial" panose="020B0604020202020204" pitchFamily="34" charset="0"/>
              <a:buChar char="•"/>
            </a:pPr>
            <a:r>
              <a:rPr lang="en-US" sz="1600" dirty="0">
                <a:latin typeface="Arial" charset="0"/>
                <a:ea typeface="Arial" charset="0"/>
                <a:cs typeface="Arial" charset="0"/>
              </a:rPr>
              <a:t>Pore simulations</a:t>
            </a:r>
          </a:p>
          <a:p>
            <a:pPr marL="285750" indent="-285750">
              <a:buFont typeface="Arial" panose="020B0604020202020204" pitchFamily="34" charset="0"/>
              <a:buChar char="•"/>
            </a:pPr>
            <a:r>
              <a:rPr lang="en-US" sz="1600" dirty="0">
                <a:latin typeface="Arial" charset="0"/>
                <a:ea typeface="Arial" charset="0"/>
                <a:cs typeface="Arial" charset="0"/>
              </a:rPr>
              <a:t>Parameter analysis</a:t>
            </a:r>
          </a:p>
          <a:p>
            <a:endParaRPr lang="en-NL" sz="1600" dirty="0">
              <a:latin typeface="Arial" charset="0"/>
              <a:ea typeface="Arial" charset="0"/>
              <a:cs typeface="Arial" charset="0"/>
            </a:endParaRPr>
          </a:p>
        </p:txBody>
      </p:sp>
      <p:sp>
        <p:nvSpPr>
          <p:cNvPr id="16" name="TextBox 15">
            <a:extLst>
              <a:ext uri="{FF2B5EF4-FFF2-40B4-BE49-F238E27FC236}">
                <a16:creationId xmlns:a16="http://schemas.microsoft.com/office/drawing/2014/main" id="{E84CDDFC-6EFD-498B-BF30-18404B487B8D}"/>
              </a:ext>
            </a:extLst>
          </p:cNvPr>
          <p:cNvSpPr txBox="1"/>
          <p:nvPr/>
        </p:nvSpPr>
        <p:spPr>
          <a:xfrm>
            <a:off x="7617649" y="4819389"/>
            <a:ext cx="1943161" cy="1077218"/>
          </a:xfrm>
          <a:prstGeom prst="rect">
            <a:avLst/>
          </a:prstGeom>
          <a:noFill/>
        </p:spPr>
        <p:txBody>
          <a:bodyPr wrap="none" rtlCol="0">
            <a:spAutoFit/>
          </a:bodyPr>
          <a:lstStyle/>
          <a:p>
            <a:pPr marL="285750" indent="-285750">
              <a:buFont typeface="Arial" panose="020B0604020202020204" pitchFamily="34" charset="0"/>
              <a:buChar char="•"/>
            </a:pPr>
            <a:r>
              <a:rPr lang="en-US" sz="1600" dirty="0">
                <a:latin typeface="Arial" charset="0"/>
                <a:ea typeface="Arial" charset="0"/>
                <a:cs typeface="Arial" charset="0"/>
              </a:rPr>
              <a:t>Bottom-up</a:t>
            </a:r>
          </a:p>
          <a:p>
            <a:pPr marL="285750" indent="-285750">
              <a:buFont typeface="Arial" panose="020B0604020202020204" pitchFamily="34" charset="0"/>
              <a:buChar char="•"/>
            </a:pPr>
            <a:r>
              <a:rPr lang="en-US" sz="1600" dirty="0">
                <a:latin typeface="Arial" charset="0"/>
                <a:ea typeface="Arial" charset="0"/>
                <a:cs typeface="Arial" charset="0"/>
              </a:rPr>
              <a:t>Evolution theory</a:t>
            </a:r>
          </a:p>
          <a:p>
            <a:pPr marL="285750" indent="-285750">
              <a:buFont typeface="Arial" panose="020B0604020202020204" pitchFamily="34" charset="0"/>
              <a:buChar char="•"/>
            </a:pPr>
            <a:r>
              <a:rPr lang="en-US" sz="1600" dirty="0">
                <a:latin typeface="Arial" charset="0"/>
                <a:ea typeface="Arial" charset="0"/>
                <a:cs typeface="Arial" charset="0"/>
              </a:rPr>
              <a:t>Self-evolving</a:t>
            </a:r>
          </a:p>
          <a:p>
            <a:pPr marL="285750" indent="-285750">
              <a:buFont typeface="Arial" panose="020B0604020202020204" pitchFamily="34" charset="0"/>
              <a:buChar char="•"/>
            </a:pPr>
            <a:endParaRPr lang="en-NL" sz="1600" dirty="0">
              <a:latin typeface="Arial" charset="0"/>
              <a:ea typeface="Arial" charset="0"/>
              <a:cs typeface="Arial" charset="0"/>
            </a:endParaRPr>
          </a:p>
        </p:txBody>
      </p:sp>
    </p:spTree>
    <p:extLst>
      <p:ext uri="{BB962C8B-B14F-4D97-AF65-F5344CB8AC3E}">
        <p14:creationId xmlns:p14="http://schemas.microsoft.com/office/powerpoint/2010/main" val="413892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6" name="TextBox 155">
                <a:extLst>
                  <a:ext uri="{FF2B5EF4-FFF2-40B4-BE49-F238E27FC236}">
                    <a16:creationId xmlns:a16="http://schemas.microsoft.com/office/drawing/2014/main" id="{11E64FC5-3FA7-41D8-97AF-613ACFDBE8B4}"/>
                  </a:ext>
                </a:extLst>
              </p:cNvPr>
              <p:cNvSpPr txBox="1"/>
              <p:nvPr/>
            </p:nvSpPr>
            <p:spPr>
              <a:xfrm>
                <a:off x="8132486" y="1661858"/>
                <a:ext cx="3238711" cy="2257028"/>
              </a:xfrm>
              <a:prstGeom prst="rect">
                <a:avLst/>
              </a:prstGeom>
              <a:noFill/>
              <a:ln w="38100">
                <a:solidFill>
                  <a:srgbClr val="C00000"/>
                </a:solidFill>
              </a:ln>
            </p:spPr>
            <p:txBody>
              <a:bodyPr wrap="square" rtlCol="0">
                <a:spAutoFit/>
              </a:bodyPr>
              <a:lstStyle/>
              <a:p>
                <a14:m>
                  <m:oMath xmlns:m="http://schemas.openxmlformats.org/officeDocument/2006/math">
                    <m:r>
                      <a:rPr lang="en-US" b="1" i="0" smtClean="0">
                        <a:latin typeface="Cambria Math" panose="02040503050406030204" pitchFamily="18" charset="0"/>
                        <a:ea typeface="Arial" charset="0"/>
                        <a:cs typeface="Arial" charset="0"/>
                      </a:rPr>
                      <m:t>𝐅𝐢𝐭𝐧𝐞𝐬𝐬</m:t>
                    </m:r>
                    <m:r>
                      <a:rPr lang="en-US" b="1" i="0" smtClean="0">
                        <a:latin typeface="Cambria Math" panose="02040503050406030204" pitchFamily="18" charset="0"/>
                        <a:ea typeface="Arial" charset="0"/>
                        <a:cs typeface="Arial" charset="0"/>
                      </a:rPr>
                      <m:t>= </m:t>
                    </m:r>
                    <m:f>
                      <m:fPr>
                        <m:ctrlPr>
                          <a:rPr lang="en-US" b="1" i="1" smtClean="0">
                            <a:latin typeface="Cambria Math" panose="02040503050406030204" pitchFamily="18" charset="0"/>
                            <a:cs typeface="Arial" charset="0"/>
                          </a:rPr>
                        </m:ctrlPr>
                      </m:fPr>
                      <m:num>
                        <m:sSub>
                          <m:sSubPr>
                            <m:ctrlPr>
                              <a:rPr lang="en-US" b="1" i="1" smtClean="0">
                                <a:latin typeface="Cambria Math" panose="02040503050406030204" pitchFamily="18" charset="0"/>
                                <a:cs typeface="Arial" charset="0"/>
                              </a:rPr>
                            </m:ctrlPr>
                          </m:sSubPr>
                          <m:e>
                            <m:r>
                              <a:rPr lang="en-US" b="1" i="0" smtClean="0">
                                <a:latin typeface="Cambria Math" panose="02040503050406030204" pitchFamily="18" charset="0"/>
                                <a:cs typeface="Arial" charset="0"/>
                              </a:rPr>
                              <m:t>𝐏</m:t>
                            </m:r>
                          </m:e>
                          <m:sub>
                            <m:r>
                              <a:rPr lang="en-US" b="1" i="0" smtClean="0">
                                <a:latin typeface="Cambria Math" panose="02040503050406030204" pitchFamily="18" charset="0"/>
                                <a:cs typeface="Arial" charset="0"/>
                              </a:rPr>
                              <m:t>𝐭𝐡𝐞𝐨𝐫𝐲</m:t>
                            </m:r>
                          </m:sub>
                        </m:sSub>
                        <m:r>
                          <a:rPr lang="en-US" b="1" i="0" smtClean="0">
                            <a:latin typeface="Cambria Math" panose="02040503050406030204" pitchFamily="18" charset="0"/>
                            <a:cs typeface="Arial" charset="0"/>
                          </a:rPr>
                          <m:t>−</m:t>
                        </m:r>
                        <m:sSub>
                          <m:sSubPr>
                            <m:ctrlPr>
                              <a:rPr lang="en-US" b="1" i="1" smtClean="0">
                                <a:latin typeface="Cambria Math" panose="02040503050406030204" pitchFamily="18" charset="0"/>
                                <a:cs typeface="Arial" charset="0"/>
                              </a:rPr>
                            </m:ctrlPr>
                          </m:sSubPr>
                          <m:e>
                            <m:r>
                              <a:rPr lang="en-US" b="1" i="0" smtClean="0">
                                <a:latin typeface="Cambria Math" panose="02040503050406030204" pitchFamily="18" charset="0"/>
                                <a:cs typeface="Arial" charset="0"/>
                              </a:rPr>
                              <m:t>𝐏</m:t>
                            </m:r>
                          </m:e>
                          <m:sub>
                            <m:r>
                              <a:rPr lang="en-US" b="1" i="0" smtClean="0">
                                <a:latin typeface="Cambria Math" panose="02040503050406030204" pitchFamily="18" charset="0"/>
                                <a:cs typeface="Arial" charset="0"/>
                              </a:rPr>
                              <m:t>𝐞𝐥</m:t>
                            </m:r>
                          </m:sub>
                        </m:sSub>
                      </m:num>
                      <m:den>
                        <m:sSub>
                          <m:sSubPr>
                            <m:ctrlPr>
                              <a:rPr lang="en-US" b="1" i="1" smtClean="0">
                                <a:latin typeface="Cambria Math" panose="02040503050406030204" pitchFamily="18" charset="0"/>
                                <a:cs typeface="Arial" charset="0"/>
                              </a:rPr>
                            </m:ctrlPr>
                          </m:sSubPr>
                          <m:e>
                            <m:r>
                              <a:rPr lang="en-US" b="1" i="0" smtClean="0">
                                <a:latin typeface="Cambria Math" panose="02040503050406030204" pitchFamily="18" charset="0"/>
                                <a:cs typeface="Arial" charset="0"/>
                              </a:rPr>
                              <m:t>𝐏</m:t>
                            </m:r>
                          </m:e>
                          <m:sub>
                            <m:r>
                              <a:rPr lang="en-US" b="1" i="0" smtClean="0">
                                <a:latin typeface="Cambria Math" panose="02040503050406030204" pitchFamily="18" charset="0"/>
                                <a:cs typeface="Arial" charset="0"/>
                              </a:rPr>
                              <m:t>𝐭𝐡𝐞𝐨𝐫𝐲</m:t>
                            </m:r>
                          </m:sub>
                        </m:sSub>
                        <m:r>
                          <a:rPr lang="en-US" b="1" i="0" smtClean="0">
                            <a:latin typeface="Cambria Math" panose="02040503050406030204" pitchFamily="18" charset="0"/>
                            <a:cs typeface="Arial" charset="0"/>
                          </a:rPr>
                          <m:t>+</m:t>
                        </m:r>
                        <m:sSub>
                          <m:sSubPr>
                            <m:ctrlPr>
                              <a:rPr lang="en-US" b="1" i="1" smtClean="0">
                                <a:latin typeface="Cambria Math" panose="02040503050406030204" pitchFamily="18" charset="0"/>
                                <a:cs typeface="Arial" charset="0"/>
                              </a:rPr>
                            </m:ctrlPr>
                          </m:sSubPr>
                          <m:e>
                            <m:r>
                              <a:rPr lang="en-US" b="1" i="0" smtClean="0">
                                <a:latin typeface="Cambria Math" panose="02040503050406030204" pitchFamily="18" charset="0"/>
                                <a:cs typeface="Arial" charset="0"/>
                              </a:rPr>
                              <m:t>𝐏</m:t>
                            </m:r>
                          </m:e>
                          <m:sub>
                            <m:r>
                              <a:rPr lang="en-US" b="1" i="0" smtClean="0">
                                <a:latin typeface="Cambria Math" panose="02040503050406030204" pitchFamily="18" charset="0"/>
                                <a:cs typeface="Arial" charset="0"/>
                              </a:rPr>
                              <m:t>𝐩𝐮𝐦𝐩</m:t>
                            </m:r>
                          </m:sub>
                        </m:sSub>
                      </m:den>
                    </m:f>
                  </m:oMath>
                </a14:m>
                <a:r>
                  <a:rPr lang="en-US" b="1" dirty="0">
                    <a:latin typeface="Arial "/>
                    <a:ea typeface="Arial" charset="0"/>
                    <a:cs typeface="Arial" panose="020B0604020202020204" pitchFamily="34" charset="0"/>
                  </a:rPr>
                  <a:t> </a:t>
                </a:r>
              </a:p>
              <a:p>
                <a:endParaRPr lang="en-US" b="1" dirty="0">
                  <a:latin typeface="Arial "/>
                  <a:ea typeface="Arial" charset="0"/>
                  <a:cs typeface="Arial" panose="020B0604020202020204" pitchFamily="34" charset="0"/>
                </a:endParaRPr>
              </a:p>
              <a:p>
                <a14:m>
                  <m:oMath xmlns:m="http://schemas.openxmlformats.org/officeDocument/2006/math">
                    <m:sSub>
                      <m:sSubPr>
                        <m:ctrlPr>
                          <a:rPr lang="en-NL" sz="2000" i="1" smtClean="0">
                            <a:latin typeface="Cambria Math" panose="02040503050406030204" pitchFamily="18" charset="0"/>
                            <a:cs typeface="Arial" charset="0"/>
                          </a:rPr>
                        </m:ctrlPr>
                      </m:sSubPr>
                      <m:e>
                        <m:r>
                          <m:rPr>
                            <m:sty m:val="p"/>
                          </m:rPr>
                          <a:rPr lang="en-US" sz="2000" b="0" i="0" smtClean="0">
                            <a:latin typeface="Cambria Math" panose="02040503050406030204" pitchFamily="18" charset="0"/>
                            <a:cs typeface="Arial" charset="0"/>
                          </a:rPr>
                          <m:t>P</m:t>
                        </m:r>
                      </m:e>
                      <m:sub>
                        <m:r>
                          <m:rPr>
                            <m:sty m:val="p"/>
                          </m:rPr>
                          <a:rPr lang="en-US" sz="2000" b="0" i="0" smtClean="0">
                            <a:latin typeface="Cambria Math" panose="02040503050406030204" pitchFamily="18" charset="0"/>
                            <a:cs typeface="Arial" charset="0"/>
                          </a:rPr>
                          <m:t>theory</m:t>
                        </m:r>
                      </m:sub>
                    </m:sSub>
                    <m:r>
                      <a:rPr lang="en-US" sz="2000" b="0" i="0" smtClean="0">
                        <a:latin typeface="Cambria Math" panose="02040503050406030204" pitchFamily="18" charset="0"/>
                        <a:cs typeface="Arial" charset="0"/>
                      </a:rPr>
                      <m:t>=1.26 </m:t>
                    </m:r>
                    <m:r>
                      <m:rPr>
                        <m:sty m:val="p"/>
                      </m:rPr>
                      <a:rPr lang="en-US" sz="2000" b="0" i="0" smtClean="0">
                        <a:latin typeface="Cambria Math" panose="02040503050406030204" pitchFamily="18" charset="0"/>
                        <a:cs typeface="Arial" charset="0"/>
                      </a:rPr>
                      <m:t>V</m:t>
                    </m:r>
                    <m:r>
                      <a:rPr lang="en-US" sz="2000" b="0" i="0" smtClean="0">
                        <a:latin typeface="Cambria Math" panose="02040503050406030204" pitchFamily="18" charset="0"/>
                        <a:cs typeface="Arial" charset="0"/>
                      </a:rPr>
                      <m:t> ∗</m:t>
                    </m:r>
                    <m:r>
                      <m:rPr>
                        <m:sty m:val="p"/>
                      </m:rPr>
                      <a:rPr lang="en-US" sz="2000" b="0" i="0" smtClean="0">
                        <a:latin typeface="Cambria Math" panose="02040503050406030204" pitchFamily="18" charset="0"/>
                        <a:cs typeface="Arial" charset="0"/>
                      </a:rPr>
                      <m:t>I</m:t>
                    </m:r>
                  </m:oMath>
                </a14:m>
                <a:r>
                  <a:rPr lang="en-US" sz="2000" dirty="0">
                    <a:latin typeface="Arial "/>
                    <a:ea typeface="Arial" charset="0"/>
                    <a:cs typeface="Arial" panose="020B0604020202020204" pitchFamily="34" charset="0"/>
                  </a:rPr>
                  <a:t> </a:t>
                </a:r>
              </a:p>
              <a:p>
                <a14:m>
                  <m:oMath xmlns:m="http://schemas.openxmlformats.org/officeDocument/2006/math">
                    <m:sSub>
                      <m:sSubPr>
                        <m:ctrlPr>
                          <a:rPr lang="en-NL" sz="2000" i="1">
                            <a:latin typeface="Cambria Math" panose="02040503050406030204" pitchFamily="18" charset="0"/>
                            <a:cs typeface="Arial" charset="0"/>
                          </a:rPr>
                        </m:ctrlPr>
                      </m:sSubPr>
                      <m:e>
                        <m:r>
                          <m:rPr>
                            <m:sty m:val="p"/>
                          </m:rPr>
                          <a:rPr lang="en-US" sz="2000" i="0">
                            <a:latin typeface="Cambria Math" panose="02040503050406030204" pitchFamily="18" charset="0"/>
                            <a:cs typeface="Arial" charset="0"/>
                          </a:rPr>
                          <m:t>P</m:t>
                        </m:r>
                      </m:e>
                      <m:sub>
                        <m:r>
                          <m:rPr>
                            <m:sty m:val="p"/>
                          </m:rPr>
                          <a:rPr lang="en-US" sz="2000" b="0" i="0" smtClean="0">
                            <a:latin typeface="Cambria Math" panose="02040503050406030204" pitchFamily="18" charset="0"/>
                            <a:cs typeface="Arial" charset="0"/>
                          </a:rPr>
                          <m:t>el</m:t>
                        </m:r>
                      </m:sub>
                    </m:sSub>
                    <m:r>
                      <a:rPr lang="en-US" sz="2000" i="0">
                        <a:latin typeface="Cambria Math" panose="02040503050406030204" pitchFamily="18" charset="0"/>
                        <a:cs typeface="Arial" charset="0"/>
                      </a:rPr>
                      <m:t>=</m:t>
                    </m:r>
                    <m:r>
                      <m:rPr>
                        <m:sty m:val="p"/>
                      </m:rPr>
                      <a:rPr lang="en-US" sz="2000" i="0" smtClean="0">
                        <a:latin typeface="Cambria Math" panose="02040503050406030204" pitchFamily="18" charset="0"/>
                        <a:ea typeface="Cambria Math" panose="02040503050406030204" pitchFamily="18" charset="0"/>
                        <a:cs typeface="Arial" charset="0"/>
                      </a:rPr>
                      <m:t>η</m:t>
                    </m:r>
                    <m:r>
                      <a:rPr lang="en-US" sz="2000" i="0">
                        <a:latin typeface="Cambria Math" panose="02040503050406030204" pitchFamily="18" charset="0"/>
                        <a:cs typeface="Arial" charset="0"/>
                      </a:rPr>
                      <m:t>∗</m:t>
                    </m:r>
                    <m:r>
                      <m:rPr>
                        <m:sty m:val="p"/>
                      </m:rPr>
                      <a:rPr lang="en-US" sz="2000" i="0">
                        <a:latin typeface="Cambria Math" panose="02040503050406030204" pitchFamily="18" charset="0"/>
                        <a:cs typeface="Arial" charset="0"/>
                      </a:rPr>
                      <m:t>I</m:t>
                    </m:r>
                  </m:oMath>
                </a14:m>
                <a:r>
                  <a:rPr lang="en-US" sz="2000" dirty="0">
                    <a:latin typeface="Arial "/>
                    <a:ea typeface="Arial" charset="0"/>
                    <a:cs typeface="Arial" panose="020B0604020202020204" pitchFamily="34" charset="0"/>
                  </a:rPr>
                  <a:t> </a:t>
                </a:r>
                <a:r>
                  <a:rPr lang="en-US" sz="2000" dirty="0">
                    <a:latin typeface="Arial "/>
                    <a:ea typeface="Arial" charset="0"/>
                    <a:cs typeface="Arial" panose="020B0604020202020204" pitchFamily="34" charset="0"/>
                    <a:sym typeface="Wingdings" panose="05000000000000000000" pitchFamily="2" charset="2"/>
                  </a:rPr>
                  <a:t> </a:t>
                </a:r>
                <a14:m>
                  <m:oMath xmlns:m="http://schemas.openxmlformats.org/officeDocument/2006/math">
                    <m:r>
                      <m:rPr>
                        <m:sty m:val="p"/>
                      </m:rPr>
                      <a:rPr lang="en-US" sz="2000">
                        <a:latin typeface="Cambria Math" panose="02040503050406030204" pitchFamily="18" charset="0"/>
                        <a:ea typeface="Cambria Math" panose="02040503050406030204" pitchFamily="18" charset="0"/>
                        <a:cs typeface="Arial" charset="0"/>
                      </a:rPr>
                      <m:t>η</m:t>
                    </m:r>
                    <m:r>
                      <a:rPr lang="en-US" sz="2000" b="0" i="0" smtClean="0">
                        <a:latin typeface="Cambria Math" panose="02040503050406030204" pitchFamily="18" charset="0"/>
                        <a:ea typeface="Cambria Math" panose="02040503050406030204" pitchFamily="18" charset="0"/>
                        <a:cs typeface="Arial" charset="0"/>
                      </a:rPr>
                      <m:t>=0.5 </m:t>
                    </m:r>
                    <m:r>
                      <m:rPr>
                        <m:sty m:val="p"/>
                      </m:rPr>
                      <a:rPr lang="en-US" sz="2000" b="0" i="0" smtClean="0">
                        <a:latin typeface="Cambria Math" panose="02040503050406030204" pitchFamily="18" charset="0"/>
                        <a:ea typeface="Cambria Math" panose="02040503050406030204" pitchFamily="18" charset="0"/>
                        <a:cs typeface="Arial" charset="0"/>
                      </a:rPr>
                      <m:t>V</m:t>
                    </m:r>
                  </m:oMath>
                </a14:m>
                <a:endParaRPr lang="en-US" sz="2000" dirty="0">
                  <a:latin typeface="Arial "/>
                  <a:ea typeface="Arial" charset="0"/>
                  <a:cs typeface="Arial" panose="020B0604020202020204" pitchFamily="34" charset="0"/>
                </a:endParaRPr>
              </a:p>
              <a:p>
                <a14:m>
                  <m:oMath xmlns:m="http://schemas.openxmlformats.org/officeDocument/2006/math">
                    <m:sSub>
                      <m:sSubPr>
                        <m:ctrlPr>
                          <a:rPr lang="en-NL" sz="2000" i="1">
                            <a:latin typeface="Cambria Math" panose="02040503050406030204" pitchFamily="18" charset="0"/>
                            <a:cs typeface="Arial" charset="0"/>
                          </a:rPr>
                        </m:ctrlPr>
                      </m:sSubPr>
                      <m:e>
                        <m:r>
                          <m:rPr>
                            <m:sty m:val="p"/>
                          </m:rPr>
                          <a:rPr lang="en-US" sz="2000" i="0">
                            <a:latin typeface="Cambria Math" panose="02040503050406030204" pitchFamily="18" charset="0"/>
                            <a:cs typeface="Arial" charset="0"/>
                          </a:rPr>
                          <m:t>P</m:t>
                        </m:r>
                      </m:e>
                      <m:sub>
                        <m:r>
                          <m:rPr>
                            <m:sty m:val="p"/>
                          </m:rPr>
                          <a:rPr lang="en-US" sz="2000" b="0" i="0" smtClean="0">
                            <a:latin typeface="Cambria Math" panose="02040503050406030204" pitchFamily="18" charset="0"/>
                            <a:cs typeface="Arial" charset="0"/>
                          </a:rPr>
                          <m:t>pump</m:t>
                        </m:r>
                      </m:sub>
                    </m:sSub>
                    <m:r>
                      <a:rPr lang="en-US" sz="2000" i="0">
                        <a:latin typeface="Cambria Math" panose="02040503050406030204" pitchFamily="18" charset="0"/>
                        <a:cs typeface="Arial" charset="0"/>
                      </a:rPr>
                      <m:t>=</m:t>
                    </m:r>
                    <m:f>
                      <m:fPr>
                        <m:ctrlPr>
                          <a:rPr lang="en-US" sz="2000" i="1" smtClean="0">
                            <a:latin typeface="Cambria Math" panose="02040503050406030204" pitchFamily="18" charset="0"/>
                            <a:cs typeface="Arial" charset="0"/>
                          </a:rPr>
                        </m:ctrlPr>
                      </m:fPr>
                      <m:num>
                        <m:r>
                          <m:rPr>
                            <m:sty m:val="p"/>
                          </m:rPr>
                          <a:rPr lang="en-US" sz="2000" b="0" i="0" smtClean="0">
                            <a:latin typeface="Cambria Math" panose="02040503050406030204" pitchFamily="18" charset="0"/>
                            <a:cs typeface="Arial" charset="0"/>
                          </a:rPr>
                          <m:t>Q</m:t>
                        </m:r>
                        <m:r>
                          <a:rPr lang="en-US" sz="2000" b="0" i="0" smtClean="0">
                            <a:latin typeface="Cambria Math" panose="02040503050406030204" pitchFamily="18" charset="0"/>
                            <a:cs typeface="Arial" charset="0"/>
                          </a:rPr>
                          <m:t>∗∆</m:t>
                        </m:r>
                        <m:r>
                          <m:rPr>
                            <m:sty m:val="p"/>
                          </m:rPr>
                          <a:rPr lang="en-US" sz="2000" b="0" i="0" smtClean="0">
                            <a:latin typeface="Cambria Math" panose="02040503050406030204" pitchFamily="18" charset="0"/>
                            <a:ea typeface="Cambria Math" panose="02040503050406030204" pitchFamily="18" charset="0"/>
                            <a:cs typeface="Arial" charset="0"/>
                          </a:rPr>
                          <m:t>p</m:t>
                        </m:r>
                      </m:num>
                      <m:den>
                        <m:sSub>
                          <m:sSubPr>
                            <m:ctrlPr>
                              <a:rPr lang="en-US" sz="2000" i="1" smtClean="0">
                                <a:latin typeface="Cambria Math" panose="02040503050406030204" pitchFamily="18" charset="0"/>
                                <a:cs typeface="Arial" charset="0"/>
                              </a:rPr>
                            </m:ctrlPr>
                          </m:sSubPr>
                          <m:e>
                            <m:r>
                              <m:rPr>
                                <m:sty m:val="p"/>
                              </m:rPr>
                              <a:rPr lang="en-US" sz="2000" i="0" smtClean="0">
                                <a:latin typeface="Cambria Math" panose="02040503050406030204" pitchFamily="18" charset="0"/>
                                <a:ea typeface="Cambria Math" panose="02040503050406030204" pitchFamily="18" charset="0"/>
                                <a:cs typeface="Arial" charset="0"/>
                              </a:rPr>
                              <m:t>η</m:t>
                            </m:r>
                          </m:e>
                          <m:sub>
                            <m:r>
                              <m:rPr>
                                <m:sty m:val="p"/>
                              </m:rPr>
                              <a:rPr lang="en-US" sz="2000" b="0" i="0" smtClean="0">
                                <a:latin typeface="Cambria Math" panose="02040503050406030204" pitchFamily="18" charset="0"/>
                                <a:cs typeface="Arial" charset="0"/>
                              </a:rPr>
                              <m:t>pump</m:t>
                            </m:r>
                          </m:sub>
                        </m:sSub>
                      </m:den>
                    </m:f>
                  </m:oMath>
                </a14:m>
                <a:r>
                  <a:rPr lang="en-US" sz="2000" dirty="0">
                    <a:latin typeface="Arial "/>
                    <a:ea typeface="Arial" charset="0"/>
                    <a:cs typeface="Arial" panose="020B0604020202020204" pitchFamily="34" charset="0"/>
                  </a:rPr>
                  <a:t> </a:t>
                </a:r>
              </a:p>
            </p:txBody>
          </p:sp>
        </mc:Choice>
        <mc:Fallback xmlns="">
          <p:sp>
            <p:nvSpPr>
              <p:cNvPr id="156" name="TextBox 155">
                <a:extLst>
                  <a:ext uri="{FF2B5EF4-FFF2-40B4-BE49-F238E27FC236}">
                    <a16:creationId xmlns:a16="http://schemas.microsoft.com/office/drawing/2014/main" id="{11E64FC5-3FA7-41D8-97AF-613ACFDBE8B4}"/>
                  </a:ext>
                </a:extLst>
              </p:cNvPr>
              <p:cNvSpPr txBox="1">
                <a:spLocks noRot="1" noChangeAspect="1" noMove="1" noResize="1" noEditPoints="1" noAdjustHandles="1" noChangeArrowheads="1" noChangeShapeType="1" noTextEdit="1"/>
              </p:cNvSpPr>
              <p:nvPr/>
            </p:nvSpPr>
            <p:spPr>
              <a:xfrm>
                <a:off x="8132486" y="1661858"/>
                <a:ext cx="3238711" cy="2257028"/>
              </a:xfrm>
              <a:prstGeom prst="rect">
                <a:avLst/>
              </a:prstGeom>
              <a:blipFill>
                <a:blip r:embed="rId3"/>
                <a:stretch>
                  <a:fillRect/>
                </a:stretch>
              </a:blipFill>
              <a:ln w="38100">
                <a:solidFill>
                  <a:srgbClr val="C00000"/>
                </a:solidFill>
              </a:ln>
            </p:spPr>
            <p:txBody>
              <a:bodyPr/>
              <a:lstStyle/>
              <a:p>
                <a:r>
                  <a:rPr lang="en-NL">
                    <a:noFill/>
                  </a:rPr>
                  <a:t> </a:t>
                </a:r>
              </a:p>
            </p:txBody>
          </p:sp>
        </mc:Fallback>
      </mc:AlternateContent>
      <p:sp>
        <p:nvSpPr>
          <p:cNvPr id="3" name="Dia számának helye 2"/>
          <p:cNvSpPr>
            <a:spLocks noGrp="1"/>
          </p:cNvSpPr>
          <p:nvPr>
            <p:ph type="sldNum" sz="quarter" idx="4"/>
          </p:nvPr>
        </p:nvSpPr>
        <p:spPr/>
        <p:txBody>
          <a:bodyPr/>
          <a:lstStyle/>
          <a:p>
            <a:fld id="{B7CEC10D-CD46-426F-915E-6C78530279CB}" type="slidenum">
              <a:rPr lang="en-US" smtClean="0">
                <a:latin typeface="Arial" panose="020B0604020202020204" pitchFamily="34" charset="0"/>
                <a:cs typeface="Arial" panose="020B0604020202020204" pitchFamily="34" charset="0"/>
              </a:rPr>
              <a:pPr/>
              <a:t>17</a:t>
            </a:fld>
            <a:endParaRPr lang="en-US" dirty="0">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8C694F97-A2FB-4B6A-9FD9-C6F96C06853B}"/>
              </a:ext>
            </a:extLst>
          </p:cNvPr>
          <p:cNvGrpSpPr/>
          <p:nvPr/>
        </p:nvGrpSpPr>
        <p:grpSpPr>
          <a:xfrm>
            <a:off x="808138" y="1609648"/>
            <a:ext cx="1249060" cy="1742888"/>
            <a:chOff x="808138" y="1410868"/>
            <a:chExt cx="1249060" cy="1742888"/>
          </a:xfrm>
        </p:grpSpPr>
        <p:sp>
          <p:nvSpPr>
            <p:cNvPr id="59" name="Lekerekített téglalap 58"/>
            <p:cNvSpPr/>
            <p:nvPr/>
          </p:nvSpPr>
          <p:spPr>
            <a:xfrm>
              <a:off x="1324789" y="2062301"/>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60" name="Lekerekített téglalap 59"/>
            <p:cNvSpPr/>
            <p:nvPr/>
          </p:nvSpPr>
          <p:spPr>
            <a:xfrm>
              <a:off x="1324789" y="2362684"/>
              <a:ext cx="180000" cy="180000"/>
            </a:xfrm>
            <a:prstGeom prst="roundRect">
              <a:avLst/>
            </a:prstGeom>
            <a:solidFill>
              <a:srgbClr val="C000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61" name="Lekerekített téglalap 60"/>
            <p:cNvSpPr/>
            <p:nvPr/>
          </p:nvSpPr>
          <p:spPr>
            <a:xfrm>
              <a:off x="1324789" y="2668645"/>
              <a:ext cx="180000" cy="180000"/>
            </a:xfrm>
            <a:prstGeom prst="roundRect">
              <a:avLst/>
            </a:prstGeom>
            <a:solidFill>
              <a:srgbClr val="FCED24"/>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62" name="Lekerekített téglalap 61"/>
            <p:cNvSpPr/>
            <p:nvPr/>
          </p:nvSpPr>
          <p:spPr>
            <a:xfrm>
              <a:off x="1320758" y="2973756"/>
              <a:ext cx="180000" cy="180000"/>
            </a:xfrm>
            <a:prstGeom prst="roundRect">
              <a:avLst/>
            </a:prstGeom>
            <a:solidFill>
              <a:srgbClr val="36B8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63" name="Téglalap 62"/>
            <p:cNvSpPr/>
            <p:nvPr/>
          </p:nvSpPr>
          <p:spPr>
            <a:xfrm>
              <a:off x="808138" y="1410868"/>
              <a:ext cx="1249060" cy="369332"/>
            </a:xfrm>
            <a:prstGeom prst="rect">
              <a:avLst/>
            </a:prstGeom>
          </p:spPr>
          <p:txBody>
            <a:bodyPr wrap="none">
              <a:spAutoFit/>
            </a:bodyPr>
            <a:lstStyle/>
            <a:p>
              <a:r>
                <a:rPr lang="hu-HU" sz="1800" dirty="0" err="1">
                  <a:latin typeface="Arial" panose="020B0604020202020204" pitchFamily="34" charset="0"/>
                  <a:ea typeface="Verdana" panose="020B0604030504040204" pitchFamily="34" charset="0"/>
                  <a:cs typeface="Arial" panose="020B0604020202020204" pitchFamily="34" charset="0"/>
                </a:rPr>
                <a:t>Gene</a:t>
              </a:r>
              <a:r>
                <a:rPr lang="hu-HU" sz="1800" dirty="0">
                  <a:latin typeface="Arial" panose="020B0604020202020204" pitchFamily="34" charset="0"/>
                  <a:ea typeface="Verdana" panose="020B0604030504040204" pitchFamily="34" charset="0"/>
                  <a:cs typeface="Arial" panose="020B0604020202020204" pitchFamily="34" charset="0"/>
                </a:rPr>
                <a:t> </a:t>
              </a:r>
              <a:r>
                <a:rPr lang="hu-HU" sz="1800" dirty="0" err="1">
                  <a:latin typeface="Arial" panose="020B0604020202020204" pitchFamily="34" charset="0"/>
                  <a:ea typeface="Verdana" panose="020B0604030504040204" pitchFamily="34" charset="0"/>
                  <a:cs typeface="Arial" panose="020B0604020202020204" pitchFamily="34" charset="0"/>
                </a:rPr>
                <a:t>pool</a:t>
              </a:r>
              <a:endParaRPr lang="en-GB" sz="1800" dirty="0">
                <a:latin typeface="Arial" panose="020B0604020202020204" pitchFamily="34" charset="0"/>
                <a:ea typeface="Verdana" panose="020B0604030504040204" pitchFamily="34" charset="0"/>
                <a:cs typeface="Arial" panose="020B0604020202020204" pitchFamily="34" charset="0"/>
              </a:endParaRPr>
            </a:p>
          </p:txBody>
        </p:sp>
      </p:grpSp>
      <p:grpSp>
        <p:nvGrpSpPr>
          <p:cNvPr id="11" name="Group 10">
            <a:extLst>
              <a:ext uri="{FF2B5EF4-FFF2-40B4-BE49-F238E27FC236}">
                <a16:creationId xmlns:a16="http://schemas.microsoft.com/office/drawing/2014/main" id="{312AFC29-46BC-41A6-A133-A0FEE035718C}"/>
              </a:ext>
            </a:extLst>
          </p:cNvPr>
          <p:cNvGrpSpPr/>
          <p:nvPr/>
        </p:nvGrpSpPr>
        <p:grpSpPr>
          <a:xfrm>
            <a:off x="5840888" y="1609648"/>
            <a:ext cx="1620000" cy="2046870"/>
            <a:chOff x="5840888" y="1410868"/>
            <a:chExt cx="1620000" cy="2046870"/>
          </a:xfrm>
        </p:grpSpPr>
        <p:sp>
          <p:nvSpPr>
            <p:cNvPr id="69" name="Ellipszis 68"/>
            <p:cNvSpPr/>
            <p:nvPr/>
          </p:nvSpPr>
          <p:spPr>
            <a:xfrm>
              <a:off x="5840888" y="1837738"/>
              <a:ext cx="1620000" cy="1620000"/>
            </a:xfrm>
            <a:prstGeom prst="ellipse">
              <a:avLst/>
            </a:prstGeom>
            <a:ln w="31750">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GB" sz="1800">
                <a:solidFill>
                  <a:schemeClr val="tx1"/>
                </a:solidFill>
                <a:latin typeface="Arial" panose="020B0604020202020204" pitchFamily="34" charset="0"/>
                <a:cs typeface="Arial" panose="020B0604020202020204" pitchFamily="34" charset="0"/>
              </a:endParaRPr>
            </a:p>
          </p:txBody>
        </p:sp>
        <p:sp>
          <p:nvSpPr>
            <p:cNvPr id="70" name="Téglalap 69"/>
            <p:cNvSpPr/>
            <p:nvPr/>
          </p:nvSpPr>
          <p:spPr>
            <a:xfrm>
              <a:off x="6173609" y="1410868"/>
              <a:ext cx="979755" cy="369332"/>
            </a:xfrm>
            <a:prstGeom prst="rect">
              <a:avLst/>
            </a:prstGeom>
          </p:spPr>
          <p:txBody>
            <a:bodyPr wrap="none">
              <a:spAutoFit/>
            </a:bodyPr>
            <a:lstStyle/>
            <a:p>
              <a:r>
                <a:rPr lang="hu-HU" sz="1800" dirty="0">
                  <a:latin typeface="Arial" panose="020B0604020202020204" pitchFamily="34" charset="0"/>
                  <a:ea typeface="Verdana" panose="020B0604030504040204" pitchFamily="34" charset="0"/>
                  <a:cs typeface="Arial" panose="020B0604020202020204" pitchFamily="34" charset="0"/>
                </a:rPr>
                <a:t>Parent</a:t>
              </a:r>
              <a:r>
                <a:rPr lang="en-US" sz="1800" dirty="0">
                  <a:latin typeface="Arial" panose="020B0604020202020204" pitchFamily="34" charset="0"/>
                  <a:ea typeface="Verdana" panose="020B0604030504040204" pitchFamily="34" charset="0"/>
                  <a:cs typeface="Arial" panose="020B0604020202020204" pitchFamily="34" charset="0"/>
                </a:rPr>
                <a:t>s</a:t>
              </a:r>
              <a:endParaRPr lang="en-GB" sz="1800" dirty="0">
                <a:latin typeface="Arial" panose="020B0604020202020204" pitchFamily="34" charset="0"/>
                <a:ea typeface="Verdana" panose="020B0604030504040204" pitchFamily="34" charset="0"/>
                <a:cs typeface="Arial" panose="020B0604020202020204" pitchFamily="34" charset="0"/>
              </a:endParaRPr>
            </a:p>
          </p:txBody>
        </p:sp>
        <p:sp>
          <p:nvSpPr>
            <p:cNvPr id="71" name="Lekerekített téglalap 70"/>
            <p:cNvSpPr/>
            <p:nvPr/>
          </p:nvSpPr>
          <p:spPr>
            <a:xfrm rot="555523">
              <a:off x="6321723" y="2532885"/>
              <a:ext cx="180000" cy="180000"/>
            </a:xfrm>
            <a:prstGeom prst="roundRect">
              <a:avLst/>
            </a:prstGeom>
            <a:solidFill>
              <a:srgbClr val="C000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72" name="Lekerekített téglalap 71"/>
            <p:cNvSpPr/>
            <p:nvPr/>
          </p:nvSpPr>
          <p:spPr>
            <a:xfrm rot="555523">
              <a:off x="7217563" y="2689903"/>
              <a:ext cx="180000" cy="180000"/>
            </a:xfrm>
            <a:prstGeom prst="roundRect">
              <a:avLst/>
            </a:prstGeom>
            <a:solidFill>
              <a:srgbClr val="C000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73" name="Lekerekített téglalap 72"/>
            <p:cNvSpPr/>
            <p:nvPr/>
          </p:nvSpPr>
          <p:spPr>
            <a:xfrm rot="555523">
              <a:off x="7042534" y="2658666"/>
              <a:ext cx="180000" cy="180000"/>
            </a:xfrm>
            <a:prstGeom prst="roundRect">
              <a:avLst/>
            </a:prstGeom>
            <a:solidFill>
              <a:srgbClr val="C000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74" name="Lekerekített téglalap 73"/>
            <p:cNvSpPr/>
            <p:nvPr/>
          </p:nvSpPr>
          <p:spPr>
            <a:xfrm rot="555523">
              <a:off x="6867505" y="2625685"/>
              <a:ext cx="180000" cy="180000"/>
            </a:xfrm>
            <a:prstGeom prst="roundRect">
              <a:avLst/>
            </a:prstGeom>
            <a:solidFill>
              <a:srgbClr val="C000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75" name="Lekerekített téglalap 74"/>
            <p:cNvSpPr/>
            <p:nvPr/>
          </p:nvSpPr>
          <p:spPr>
            <a:xfrm rot="555523">
              <a:off x="6678417" y="2589231"/>
              <a:ext cx="180000" cy="180000"/>
            </a:xfrm>
            <a:prstGeom prst="roundRect">
              <a:avLst/>
            </a:prstGeom>
            <a:solidFill>
              <a:srgbClr val="C000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76" name="Lekerekített téglalap 75"/>
            <p:cNvSpPr/>
            <p:nvPr/>
          </p:nvSpPr>
          <p:spPr>
            <a:xfrm rot="555523">
              <a:off x="6502595" y="2561072"/>
              <a:ext cx="180000" cy="180000"/>
            </a:xfrm>
            <a:prstGeom prst="roundRect">
              <a:avLst/>
            </a:prstGeom>
            <a:solidFill>
              <a:srgbClr val="C000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83" name="Lekerekített téglalap 82"/>
            <p:cNvSpPr/>
            <p:nvPr/>
          </p:nvSpPr>
          <p:spPr>
            <a:xfrm rot="19605666">
              <a:off x="6098859" y="2383955"/>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84" name="Lekerekített téglalap 83"/>
            <p:cNvSpPr/>
            <p:nvPr/>
          </p:nvSpPr>
          <p:spPr>
            <a:xfrm rot="19605666">
              <a:off x="6256701" y="2271846"/>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85" name="Lekerekített téglalap 84"/>
            <p:cNvSpPr/>
            <p:nvPr/>
          </p:nvSpPr>
          <p:spPr>
            <a:xfrm rot="19605666">
              <a:off x="6414544" y="2163513"/>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86" name="Lekerekített téglalap 85"/>
            <p:cNvSpPr/>
            <p:nvPr/>
          </p:nvSpPr>
          <p:spPr>
            <a:xfrm rot="19605666">
              <a:off x="6568450" y="2055179"/>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87" name="Lekerekített téglalap 86"/>
            <p:cNvSpPr/>
            <p:nvPr/>
          </p:nvSpPr>
          <p:spPr>
            <a:xfrm rot="19605666">
              <a:off x="5941348" y="2486970"/>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88" name="Lekerekített téglalap 87"/>
            <p:cNvSpPr/>
            <p:nvPr/>
          </p:nvSpPr>
          <p:spPr>
            <a:xfrm rot="19605666">
              <a:off x="6722357" y="1950686"/>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grpSp>
      <p:grpSp>
        <p:nvGrpSpPr>
          <p:cNvPr id="12" name="Group 11">
            <a:extLst>
              <a:ext uri="{FF2B5EF4-FFF2-40B4-BE49-F238E27FC236}">
                <a16:creationId xmlns:a16="http://schemas.microsoft.com/office/drawing/2014/main" id="{EDD1DC23-8C72-4F09-AF74-41BA5A6F36D7}"/>
              </a:ext>
            </a:extLst>
          </p:cNvPr>
          <p:cNvGrpSpPr/>
          <p:nvPr/>
        </p:nvGrpSpPr>
        <p:grpSpPr>
          <a:xfrm>
            <a:off x="7484316" y="1194690"/>
            <a:ext cx="1603737" cy="1588864"/>
            <a:chOff x="7484316" y="995910"/>
            <a:chExt cx="1603737" cy="1588864"/>
          </a:xfrm>
        </p:grpSpPr>
        <p:sp>
          <p:nvSpPr>
            <p:cNvPr id="8" name="Lekerekített téglalap 7"/>
            <p:cNvSpPr/>
            <p:nvPr/>
          </p:nvSpPr>
          <p:spPr>
            <a:xfrm>
              <a:off x="8008053" y="1141449"/>
              <a:ext cx="180000" cy="180000"/>
            </a:xfrm>
            <a:prstGeom prst="roundRect">
              <a:avLst/>
            </a:prstGeom>
            <a:solidFill>
              <a:srgbClr val="C00000">
                <a:alpha val="30000"/>
              </a:srgbClr>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9" name="Lekerekített téglalap 8"/>
            <p:cNvSpPr/>
            <p:nvPr/>
          </p:nvSpPr>
          <p:spPr>
            <a:xfrm>
              <a:off x="8188053" y="1141025"/>
              <a:ext cx="180000" cy="180000"/>
            </a:xfrm>
            <a:prstGeom prst="roundRect">
              <a:avLst/>
            </a:prstGeom>
            <a:solidFill>
              <a:srgbClr val="C00000">
                <a:alpha val="30000"/>
              </a:srgbClr>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Arial" panose="020B0604020202020204" pitchFamily="34" charset="0"/>
                <a:cs typeface="Arial" panose="020B0604020202020204" pitchFamily="34" charset="0"/>
              </a:endParaRPr>
            </a:p>
          </p:txBody>
        </p:sp>
        <p:sp>
          <p:nvSpPr>
            <p:cNvPr id="67" name="Téglalap 66"/>
            <p:cNvSpPr/>
            <p:nvPr/>
          </p:nvSpPr>
          <p:spPr>
            <a:xfrm>
              <a:off x="7484316" y="2146736"/>
              <a:ext cx="1326004" cy="369332"/>
            </a:xfrm>
            <a:prstGeom prst="rect">
              <a:avLst/>
            </a:prstGeom>
          </p:spPr>
          <p:txBody>
            <a:bodyPr wrap="none">
              <a:spAutoFit/>
            </a:bodyPr>
            <a:lstStyle/>
            <a:p>
              <a:r>
                <a:rPr lang="hu-HU" sz="1800" b="1" dirty="0" err="1">
                  <a:latin typeface="Arial" panose="020B0604020202020204" pitchFamily="34" charset="0"/>
                  <a:ea typeface="Verdana" panose="020B0604030504040204" pitchFamily="34" charset="0"/>
                  <a:cs typeface="Arial" panose="020B0604020202020204" pitchFamily="34" charset="0"/>
                </a:rPr>
                <a:t>Crossover</a:t>
              </a:r>
              <a:endParaRPr lang="en-GB" sz="1800" b="1" dirty="0">
                <a:latin typeface="Arial" panose="020B0604020202020204" pitchFamily="34" charset="0"/>
                <a:ea typeface="Verdana" panose="020B0604030504040204" pitchFamily="34" charset="0"/>
                <a:cs typeface="Arial" panose="020B0604020202020204" pitchFamily="34" charset="0"/>
              </a:endParaRPr>
            </a:p>
          </p:txBody>
        </p:sp>
        <p:cxnSp>
          <p:nvCxnSpPr>
            <p:cNvPr id="90" name="Egyenes összekötő nyíllal 89"/>
            <p:cNvCxnSpPr/>
            <p:nvPr/>
          </p:nvCxnSpPr>
          <p:spPr>
            <a:xfrm>
              <a:off x="7751417" y="2584774"/>
              <a:ext cx="79600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2" name="Lekerekített téglalap 91"/>
            <p:cNvSpPr/>
            <p:nvPr/>
          </p:nvSpPr>
          <p:spPr>
            <a:xfrm>
              <a:off x="8368053" y="1140601"/>
              <a:ext cx="180000" cy="180000"/>
            </a:xfrm>
            <a:prstGeom prst="roundRect">
              <a:avLst/>
            </a:prstGeom>
            <a:solidFill>
              <a:srgbClr val="C00000">
                <a:alpha val="30000"/>
              </a:srgbClr>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93" name="Lekerekített téglalap 92"/>
            <p:cNvSpPr/>
            <p:nvPr/>
          </p:nvSpPr>
          <p:spPr>
            <a:xfrm>
              <a:off x="8548053" y="1140177"/>
              <a:ext cx="180000" cy="180000"/>
            </a:xfrm>
            <a:prstGeom prst="roundRect">
              <a:avLst/>
            </a:prstGeom>
            <a:solidFill>
              <a:srgbClr val="C000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Arial" panose="020B0604020202020204" pitchFamily="34" charset="0"/>
                <a:cs typeface="Arial" panose="020B0604020202020204" pitchFamily="34" charset="0"/>
              </a:endParaRPr>
            </a:p>
          </p:txBody>
        </p:sp>
        <p:sp>
          <p:nvSpPr>
            <p:cNvPr id="94" name="Lekerekített téglalap 93"/>
            <p:cNvSpPr/>
            <p:nvPr/>
          </p:nvSpPr>
          <p:spPr>
            <a:xfrm>
              <a:off x="8728053" y="1141025"/>
              <a:ext cx="180000" cy="180000"/>
            </a:xfrm>
            <a:prstGeom prst="roundRect">
              <a:avLst/>
            </a:prstGeom>
            <a:solidFill>
              <a:srgbClr val="C000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95" name="Lekerekített téglalap 94"/>
            <p:cNvSpPr/>
            <p:nvPr/>
          </p:nvSpPr>
          <p:spPr>
            <a:xfrm>
              <a:off x="8908053" y="1140601"/>
              <a:ext cx="180000" cy="180000"/>
            </a:xfrm>
            <a:prstGeom prst="roundRect">
              <a:avLst/>
            </a:prstGeom>
            <a:solidFill>
              <a:srgbClr val="C000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Arial" panose="020B0604020202020204" pitchFamily="34" charset="0"/>
                <a:cs typeface="Arial" panose="020B0604020202020204" pitchFamily="34" charset="0"/>
              </a:endParaRPr>
            </a:p>
          </p:txBody>
        </p:sp>
        <p:sp>
          <p:nvSpPr>
            <p:cNvPr id="96" name="Lekerekített téglalap 95"/>
            <p:cNvSpPr/>
            <p:nvPr/>
          </p:nvSpPr>
          <p:spPr>
            <a:xfrm>
              <a:off x="8008053" y="1573925"/>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97" name="Lekerekített téglalap 96"/>
            <p:cNvSpPr/>
            <p:nvPr/>
          </p:nvSpPr>
          <p:spPr>
            <a:xfrm>
              <a:off x="8188053" y="1573501"/>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Arial" panose="020B0604020202020204" pitchFamily="34" charset="0"/>
                <a:cs typeface="Arial" panose="020B0604020202020204" pitchFamily="34" charset="0"/>
              </a:endParaRPr>
            </a:p>
          </p:txBody>
        </p:sp>
        <p:sp>
          <p:nvSpPr>
            <p:cNvPr id="98" name="Lekerekített téglalap 97"/>
            <p:cNvSpPr/>
            <p:nvPr/>
          </p:nvSpPr>
          <p:spPr>
            <a:xfrm>
              <a:off x="8368053" y="1573077"/>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99" name="Lekerekített téglalap 98"/>
            <p:cNvSpPr/>
            <p:nvPr/>
          </p:nvSpPr>
          <p:spPr>
            <a:xfrm>
              <a:off x="8548053" y="1572653"/>
              <a:ext cx="180000" cy="180000"/>
            </a:xfrm>
            <a:prstGeom prst="roundRect">
              <a:avLst/>
            </a:prstGeom>
            <a:solidFill>
              <a:srgbClr val="0070C0">
                <a:alpha val="30000"/>
              </a:srgbClr>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Arial" panose="020B0604020202020204" pitchFamily="34" charset="0"/>
                <a:cs typeface="Arial" panose="020B0604020202020204" pitchFamily="34" charset="0"/>
              </a:endParaRPr>
            </a:p>
          </p:txBody>
        </p:sp>
        <p:sp>
          <p:nvSpPr>
            <p:cNvPr id="100" name="Lekerekített téglalap 99"/>
            <p:cNvSpPr/>
            <p:nvPr/>
          </p:nvSpPr>
          <p:spPr>
            <a:xfrm>
              <a:off x="8728053" y="1573501"/>
              <a:ext cx="180000" cy="180000"/>
            </a:xfrm>
            <a:prstGeom prst="roundRect">
              <a:avLst/>
            </a:prstGeom>
            <a:solidFill>
              <a:srgbClr val="0070C0">
                <a:alpha val="30000"/>
              </a:srgbClr>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101" name="Lekerekített téglalap 100"/>
            <p:cNvSpPr/>
            <p:nvPr/>
          </p:nvSpPr>
          <p:spPr>
            <a:xfrm>
              <a:off x="8908053" y="1573077"/>
              <a:ext cx="180000" cy="180000"/>
            </a:xfrm>
            <a:prstGeom prst="roundRect">
              <a:avLst/>
            </a:prstGeom>
            <a:solidFill>
              <a:srgbClr val="0070C0">
                <a:alpha val="30000"/>
              </a:srgbClr>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Arial" panose="020B0604020202020204" pitchFamily="34" charset="0"/>
                <a:cs typeface="Arial" panose="020B0604020202020204" pitchFamily="34" charset="0"/>
              </a:endParaRPr>
            </a:p>
          </p:txBody>
        </p:sp>
        <p:cxnSp>
          <p:nvCxnSpPr>
            <p:cNvPr id="102" name="Egyenes összekötő 101"/>
            <p:cNvCxnSpPr/>
            <p:nvPr/>
          </p:nvCxnSpPr>
          <p:spPr>
            <a:xfrm>
              <a:off x="8548053" y="995910"/>
              <a:ext cx="0" cy="1003410"/>
            </a:xfrm>
            <a:prstGeom prst="line">
              <a:avLst/>
            </a:prstGeom>
            <a:solidFill>
              <a:srgbClr val="C00000"/>
            </a:solidFill>
            <a:ln w="28575">
              <a:solidFill>
                <a:schemeClr val="bg2">
                  <a:lumMod val="1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3E6258E5-E1DD-4C72-A2F3-117D0EEF8394}"/>
              </a:ext>
            </a:extLst>
          </p:cNvPr>
          <p:cNvGrpSpPr/>
          <p:nvPr/>
        </p:nvGrpSpPr>
        <p:grpSpPr>
          <a:xfrm>
            <a:off x="4624702" y="2345516"/>
            <a:ext cx="1210588" cy="452246"/>
            <a:chOff x="4624702" y="2146736"/>
            <a:chExt cx="1210588" cy="452246"/>
          </a:xfrm>
        </p:grpSpPr>
        <p:cxnSp>
          <p:nvCxnSpPr>
            <p:cNvPr id="68" name="Egyenes összekötő nyíllal 67"/>
            <p:cNvCxnSpPr/>
            <p:nvPr/>
          </p:nvCxnSpPr>
          <p:spPr>
            <a:xfrm>
              <a:off x="4838838" y="2598982"/>
              <a:ext cx="79600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6" name="Téglalap 105"/>
            <p:cNvSpPr/>
            <p:nvPr/>
          </p:nvSpPr>
          <p:spPr>
            <a:xfrm>
              <a:off x="4624702" y="2146736"/>
              <a:ext cx="1210588" cy="369332"/>
            </a:xfrm>
            <a:prstGeom prst="rect">
              <a:avLst/>
            </a:prstGeom>
          </p:spPr>
          <p:txBody>
            <a:bodyPr wrap="none">
              <a:spAutoFit/>
            </a:bodyPr>
            <a:lstStyle/>
            <a:p>
              <a:r>
                <a:rPr lang="hu-HU" sz="1800" b="1" dirty="0" err="1">
                  <a:latin typeface="Arial" panose="020B0604020202020204" pitchFamily="34" charset="0"/>
                  <a:ea typeface="Verdana" panose="020B0604030504040204" pitchFamily="34" charset="0"/>
                  <a:cs typeface="Arial" panose="020B0604020202020204" pitchFamily="34" charset="0"/>
                </a:rPr>
                <a:t>Selection</a:t>
              </a:r>
              <a:endParaRPr lang="en-GB" sz="1800" b="1" dirty="0">
                <a:latin typeface="Arial" panose="020B0604020202020204" pitchFamily="34" charset="0"/>
                <a:ea typeface="Verdana" panose="020B060403050404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1CB6130E-1D28-4F49-9CDF-DB09E70A2049}"/>
              </a:ext>
            </a:extLst>
          </p:cNvPr>
          <p:cNvGrpSpPr/>
          <p:nvPr/>
        </p:nvGrpSpPr>
        <p:grpSpPr>
          <a:xfrm>
            <a:off x="8758818" y="2028620"/>
            <a:ext cx="1620000" cy="1620000"/>
            <a:chOff x="8758818" y="1829840"/>
            <a:chExt cx="1620000" cy="1620000"/>
          </a:xfrm>
        </p:grpSpPr>
        <p:sp>
          <p:nvSpPr>
            <p:cNvPr id="91" name="Ellipszis 90"/>
            <p:cNvSpPr/>
            <p:nvPr/>
          </p:nvSpPr>
          <p:spPr>
            <a:xfrm>
              <a:off x="8758818" y="1829840"/>
              <a:ext cx="1620000" cy="1620000"/>
            </a:xfrm>
            <a:prstGeom prst="ellipse">
              <a:avLst/>
            </a:prstGeom>
            <a:ln w="31750">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GB" sz="1800">
                <a:solidFill>
                  <a:schemeClr val="tx1"/>
                </a:solidFill>
                <a:latin typeface="Arial" panose="020B0604020202020204" pitchFamily="34" charset="0"/>
                <a:cs typeface="Arial" panose="020B0604020202020204" pitchFamily="34" charset="0"/>
              </a:endParaRPr>
            </a:p>
          </p:txBody>
        </p:sp>
        <p:sp>
          <p:nvSpPr>
            <p:cNvPr id="107" name="Lekerekített téglalap 106"/>
            <p:cNvSpPr/>
            <p:nvPr/>
          </p:nvSpPr>
          <p:spPr>
            <a:xfrm>
              <a:off x="8999890" y="2495198"/>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108" name="Lekerekített téglalap 107"/>
            <p:cNvSpPr/>
            <p:nvPr/>
          </p:nvSpPr>
          <p:spPr>
            <a:xfrm>
              <a:off x="9176887" y="2495198"/>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Arial" panose="020B0604020202020204" pitchFamily="34" charset="0"/>
                <a:cs typeface="Arial" panose="020B0604020202020204" pitchFamily="34" charset="0"/>
              </a:endParaRPr>
            </a:p>
          </p:txBody>
        </p:sp>
        <p:sp>
          <p:nvSpPr>
            <p:cNvPr id="109" name="Lekerekített téglalap 108"/>
            <p:cNvSpPr/>
            <p:nvPr/>
          </p:nvSpPr>
          <p:spPr>
            <a:xfrm>
              <a:off x="9356887" y="2495198"/>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110" name="Lekerekített téglalap 109"/>
            <p:cNvSpPr/>
            <p:nvPr/>
          </p:nvSpPr>
          <p:spPr>
            <a:xfrm>
              <a:off x="9542892" y="2494774"/>
              <a:ext cx="180000" cy="180000"/>
            </a:xfrm>
            <a:prstGeom prst="roundRect">
              <a:avLst/>
            </a:prstGeom>
            <a:solidFill>
              <a:srgbClr val="C000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Arial" panose="020B0604020202020204" pitchFamily="34" charset="0"/>
                <a:cs typeface="Arial" panose="020B0604020202020204" pitchFamily="34" charset="0"/>
              </a:endParaRPr>
            </a:p>
          </p:txBody>
        </p:sp>
        <p:sp>
          <p:nvSpPr>
            <p:cNvPr id="111" name="Lekerekített téglalap 110"/>
            <p:cNvSpPr/>
            <p:nvPr/>
          </p:nvSpPr>
          <p:spPr>
            <a:xfrm>
              <a:off x="9722892" y="2495198"/>
              <a:ext cx="180000" cy="180000"/>
            </a:xfrm>
            <a:prstGeom prst="roundRect">
              <a:avLst/>
            </a:prstGeom>
            <a:solidFill>
              <a:srgbClr val="C000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112" name="Lekerekített téglalap 111"/>
            <p:cNvSpPr/>
            <p:nvPr/>
          </p:nvSpPr>
          <p:spPr>
            <a:xfrm>
              <a:off x="9901838" y="2495198"/>
              <a:ext cx="180000" cy="180000"/>
            </a:xfrm>
            <a:prstGeom prst="roundRect">
              <a:avLst/>
            </a:prstGeom>
            <a:solidFill>
              <a:srgbClr val="C000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E5B969D3-A964-4ACB-880F-B42F5937BD14}"/>
              </a:ext>
            </a:extLst>
          </p:cNvPr>
          <p:cNvGrpSpPr/>
          <p:nvPr/>
        </p:nvGrpSpPr>
        <p:grpSpPr>
          <a:xfrm>
            <a:off x="8758818" y="4324259"/>
            <a:ext cx="1620000" cy="1620000"/>
            <a:chOff x="8758818" y="4125479"/>
            <a:chExt cx="1620000" cy="1620000"/>
          </a:xfrm>
        </p:grpSpPr>
        <p:sp>
          <p:nvSpPr>
            <p:cNvPr id="113" name="Ellipszis 112"/>
            <p:cNvSpPr/>
            <p:nvPr/>
          </p:nvSpPr>
          <p:spPr>
            <a:xfrm>
              <a:off x="8758818" y="4125479"/>
              <a:ext cx="1620000" cy="1620000"/>
            </a:xfrm>
            <a:prstGeom prst="ellipse">
              <a:avLst/>
            </a:prstGeom>
            <a:ln w="31750">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GB" sz="1800">
                <a:solidFill>
                  <a:schemeClr val="tx1"/>
                </a:solidFill>
                <a:latin typeface="Arial" panose="020B0604020202020204" pitchFamily="34" charset="0"/>
                <a:cs typeface="Arial" panose="020B0604020202020204" pitchFamily="34" charset="0"/>
              </a:endParaRPr>
            </a:p>
          </p:txBody>
        </p:sp>
        <p:sp>
          <p:nvSpPr>
            <p:cNvPr id="125" name="Lekerekített téglalap 124"/>
            <p:cNvSpPr/>
            <p:nvPr/>
          </p:nvSpPr>
          <p:spPr>
            <a:xfrm>
              <a:off x="9056643" y="4800672"/>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126" name="Lekerekített téglalap 125"/>
            <p:cNvSpPr/>
            <p:nvPr/>
          </p:nvSpPr>
          <p:spPr>
            <a:xfrm>
              <a:off x="9233640" y="4800672"/>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Arial" panose="020B0604020202020204" pitchFamily="34" charset="0"/>
                <a:cs typeface="Arial" panose="020B0604020202020204" pitchFamily="34" charset="0"/>
              </a:endParaRPr>
            </a:p>
          </p:txBody>
        </p:sp>
        <p:sp>
          <p:nvSpPr>
            <p:cNvPr id="127" name="Lekerekített téglalap 126"/>
            <p:cNvSpPr/>
            <p:nvPr/>
          </p:nvSpPr>
          <p:spPr>
            <a:xfrm>
              <a:off x="9413640" y="4800672"/>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128" name="Lekerekített téglalap 127"/>
            <p:cNvSpPr/>
            <p:nvPr/>
          </p:nvSpPr>
          <p:spPr>
            <a:xfrm>
              <a:off x="9599645" y="4800248"/>
              <a:ext cx="180000" cy="180000"/>
            </a:xfrm>
            <a:prstGeom prst="roundRect">
              <a:avLst/>
            </a:prstGeom>
            <a:solidFill>
              <a:schemeClr val="accent4">
                <a:lumMod val="60000"/>
                <a:lumOff val="40000"/>
              </a:schemeClr>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Arial" panose="020B0604020202020204" pitchFamily="34" charset="0"/>
                <a:cs typeface="Arial" panose="020B0604020202020204" pitchFamily="34" charset="0"/>
              </a:endParaRPr>
            </a:p>
          </p:txBody>
        </p:sp>
        <p:sp>
          <p:nvSpPr>
            <p:cNvPr id="129" name="Lekerekített téglalap 128"/>
            <p:cNvSpPr/>
            <p:nvPr/>
          </p:nvSpPr>
          <p:spPr>
            <a:xfrm>
              <a:off x="9779645" y="4800672"/>
              <a:ext cx="180000" cy="180000"/>
            </a:xfrm>
            <a:prstGeom prst="roundRect">
              <a:avLst/>
            </a:prstGeom>
            <a:solidFill>
              <a:srgbClr val="C000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130" name="Lekerekített téglalap 129"/>
            <p:cNvSpPr/>
            <p:nvPr/>
          </p:nvSpPr>
          <p:spPr>
            <a:xfrm>
              <a:off x="9956642" y="4800248"/>
              <a:ext cx="180000" cy="180000"/>
            </a:xfrm>
            <a:prstGeom prst="roundRect">
              <a:avLst/>
            </a:prstGeom>
            <a:solidFill>
              <a:srgbClr val="C000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A2E2FEA5-8E1E-44A7-82D5-1E2DB445735F}"/>
              </a:ext>
            </a:extLst>
          </p:cNvPr>
          <p:cNvGrpSpPr/>
          <p:nvPr/>
        </p:nvGrpSpPr>
        <p:grpSpPr>
          <a:xfrm>
            <a:off x="9558529" y="3767654"/>
            <a:ext cx="1277584" cy="468000"/>
            <a:chOff x="9558529" y="3568874"/>
            <a:chExt cx="1277584" cy="468000"/>
          </a:xfrm>
        </p:grpSpPr>
        <p:sp>
          <p:nvSpPr>
            <p:cNvPr id="124" name="Téglalap 123"/>
            <p:cNvSpPr/>
            <p:nvPr/>
          </p:nvSpPr>
          <p:spPr>
            <a:xfrm>
              <a:off x="9689645" y="3637994"/>
              <a:ext cx="1146468" cy="369332"/>
            </a:xfrm>
            <a:prstGeom prst="rect">
              <a:avLst/>
            </a:prstGeom>
          </p:spPr>
          <p:txBody>
            <a:bodyPr wrap="none">
              <a:spAutoFit/>
            </a:bodyPr>
            <a:lstStyle/>
            <a:p>
              <a:r>
                <a:rPr lang="hu-HU" sz="1800" b="1" dirty="0" err="1">
                  <a:latin typeface="Arial" panose="020B0604020202020204" pitchFamily="34" charset="0"/>
                  <a:ea typeface="Verdana" panose="020B0604030504040204" pitchFamily="34" charset="0"/>
                  <a:cs typeface="Arial" panose="020B0604020202020204" pitchFamily="34" charset="0"/>
                </a:rPr>
                <a:t>Mutation</a:t>
              </a:r>
              <a:endParaRPr lang="en-GB" sz="1800" b="1" dirty="0">
                <a:latin typeface="Arial" panose="020B0604020202020204" pitchFamily="34" charset="0"/>
                <a:ea typeface="Verdana" panose="020B0604030504040204" pitchFamily="34" charset="0"/>
                <a:cs typeface="Arial" panose="020B0604020202020204" pitchFamily="34" charset="0"/>
              </a:endParaRPr>
            </a:p>
          </p:txBody>
        </p:sp>
        <p:cxnSp>
          <p:nvCxnSpPr>
            <p:cNvPr id="168" name="Egyenes összekötő nyíllal 167"/>
            <p:cNvCxnSpPr/>
            <p:nvPr/>
          </p:nvCxnSpPr>
          <p:spPr>
            <a:xfrm flipH="1">
              <a:off x="9558529" y="3568874"/>
              <a:ext cx="0" cy="468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5">
            <a:extLst>
              <a:ext uri="{FF2B5EF4-FFF2-40B4-BE49-F238E27FC236}">
                <a16:creationId xmlns:a16="http://schemas.microsoft.com/office/drawing/2014/main" id="{1F6A0DF6-9F5E-4E01-8809-D911B1BD2B69}"/>
              </a:ext>
            </a:extLst>
          </p:cNvPr>
          <p:cNvGrpSpPr/>
          <p:nvPr/>
        </p:nvGrpSpPr>
        <p:grpSpPr>
          <a:xfrm>
            <a:off x="5543851" y="4005269"/>
            <a:ext cx="2321872" cy="2654235"/>
            <a:chOff x="5543851" y="3806489"/>
            <a:chExt cx="2321872" cy="2654235"/>
          </a:xfrm>
        </p:grpSpPr>
        <p:sp>
          <p:nvSpPr>
            <p:cNvPr id="131" name="Lekerekített téglalap 130"/>
            <p:cNvSpPr/>
            <p:nvPr/>
          </p:nvSpPr>
          <p:spPr>
            <a:xfrm rot="555523">
              <a:off x="6951518" y="4412779"/>
              <a:ext cx="180000" cy="180000"/>
            </a:xfrm>
            <a:prstGeom prst="roundRect">
              <a:avLst/>
            </a:prstGeom>
            <a:solidFill>
              <a:srgbClr val="C000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132" name="Lekerekített téglalap 131"/>
            <p:cNvSpPr/>
            <p:nvPr/>
          </p:nvSpPr>
          <p:spPr>
            <a:xfrm rot="555523">
              <a:off x="6919744" y="4599885"/>
              <a:ext cx="180000" cy="180000"/>
            </a:xfrm>
            <a:prstGeom prst="roundRect">
              <a:avLst/>
            </a:prstGeom>
            <a:solidFill>
              <a:srgbClr val="C000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133" name="Lekerekített téglalap 132"/>
            <p:cNvSpPr/>
            <p:nvPr/>
          </p:nvSpPr>
          <p:spPr>
            <a:xfrm rot="555523">
              <a:off x="6887968" y="4788113"/>
              <a:ext cx="180000" cy="180000"/>
            </a:xfrm>
            <a:prstGeom prst="roundRect">
              <a:avLst/>
            </a:prstGeom>
            <a:solidFill>
              <a:srgbClr val="C000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134" name="Lekerekített téglalap 133"/>
            <p:cNvSpPr/>
            <p:nvPr/>
          </p:nvSpPr>
          <p:spPr>
            <a:xfrm rot="555523">
              <a:off x="6856380" y="4969859"/>
              <a:ext cx="180000" cy="180000"/>
            </a:xfrm>
            <a:prstGeom prst="roundRect">
              <a:avLst/>
            </a:prstGeom>
            <a:solidFill>
              <a:srgbClr val="FCED24"/>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135" name="Lekerekített téglalap 134"/>
            <p:cNvSpPr/>
            <p:nvPr/>
          </p:nvSpPr>
          <p:spPr>
            <a:xfrm rot="555523">
              <a:off x="6821439" y="5156230"/>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136" name="Lekerekített téglalap 135"/>
            <p:cNvSpPr/>
            <p:nvPr/>
          </p:nvSpPr>
          <p:spPr>
            <a:xfrm rot="555523">
              <a:off x="6788803" y="5340702"/>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137" name="Lekerekített téglalap 136"/>
            <p:cNvSpPr/>
            <p:nvPr/>
          </p:nvSpPr>
          <p:spPr>
            <a:xfrm rot="555523">
              <a:off x="6373961" y="4762006"/>
              <a:ext cx="180000" cy="180000"/>
            </a:xfrm>
            <a:prstGeom prst="roundRect">
              <a:avLst/>
            </a:prstGeom>
            <a:solidFill>
              <a:srgbClr val="36B8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138" name="Lekerekített téglalap 137"/>
            <p:cNvSpPr/>
            <p:nvPr/>
          </p:nvSpPr>
          <p:spPr>
            <a:xfrm rot="1919041">
              <a:off x="6997749" y="5548238"/>
              <a:ext cx="108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139" name="Ellipszis 138"/>
            <p:cNvSpPr/>
            <p:nvPr/>
          </p:nvSpPr>
          <p:spPr>
            <a:xfrm>
              <a:off x="5870459" y="4131077"/>
              <a:ext cx="1620000" cy="1620000"/>
            </a:xfrm>
            <a:prstGeom prst="ellipse">
              <a:avLst/>
            </a:prstGeom>
            <a:ln w="31750">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GB" sz="1800">
                <a:solidFill>
                  <a:schemeClr val="tx1"/>
                </a:solidFill>
                <a:latin typeface="Arial" panose="020B0604020202020204" pitchFamily="34" charset="0"/>
                <a:cs typeface="Arial" panose="020B0604020202020204" pitchFamily="34" charset="0"/>
              </a:endParaRPr>
            </a:p>
          </p:txBody>
        </p:sp>
        <p:sp>
          <p:nvSpPr>
            <p:cNvPr id="140" name="Lekerekített téglalap 139"/>
            <p:cNvSpPr/>
            <p:nvPr/>
          </p:nvSpPr>
          <p:spPr>
            <a:xfrm rot="19605666">
              <a:off x="6115897" y="4670616"/>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141" name="Lekerekített téglalap 140"/>
            <p:cNvSpPr/>
            <p:nvPr/>
          </p:nvSpPr>
          <p:spPr>
            <a:xfrm rot="19605666">
              <a:off x="6273739" y="4558507"/>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142" name="Lekerekített téglalap 141"/>
            <p:cNvSpPr/>
            <p:nvPr/>
          </p:nvSpPr>
          <p:spPr>
            <a:xfrm rot="19605666">
              <a:off x="6431582" y="4450174"/>
              <a:ext cx="180000" cy="180000"/>
            </a:xfrm>
            <a:prstGeom prst="roundRect">
              <a:avLst/>
            </a:prstGeom>
            <a:solidFill>
              <a:schemeClr val="accent4">
                <a:lumMod val="60000"/>
                <a:lumOff val="40000"/>
              </a:schemeClr>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143" name="Lekerekített téglalap 142"/>
            <p:cNvSpPr/>
            <p:nvPr/>
          </p:nvSpPr>
          <p:spPr>
            <a:xfrm rot="19605666">
              <a:off x="6585488" y="4341840"/>
              <a:ext cx="180000" cy="180000"/>
            </a:xfrm>
            <a:prstGeom prst="roundRect">
              <a:avLst/>
            </a:prstGeom>
            <a:solidFill>
              <a:srgbClr val="C000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144" name="Lekerekített téglalap 143"/>
            <p:cNvSpPr/>
            <p:nvPr/>
          </p:nvSpPr>
          <p:spPr>
            <a:xfrm rot="19605666">
              <a:off x="5958386" y="4773631"/>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145" name="Lekerekített téglalap 144"/>
            <p:cNvSpPr/>
            <p:nvPr/>
          </p:nvSpPr>
          <p:spPr>
            <a:xfrm rot="19605666">
              <a:off x="6739395" y="4237347"/>
              <a:ext cx="180000" cy="180000"/>
            </a:xfrm>
            <a:prstGeom prst="roundRect">
              <a:avLst/>
            </a:prstGeom>
            <a:solidFill>
              <a:srgbClr val="C000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146" name="Lekerekített téglalap 145"/>
            <p:cNvSpPr/>
            <p:nvPr/>
          </p:nvSpPr>
          <p:spPr>
            <a:xfrm rot="1919041">
              <a:off x="6829332" y="5465305"/>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147" name="Lekerekített téglalap 146"/>
            <p:cNvSpPr/>
            <p:nvPr/>
          </p:nvSpPr>
          <p:spPr>
            <a:xfrm rot="1919041">
              <a:off x="6680199" y="5377177"/>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148" name="Lekerekített téglalap 147"/>
            <p:cNvSpPr/>
            <p:nvPr/>
          </p:nvSpPr>
          <p:spPr>
            <a:xfrm rot="1919041">
              <a:off x="6521276" y="5280446"/>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149" name="Lekerekített téglalap 148"/>
            <p:cNvSpPr/>
            <p:nvPr/>
          </p:nvSpPr>
          <p:spPr>
            <a:xfrm rot="1919041">
              <a:off x="6358718" y="5185854"/>
              <a:ext cx="180000" cy="180000"/>
            </a:xfrm>
            <a:prstGeom prst="roundRect">
              <a:avLst/>
            </a:prstGeom>
            <a:solidFill>
              <a:srgbClr val="FF7F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150" name="Lekerekített téglalap 149"/>
            <p:cNvSpPr/>
            <p:nvPr/>
          </p:nvSpPr>
          <p:spPr>
            <a:xfrm rot="555523">
              <a:off x="7269801" y="4919024"/>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151" name="Lekerekített téglalap 150"/>
            <p:cNvSpPr/>
            <p:nvPr/>
          </p:nvSpPr>
          <p:spPr>
            <a:xfrm rot="555523">
              <a:off x="7094772" y="4887787"/>
              <a:ext cx="180000" cy="180000"/>
            </a:xfrm>
            <a:prstGeom prst="roundRect">
              <a:avLst/>
            </a:prstGeom>
            <a:solidFill>
              <a:srgbClr val="C000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152" name="Lekerekített téglalap 151"/>
            <p:cNvSpPr/>
            <p:nvPr/>
          </p:nvSpPr>
          <p:spPr>
            <a:xfrm rot="555523">
              <a:off x="6919743" y="4854806"/>
              <a:ext cx="180000" cy="180000"/>
            </a:xfrm>
            <a:prstGeom prst="roundRect">
              <a:avLst/>
            </a:prstGeom>
            <a:solidFill>
              <a:srgbClr val="FF7F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153" name="Lekerekített téglalap 152"/>
            <p:cNvSpPr/>
            <p:nvPr/>
          </p:nvSpPr>
          <p:spPr>
            <a:xfrm rot="555523">
              <a:off x="6730655" y="4818352"/>
              <a:ext cx="180000" cy="180000"/>
            </a:xfrm>
            <a:prstGeom prst="roundRect">
              <a:avLst/>
            </a:prstGeom>
            <a:solidFill>
              <a:srgbClr val="7030A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154" name="Lekerekített téglalap 153"/>
            <p:cNvSpPr/>
            <p:nvPr/>
          </p:nvSpPr>
          <p:spPr>
            <a:xfrm rot="555523">
              <a:off x="6554833" y="4790193"/>
              <a:ext cx="180000" cy="180000"/>
            </a:xfrm>
            <a:prstGeom prst="roundRect">
              <a:avLst/>
            </a:prstGeom>
            <a:solidFill>
              <a:srgbClr val="C000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155" name="Fánk 44"/>
            <p:cNvSpPr/>
            <p:nvPr/>
          </p:nvSpPr>
          <p:spPr>
            <a:xfrm>
              <a:off x="5543851" y="3806489"/>
              <a:ext cx="2321872" cy="2212250"/>
            </a:xfrm>
            <a:custGeom>
              <a:avLst/>
              <a:gdLst>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495000 w 1980000"/>
                <a:gd name="connsiteY5" fmla="*/ 990000 h 1980000"/>
                <a:gd name="connsiteX6" fmla="*/ 990000 w 1980000"/>
                <a:gd name="connsiteY6" fmla="*/ 1485000 h 1980000"/>
                <a:gd name="connsiteX7" fmla="*/ 1485000 w 1980000"/>
                <a:gd name="connsiteY7" fmla="*/ 990000 h 1980000"/>
                <a:gd name="connsiteX8" fmla="*/ 990000 w 1980000"/>
                <a:gd name="connsiteY8" fmla="*/ 495000 h 1980000"/>
                <a:gd name="connsiteX9" fmla="*/ 495000 w 1980000"/>
                <a:gd name="connsiteY9" fmla="*/ 990000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495000 w 1980000"/>
                <a:gd name="connsiteY5" fmla="*/ 990000 h 1980000"/>
                <a:gd name="connsiteX6" fmla="*/ 994234 w 1980000"/>
                <a:gd name="connsiteY6" fmla="*/ 1794033 h 1980000"/>
                <a:gd name="connsiteX7" fmla="*/ 1485000 w 1980000"/>
                <a:gd name="connsiteY7" fmla="*/ 990000 h 1980000"/>
                <a:gd name="connsiteX8" fmla="*/ 990000 w 1980000"/>
                <a:gd name="connsiteY8" fmla="*/ 495000 h 1980000"/>
                <a:gd name="connsiteX9" fmla="*/ 495000 w 1980000"/>
                <a:gd name="connsiteY9" fmla="*/ 990000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495000 w 1980000"/>
                <a:gd name="connsiteY5" fmla="*/ 990000 h 1980000"/>
                <a:gd name="connsiteX6" fmla="*/ 994234 w 1980000"/>
                <a:gd name="connsiteY6" fmla="*/ 1794033 h 1980000"/>
                <a:gd name="connsiteX7" fmla="*/ 1806733 w 1980000"/>
                <a:gd name="connsiteY7" fmla="*/ 977300 h 1980000"/>
                <a:gd name="connsiteX8" fmla="*/ 990000 w 1980000"/>
                <a:gd name="connsiteY8" fmla="*/ 495000 h 1980000"/>
                <a:gd name="connsiteX9" fmla="*/ 495000 w 1980000"/>
                <a:gd name="connsiteY9" fmla="*/ 990000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495000 w 1980000"/>
                <a:gd name="connsiteY5" fmla="*/ 990000 h 1980000"/>
                <a:gd name="connsiteX6" fmla="*/ 994234 w 1980000"/>
                <a:gd name="connsiteY6" fmla="*/ 1794033 h 1980000"/>
                <a:gd name="connsiteX7" fmla="*/ 1570173 w 1980000"/>
                <a:gd name="connsiteY7" fmla="*/ 1569388 h 1980000"/>
                <a:gd name="connsiteX8" fmla="*/ 1806733 w 1980000"/>
                <a:gd name="connsiteY8" fmla="*/ 977300 h 1980000"/>
                <a:gd name="connsiteX9" fmla="*/ 990000 w 1980000"/>
                <a:gd name="connsiteY9" fmla="*/ 495000 h 1980000"/>
                <a:gd name="connsiteX10" fmla="*/ 495000 w 1980000"/>
                <a:gd name="connsiteY10" fmla="*/ 990000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495000 w 1980000"/>
                <a:gd name="connsiteY5" fmla="*/ 990000 h 1980000"/>
                <a:gd name="connsiteX6" fmla="*/ 994234 w 1980000"/>
                <a:gd name="connsiteY6" fmla="*/ 1794033 h 1980000"/>
                <a:gd name="connsiteX7" fmla="*/ 1273839 w 1980000"/>
                <a:gd name="connsiteY7" fmla="*/ 1759888 h 1980000"/>
                <a:gd name="connsiteX8" fmla="*/ 1570173 w 1980000"/>
                <a:gd name="connsiteY8" fmla="*/ 1569388 h 1980000"/>
                <a:gd name="connsiteX9" fmla="*/ 1806733 w 1980000"/>
                <a:gd name="connsiteY9" fmla="*/ 977300 h 1980000"/>
                <a:gd name="connsiteX10" fmla="*/ 990000 w 1980000"/>
                <a:gd name="connsiteY10" fmla="*/ 495000 h 1980000"/>
                <a:gd name="connsiteX11" fmla="*/ 495000 w 1980000"/>
                <a:gd name="connsiteY11" fmla="*/ 990000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495000 w 1980000"/>
                <a:gd name="connsiteY5" fmla="*/ 990000 h 1980000"/>
                <a:gd name="connsiteX6" fmla="*/ 994234 w 1980000"/>
                <a:gd name="connsiteY6" fmla="*/ 1794033 h 1980000"/>
                <a:gd name="connsiteX7" fmla="*/ 1104506 w 1980000"/>
                <a:gd name="connsiteY7" fmla="*/ 1793755 h 1980000"/>
                <a:gd name="connsiteX8" fmla="*/ 1273839 w 1980000"/>
                <a:gd name="connsiteY8" fmla="*/ 1759888 h 1980000"/>
                <a:gd name="connsiteX9" fmla="*/ 1570173 w 1980000"/>
                <a:gd name="connsiteY9" fmla="*/ 1569388 h 1980000"/>
                <a:gd name="connsiteX10" fmla="*/ 1806733 w 1980000"/>
                <a:gd name="connsiteY10" fmla="*/ 977300 h 1980000"/>
                <a:gd name="connsiteX11" fmla="*/ 990000 w 1980000"/>
                <a:gd name="connsiteY11" fmla="*/ 495000 h 1980000"/>
                <a:gd name="connsiteX12" fmla="*/ 495000 w 1980000"/>
                <a:gd name="connsiteY12" fmla="*/ 990000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202900 w 1980000"/>
                <a:gd name="connsiteY5" fmla="*/ 1019633 h 1980000"/>
                <a:gd name="connsiteX6" fmla="*/ 994234 w 1980000"/>
                <a:gd name="connsiteY6" fmla="*/ 1794033 h 1980000"/>
                <a:gd name="connsiteX7" fmla="*/ 1104506 w 1980000"/>
                <a:gd name="connsiteY7" fmla="*/ 1793755 h 1980000"/>
                <a:gd name="connsiteX8" fmla="*/ 1273839 w 1980000"/>
                <a:gd name="connsiteY8" fmla="*/ 1759888 h 1980000"/>
                <a:gd name="connsiteX9" fmla="*/ 1570173 w 1980000"/>
                <a:gd name="connsiteY9" fmla="*/ 1569388 h 1980000"/>
                <a:gd name="connsiteX10" fmla="*/ 1806733 w 1980000"/>
                <a:gd name="connsiteY10" fmla="*/ 977300 h 1980000"/>
                <a:gd name="connsiteX11" fmla="*/ 990000 w 1980000"/>
                <a:gd name="connsiteY11" fmla="*/ 495000 h 1980000"/>
                <a:gd name="connsiteX12" fmla="*/ 202900 w 1980000"/>
                <a:gd name="connsiteY12" fmla="*/ 1019633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202900 w 1980000"/>
                <a:gd name="connsiteY5" fmla="*/ 1019633 h 1980000"/>
                <a:gd name="connsiteX6" fmla="*/ 994234 w 1980000"/>
                <a:gd name="connsiteY6" fmla="*/ 1794033 h 1980000"/>
                <a:gd name="connsiteX7" fmla="*/ 1104506 w 1980000"/>
                <a:gd name="connsiteY7" fmla="*/ 1793755 h 1980000"/>
                <a:gd name="connsiteX8" fmla="*/ 1273839 w 1980000"/>
                <a:gd name="connsiteY8" fmla="*/ 1759888 h 1980000"/>
                <a:gd name="connsiteX9" fmla="*/ 1570173 w 1980000"/>
                <a:gd name="connsiteY9" fmla="*/ 1569388 h 1980000"/>
                <a:gd name="connsiteX10" fmla="*/ 1806733 w 1980000"/>
                <a:gd name="connsiteY10" fmla="*/ 977300 h 1980000"/>
                <a:gd name="connsiteX11" fmla="*/ 990000 w 1980000"/>
                <a:gd name="connsiteY11" fmla="*/ 495000 h 1980000"/>
                <a:gd name="connsiteX12" fmla="*/ 202900 w 1980000"/>
                <a:gd name="connsiteY12" fmla="*/ 1019633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202900 w 1980000"/>
                <a:gd name="connsiteY5" fmla="*/ 1019633 h 1980000"/>
                <a:gd name="connsiteX6" fmla="*/ 427173 w 1980000"/>
                <a:gd name="connsiteY6" fmla="*/ 1552455 h 1980000"/>
                <a:gd name="connsiteX7" fmla="*/ 994234 w 1980000"/>
                <a:gd name="connsiteY7" fmla="*/ 1794033 h 1980000"/>
                <a:gd name="connsiteX8" fmla="*/ 1104506 w 1980000"/>
                <a:gd name="connsiteY8" fmla="*/ 1793755 h 1980000"/>
                <a:gd name="connsiteX9" fmla="*/ 1273839 w 1980000"/>
                <a:gd name="connsiteY9" fmla="*/ 1759888 h 1980000"/>
                <a:gd name="connsiteX10" fmla="*/ 1570173 w 1980000"/>
                <a:gd name="connsiteY10" fmla="*/ 1569388 h 1980000"/>
                <a:gd name="connsiteX11" fmla="*/ 1806733 w 1980000"/>
                <a:gd name="connsiteY11" fmla="*/ 977300 h 1980000"/>
                <a:gd name="connsiteX12" fmla="*/ 990000 w 1980000"/>
                <a:gd name="connsiteY12" fmla="*/ 495000 h 1980000"/>
                <a:gd name="connsiteX13" fmla="*/ 202900 w 1980000"/>
                <a:gd name="connsiteY13" fmla="*/ 1019633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202900 w 1980000"/>
                <a:gd name="connsiteY5" fmla="*/ 1019633 h 1980000"/>
                <a:gd name="connsiteX6" fmla="*/ 427173 w 1980000"/>
                <a:gd name="connsiteY6" fmla="*/ 1552455 h 1980000"/>
                <a:gd name="connsiteX7" fmla="*/ 994234 w 1980000"/>
                <a:gd name="connsiteY7" fmla="*/ 1794033 h 1980000"/>
                <a:gd name="connsiteX8" fmla="*/ 1104506 w 1980000"/>
                <a:gd name="connsiteY8" fmla="*/ 1793755 h 1980000"/>
                <a:gd name="connsiteX9" fmla="*/ 1273839 w 1980000"/>
                <a:gd name="connsiteY9" fmla="*/ 1759888 h 1980000"/>
                <a:gd name="connsiteX10" fmla="*/ 1570173 w 1980000"/>
                <a:gd name="connsiteY10" fmla="*/ 1569388 h 1980000"/>
                <a:gd name="connsiteX11" fmla="*/ 1806733 w 1980000"/>
                <a:gd name="connsiteY11" fmla="*/ 977300 h 1980000"/>
                <a:gd name="connsiteX12" fmla="*/ 998467 w 1980000"/>
                <a:gd name="connsiteY12" fmla="*/ 181733 h 1980000"/>
                <a:gd name="connsiteX13" fmla="*/ 202900 w 1980000"/>
                <a:gd name="connsiteY13" fmla="*/ 1019633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202900 w 1980000"/>
                <a:gd name="connsiteY5" fmla="*/ 1019633 h 1980000"/>
                <a:gd name="connsiteX6" fmla="*/ 427173 w 1980000"/>
                <a:gd name="connsiteY6" fmla="*/ 1552455 h 1980000"/>
                <a:gd name="connsiteX7" fmla="*/ 994234 w 1980000"/>
                <a:gd name="connsiteY7" fmla="*/ 1794033 h 1980000"/>
                <a:gd name="connsiteX8" fmla="*/ 1104506 w 1980000"/>
                <a:gd name="connsiteY8" fmla="*/ 1793755 h 1980000"/>
                <a:gd name="connsiteX9" fmla="*/ 1273839 w 1980000"/>
                <a:gd name="connsiteY9" fmla="*/ 1759888 h 1980000"/>
                <a:gd name="connsiteX10" fmla="*/ 1570173 w 1980000"/>
                <a:gd name="connsiteY10" fmla="*/ 1569388 h 1980000"/>
                <a:gd name="connsiteX11" fmla="*/ 1806733 w 1980000"/>
                <a:gd name="connsiteY11" fmla="*/ 977300 h 1980000"/>
                <a:gd name="connsiteX12" fmla="*/ 1570173 w 1980000"/>
                <a:gd name="connsiteY12" fmla="*/ 434855 h 1980000"/>
                <a:gd name="connsiteX13" fmla="*/ 998467 w 1980000"/>
                <a:gd name="connsiteY13" fmla="*/ 181733 h 1980000"/>
                <a:gd name="connsiteX14" fmla="*/ 202900 w 1980000"/>
                <a:gd name="connsiteY14" fmla="*/ 1019633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202900 w 1980000"/>
                <a:gd name="connsiteY5" fmla="*/ 1019633 h 1980000"/>
                <a:gd name="connsiteX6" fmla="*/ 427173 w 1980000"/>
                <a:gd name="connsiteY6" fmla="*/ 1552455 h 1980000"/>
                <a:gd name="connsiteX7" fmla="*/ 994234 w 1980000"/>
                <a:gd name="connsiteY7" fmla="*/ 1794033 h 1980000"/>
                <a:gd name="connsiteX8" fmla="*/ 1104506 w 1980000"/>
                <a:gd name="connsiteY8" fmla="*/ 1793755 h 1980000"/>
                <a:gd name="connsiteX9" fmla="*/ 1273839 w 1980000"/>
                <a:gd name="connsiteY9" fmla="*/ 1759888 h 1980000"/>
                <a:gd name="connsiteX10" fmla="*/ 1570173 w 1980000"/>
                <a:gd name="connsiteY10" fmla="*/ 1569388 h 1980000"/>
                <a:gd name="connsiteX11" fmla="*/ 1806733 w 1980000"/>
                <a:gd name="connsiteY11" fmla="*/ 977300 h 1980000"/>
                <a:gd name="connsiteX12" fmla="*/ 1570173 w 1980000"/>
                <a:gd name="connsiteY12" fmla="*/ 434855 h 1980000"/>
                <a:gd name="connsiteX13" fmla="*/ 998467 w 1980000"/>
                <a:gd name="connsiteY13" fmla="*/ 181733 h 1980000"/>
                <a:gd name="connsiteX14" fmla="*/ 444106 w 1980000"/>
                <a:gd name="connsiteY14" fmla="*/ 396755 h 1980000"/>
                <a:gd name="connsiteX15" fmla="*/ 202900 w 1980000"/>
                <a:gd name="connsiteY15" fmla="*/ 1019633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202900 w 1980000"/>
                <a:gd name="connsiteY5" fmla="*/ 1019633 h 1980000"/>
                <a:gd name="connsiteX6" fmla="*/ 427173 w 1980000"/>
                <a:gd name="connsiteY6" fmla="*/ 1552455 h 1980000"/>
                <a:gd name="connsiteX7" fmla="*/ 994234 w 1980000"/>
                <a:gd name="connsiteY7" fmla="*/ 1794033 h 1980000"/>
                <a:gd name="connsiteX8" fmla="*/ 1104506 w 1980000"/>
                <a:gd name="connsiteY8" fmla="*/ 1793755 h 1980000"/>
                <a:gd name="connsiteX9" fmla="*/ 1273839 w 1980000"/>
                <a:gd name="connsiteY9" fmla="*/ 1759888 h 1980000"/>
                <a:gd name="connsiteX10" fmla="*/ 1430473 w 1980000"/>
                <a:gd name="connsiteY10" fmla="*/ 1645588 h 1980000"/>
                <a:gd name="connsiteX11" fmla="*/ 1570173 w 1980000"/>
                <a:gd name="connsiteY11" fmla="*/ 1569388 h 1980000"/>
                <a:gd name="connsiteX12" fmla="*/ 1806733 w 1980000"/>
                <a:gd name="connsiteY12" fmla="*/ 977300 h 1980000"/>
                <a:gd name="connsiteX13" fmla="*/ 1570173 w 1980000"/>
                <a:gd name="connsiteY13" fmla="*/ 434855 h 1980000"/>
                <a:gd name="connsiteX14" fmla="*/ 998467 w 1980000"/>
                <a:gd name="connsiteY14" fmla="*/ 181733 h 1980000"/>
                <a:gd name="connsiteX15" fmla="*/ 444106 w 1980000"/>
                <a:gd name="connsiteY15" fmla="*/ 396755 h 1980000"/>
                <a:gd name="connsiteX16" fmla="*/ 202900 w 1980000"/>
                <a:gd name="connsiteY16" fmla="*/ 1019633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202900 w 1980000"/>
                <a:gd name="connsiteY5" fmla="*/ 1019633 h 1980000"/>
                <a:gd name="connsiteX6" fmla="*/ 427173 w 1980000"/>
                <a:gd name="connsiteY6" fmla="*/ 1552455 h 1980000"/>
                <a:gd name="connsiteX7" fmla="*/ 994234 w 1980000"/>
                <a:gd name="connsiteY7" fmla="*/ 1794033 h 1980000"/>
                <a:gd name="connsiteX8" fmla="*/ 1104506 w 1980000"/>
                <a:gd name="connsiteY8" fmla="*/ 1793755 h 1980000"/>
                <a:gd name="connsiteX9" fmla="*/ 1278072 w 1980000"/>
                <a:gd name="connsiteY9" fmla="*/ 1717555 h 1980000"/>
                <a:gd name="connsiteX10" fmla="*/ 1430473 w 1980000"/>
                <a:gd name="connsiteY10" fmla="*/ 1645588 h 1980000"/>
                <a:gd name="connsiteX11" fmla="*/ 1570173 w 1980000"/>
                <a:gd name="connsiteY11" fmla="*/ 1569388 h 1980000"/>
                <a:gd name="connsiteX12" fmla="*/ 1806733 w 1980000"/>
                <a:gd name="connsiteY12" fmla="*/ 977300 h 1980000"/>
                <a:gd name="connsiteX13" fmla="*/ 1570173 w 1980000"/>
                <a:gd name="connsiteY13" fmla="*/ 434855 h 1980000"/>
                <a:gd name="connsiteX14" fmla="*/ 998467 w 1980000"/>
                <a:gd name="connsiteY14" fmla="*/ 181733 h 1980000"/>
                <a:gd name="connsiteX15" fmla="*/ 444106 w 1980000"/>
                <a:gd name="connsiteY15" fmla="*/ 396755 h 1980000"/>
                <a:gd name="connsiteX16" fmla="*/ 202900 w 1980000"/>
                <a:gd name="connsiteY16" fmla="*/ 1019633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202900 w 1980000"/>
                <a:gd name="connsiteY5" fmla="*/ 1019633 h 1980000"/>
                <a:gd name="connsiteX6" fmla="*/ 427173 w 1980000"/>
                <a:gd name="connsiteY6" fmla="*/ 1552455 h 1980000"/>
                <a:gd name="connsiteX7" fmla="*/ 994234 w 1980000"/>
                <a:gd name="connsiteY7" fmla="*/ 1794033 h 1980000"/>
                <a:gd name="connsiteX8" fmla="*/ 1104506 w 1980000"/>
                <a:gd name="connsiteY8" fmla="*/ 1793755 h 1980000"/>
                <a:gd name="connsiteX9" fmla="*/ 1261827 w 1980000"/>
                <a:gd name="connsiteY9" fmla="*/ 1683455 h 1980000"/>
                <a:gd name="connsiteX10" fmla="*/ 1430473 w 1980000"/>
                <a:gd name="connsiteY10" fmla="*/ 1645588 h 1980000"/>
                <a:gd name="connsiteX11" fmla="*/ 1570173 w 1980000"/>
                <a:gd name="connsiteY11" fmla="*/ 1569388 h 1980000"/>
                <a:gd name="connsiteX12" fmla="*/ 1806733 w 1980000"/>
                <a:gd name="connsiteY12" fmla="*/ 977300 h 1980000"/>
                <a:gd name="connsiteX13" fmla="*/ 1570173 w 1980000"/>
                <a:gd name="connsiteY13" fmla="*/ 434855 h 1980000"/>
                <a:gd name="connsiteX14" fmla="*/ 998467 w 1980000"/>
                <a:gd name="connsiteY14" fmla="*/ 181733 h 1980000"/>
                <a:gd name="connsiteX15" fmla="*/ 444106 w 1980000"/>
                <a:gd name="connsiteY15" fmla="*/ 396755 h 1980000"/>
                <a:gd name="connsiteX16" fmla="*/ 202900 w 1980000"/>
                <a:gd name="connsiteY16" fmla="*/ 1019633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202900 w 1980000"/>
                <a:gd name="connsiteY5" fmla="*/ 1019633 h 1980000"/>
                <a:gd name="connsiteX6" fmla="*/ 427173 w 1980000"/>
                <a:gd name="connsiteY6" fmla="*/ 1552455 h 1980000"/>
                <a:gd name="connsiteX7" fmla="*/ 994234 w 1980000"/>
                <a:gd name="connsiteY7" fmla="*/ 1794033 h 1980000"/>
                <a:gd name="connsiteX8" fmla="*/ 1104506 w 1980000"/>
                <a:gd name="connsiteY8" fmla="*/ 1793755 h 1980000"/>
                <a:gd name="connsiteX9" fmla="*/ 1265888 w 1980000"/>
                <a:gd name="connsiteY9" fmla="*/ 1690559 h 1980000"/>
                <a:gd name="connsiteX10" fmla="*/ 1430473 w 1980000"/>
                <a:gd name="connsiteY10" fmla="*/ 1645588 h 1980000"/>
                <a:gd name="connsiteX11" fmla="*/ 1570173 w 1980000"/>
                <a:gd name="connsiteY11" fmla="*/ 1569388 h 1980000"/>
                <a:gd name="connsiteX12" fmla="*/ 1806733 w 1980000"/>
                <a:gd name="connsiteY12" fmla="*/ 977300 h 1980000"/>
                <a:gd name="connsiteX13" fmla="*/ 1570173 w 1980000"/>
                <a:gd name="connsiteY13" fmla="*/ 434855 h 1980000"/>
                <a:gd name="connsiteX14" fmla="*/ 998467 w 1980000"/>
                <a:gd name="connsiteY14" fmla="*/ 181733 h 1980000"/>
                <a:gd name="connsiteX15" fmla="*/ 444106 w 1980000"/>
                <a:gd name="connsiteY15" fmla="*/ 396755 h 1980000"/>
                <a:gd name="connsiteX16" fmla="*/ 202900 w 1980000"/>
                <a:gd name="connsiteY16" fmla="*/ 1019633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202900 w 1980000"/>
                <a:gd name="connsiteY5" fmla="*/ 1019633 h 1980000"/>
                <a:gd name="connsiteX6" fmla="*/ 427173 w 1980000"/>
                <a:gd name="connsiteY6" fmla="*/ 1552455 h 1980000"/>
                <a:gd name="connsiteX7" fmla="*/ 994234 w 1980000"/>
                <a:gd name="connsiteY7" fmla="*/ 1794033 h 1980000"/>
                <a:gd name="connsiteX8" fmla="*/ 1104506 w 1980000"/>
                <a:gd name="connsiteY8" fmla="*/ 1793755 h 1980000"/>
                <a:gd name="connsiteX9" fmla="*/ 1265888 w 1980000"/>
                <a:gd name="connsiteY9" fmla="*/ 1690559 h 1980000"/>
                <a:gd name="connsiteX10" fmla="*/ 1430473 w 1980000"/>
                <a:gd name="connsiteY10" fmla="*/ 1645588 h 1980000"/>
                <a:gd name="connsiteX11" fmla="*/ 1570173 w 1980000"/>
                <a:gd name="connsiteY11" fmla="*/ 1569388 h 1980000"/>
                <a:gd name="connsiteX12" fmla="*/ 1806733 w 1980000"/>
                <a:gd name="connsiteY12" fmla="*/ 977300 h 1980000"/>
                <a:gd name="connsiteX13" fmla="*/ 1570173 w 1980000"/>
                <a:gd name="connsiteY13" fmla="*/ 434855 h 1980000"/>
                <a:gd name="connsiteX14" fmla="*/ 998467 w 1980000"/>
                <a:gd name="connsiteY14" fmla="*/ 181733 h 1980000"/>
                <a:gd name="connsiteX15" fmla="*/ 444106 w 1980000"/>
                <a:gd name="connsiteY15" fmla="*/ 396755 h 1980000"/>
                <a:gd name="connsiteX16" fmla="*/ 202900 w 1980000"/>
                <a:gd name="connsiteY16" fmla="*/ 1019633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202900 w 1980000"/>
                <a:gd name="connsiteY5" fmla="*/ 1019633 h 1980000"/>
                <a:gd name="connsiteX6" fmla="*/ 427173 w 1980000"/>
                <a:gd name="connsiteY6" fmla="*/ 1552455 h 1980000"/>
                <a:gd name="connsiteX7" fmla="*/ 994234 w 1980000"/>
                <a:gd name="connsiteY7" fmla="*/ 1794033 h 1980000"/>
                <a:gd name="connsiteX8" fmla="*/ 1104506 w 1980000"/>
                <a:gd name="connsiteY8" fmla="*/ 1793755 h 1980000"/>
                <a:gd name="connsiteX9" fmla="*/ 1265888 w 1980000"/>
                <a:gd name="connsiteY9" fmla="*/ 1690559 h 1980000"/>
                <a:gd name="connsiteX10" fmla="*/ 1488684 w 1980000"/>
                <a:gd name="connsiteY10" fmla="*/ 1527658 h 1980000"/>
                <a:gd name="connsiteX11" fmla="*/ 1570173 w 1980000"/>
                <a:gd name="connsiteY11" fmla="*/ 1569388 h 1980000"/>
                <a:gd name="connsiteX12" fmla="*/ 1806733 w 1980000"/>
                <a:gd name="connsiteY12" fmla="*/ 977300 h 1980000"/>
                <a:gd name="connsiteX13" fmla="*/ 1570173 w 1980000"/>
                <a:gd name="connsiteY13" fmla="*/ 434855 h 1980000"/>
                <a:gd name="connsiteX14" fmla="*/ 998467 w 1980000"/>
                <a:gd name="connsiteY14" fmla="*/ 181733 h 1980000"/>
                <a:gd name="connsiteX15" fmla="*/ 444106 w 1980000"/>
                <a:gd name="connsiteY15" fmla="*/ 396755 h 1980000"/>
                <a:gd name="connsiteX16" fmla="*/ 202900 w 1980000"/>
                <a:gd name="connsiteY16" fmla="*/ 1019633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202900 w 1980000"/>
                <a:gd name="connsiteY5" fmla="*/ 1019633 h 1980000"/>
                <a:gd name="connsiteX6" fmla="*/ 427173 w 1980000"/>
                <a:gd name="connsiteY6" fmla="*/ 1552455 h 1980000"/>
                <a:gd name="connsiteX7" fmla="*/ 994234 w 1980000"/>
                <a:gd name="connsiteY7" fmla="*/ 1794033 h 1980000"/>
                <a:gd name="connsiteX8" fmla="*/ 1078784 w 1980000"/>
                <a:gd name="connsiteY8" fmla="*/ 1759655 h 1980000"/>
                <a:gd name="connsiteX9" fmla="*/ 1265888 w 1980000"/>
                <a:gd name="connsiteY9" fmla="*/ 1690559 h 1980000"/>
                <a:gd name="connsiteX10" fmla="*/ 1488684 w 1980000"/>
                <a:gd name="connsiteY10" fmla="*/ 1527658 h 1980000"/>
                <a:gd name="connsiteX11" fmla="*/ 1570173 w 1980000"/>
                <a:gd name="connsiteY11" fmla="*/ 1569388 h 1980000"/>
                <a:gd name="connsiteX12" fmla="*/ 1806733 w 1980000"/>
                <a:gd name="connsiteY12" fmla="*/ 977300 h 1980000"/>
                <a:gd name="connsiteX13" fmla="*/ 1570173 w 1980000"/>
                <a:gd name="connsiteY13" fmla="*/ 434855 h 1980000"/>
                <a:gd name="connsiteX14" fmla="*/ 998467 w 1980000"/>
                <a:gd name="connsiteY14" fmla="*/ 181733 h 1980000"/>
                <a:gd name="connsiteX15" fmla="*/ 444106 w 1980000"/>
                <a:gd name="connsiteY15" fmla="*/ 396755 h 1980000"/>
                <a:gd name="connsiteX16" fmla="*/ 202900 w 1980000"/>
                <a:gd name="connsiteY16" fmla="*/ 1019633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202900 w 1980000"/>
                <a:gd name="connsiteY5" fmla="*/ 1019633 h 1980000"/>
                <a:gd name="connsiteX6" fmla="*/ 427173 w 1980000"/>
                <a:gd name="connsiteY6" fmla="*/ 1552455 h 1980000"/>
                <a:gd name="connsiteX7" fmla="*/ 994234 w 1980000"/>
                <a:gd name="connsiteY7" fmla="*/ 1799717 h 1980000"/>
                <a:gd name="connsiteX8" fmla="*/ 1078784 w 1980000"/>
                <a:gd name="connsiteY8" fmla="*/ 1759655 h 1980000"/>
                <a:gd name="connsiteX9" fmla="*/ 1265888 w 1980000"/>
                <a:gd name="connsiteY9" fmla="*/ 1690559 h 1980000"/>
                <a:gd name="connsiteX10" fmla="*/ 1488684 w 1980000"/>
                <a:gd name="connsiteY10" fmla="*/ 1527658 h 1980000"/>
                <a:gd name="connsiteX11" fmla="*/ 1570173 w 1980000"/>
                <a:gd name="connsiteY11" fmla="*/ 1569388 h 1980000"/>
                <a:gd name="connsiteX12" fmla="*/ 1806733 w 1980000"/>
                <a:gd name="connsiteY12" fmla="*/ 977300 h 1980000"/>
                <a:gd name="connsiteX13" fmla="*/ 1570173 w 1980000"/>
                <a:gd name="connsiteY13" fmla="*/ 434855 h 1980000"/>
                <a:gd name="connsiteX14" fmla="*/ 998467 w 1980000"/>
                <a:gd name="connsiteY14" fmla="*/ 181733 h 1980000"/>
                <a:gd name="connsiteX15" fmla="*/ 444106 w 1980000"/>
                <a:gd name="connsiteY15" fmla="*/ 396755 h 1980000"/>
                <a:gd name="connsiteX16" fmla="*/ 202900 w 1980000"/>
                <a:gd name="connsiteY16" fmla="*/ 1019633 h 19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80000" h="1980000">
                  <a:moveTo>
                    <a:pt x="0" y="990000"/>
                  </a:moveTo>
                  <a:cubicBezTo>
                    <a:pt x="0" y="443238"/>
                    <a:pt x="443238" y="0"/>
                    <a:pt x="990000" y="0"/>
                  </a:cubicBezTo>
                  <a:cubicBezTo>
                    <a:pt x="1536762" y="0"/>
                    <a:pt x="1980000" y="443238"/>
                    <a:pt x="1980000" y="990000"/>
                  </a:cubicBezTo>
                  <a:cubicBezTo>
                    <a:pt x="1980000" y="1536762"/>
                    <a:pt x="1536762" y="1980000"/>
                    <a:pt x="990000" y="1980000"/>
                  </a:cubicBezTo>
                  <a:cubicBezTo>
                    <a:pt x="443238" y="1980000"/>
                    <a:pt x="0" y="1536762"/>
                    <a:pt x="0" y="990000"/>
                  </a:cubicBezTo>
                  <a:close/>
                  <a:moveTo>
                    <a:pt x="202900" y="1019633"/>
                  </a:moveTo>
                  <a:cubicBezTo>
                    <a:pt x="200078" y="1212250"/>
                    <a:pt x="295284" y="1423388"/>
                    <a:pt x="427173" y="1552455"/>
                  </a:cubicBezTo>
                  <a:cubicBezTo>
                    <a:pt x="559062" y="1681522"/>
                    <a:pt x="885632" y="1765184"/>
                    <a:pt x="994234" y="1799717"/>
                  </a:cubicBezTo>
                  <a:cubicBezTo>
                    <a:pt x="1102836" y="1834250"/>
                    <a:pt x="1032183" y="1765346"/>
                    <a:pt x="1078784" y="1759655"/>
                  </a:cubicBezTo>
                  <a:cubicBezTo>
                    <a:pt x="1125385" y="1753964"/>
                    <a:pt x="1210149" y="1708904"/>
                    <a:pt x="1265888" y="1690559"/>
                  </a:cubicBezTo>
                  <a:cubicBezTo>
                    <a:pt x="1425867" y="1612538"/>
                    <a:pt x="1439295" y="1559408"/>
                    <a:pt x="1488684" y="1527658"/>
                  </a:cubicBezTo>
                  <a:cubicBezTo>
                    <a:pt x="1538073" y="1495908"/>
                    <a:pt x="1508874" y="1687119"/>
                    <a:pt x="1570173" y="1569388"/>
                  </a:cubicBezTo>
                  <a:cubicBezTo>
                    <a:pt x="1631472" y="1451657"/>
                    <a:pt x="1822961" y="1154394"/>
                    <a:pt x="1806733" y="977300"/>
                  </a:cubicBezTo>
                  <a:cubicBezTo>
                    <a:pt x="1790505" y="800206"/>
                    <a:pt x="1704884" y="567450"/>
                    <a:pt x="1570173" y="434855"/>
                  </a:cubicBezTo>
                  <a:cubicBezTo>
                    <a:pt x="1435462" y="302261"/>
                    <a:pt x="1186145" y="188083"/>
                    <a:pt x="998467" y="181733"/>
                  </a:cubicBezTo>
                  <a:cubicBezTo>
                    <a:pt x="810789" y="175383"/>
                    <a:pt x="576701" y="257105"/>
                    <a:pt x="444106" y="396755"/>
                  </a:cubicBezTo>
                  <a:cubicBezTo>
                    <a:pt x="311512" y="536405"/>
                    <a:pt x="205722" y="827016"/>
                    <a:pt x="202900" y="1019633"/>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latin typeface="Arial" panose="020B0604020202020204" pitchFamily="34" charset="0"/>
                <a:cs typeface="Arial" panose="020B0604020202020204" pitchFamily="34" charset="0"/>
              </a:endParaRPr>
            </a:p>
          </p:txBody>
        </p:sp>
        <p:sp>
          <p:nvSpPr>
            <p:cNvPr id="172" name="Téglalap 171"/>
            <p:cNvSpPr/>
            <p:nvPr/>
          </p:nvSpPr>
          <p:spPr>
            <a:xfrm>
              <a:off x="5875205" y="5814393"/>
              <a:ext cx="1636987" cy="646331"/>
            </a:xfrm>
            <a:prstGeom prst="rect">
              <a:avLst/>
            </a:prstGeom>
          </p:spPr>
          <p:txBody>
            <a:bodyPr wrap="none">
              <a:spAutoFit/>
            </a:bodyPr>
            <a:lstStyle/>
            <a:p>
              <a:pPr algn="ctr"/>
              <a:r>
                <a:rPr lang="hu-HU" sz="1800" dirty="0">
                  <a:latin typeface="Arial" panose="020B0604020202020204" pitchFamily="34" charset="0"/>
                  <a:ea typeface="Verdana" panose="020B0604030504040204" pitchFamily="34" charset="0"/>
                  <a:cs typeface="Arial" panose="020B0604020202020204" pitchFamily="34" charset="0"/>
                </a:rPr>
                <a:t>N species</a:t>
              </a:r>
            </a:p>
            <a:p>
              <a:pPr algn="ctr"/>
              <a:r>
                <a:rPr lang="hu-HU" sz="1800" dirty="0">
                  <a:latin typeface="Arial" panose="020B0604020202020204" pitchFamily="34" charset="0"/>
                  <a:ea typeface="Verdana" panose="020B0604030504040204" pitchFamily="34" charset="0"/>
                  <a:cs typeface="Arial" panose="020B0604020202020204" pitchFamily="34" charset="0"/>
                </a:rPr>
                <a:t>2</a:t>
              </a:r>
              <a:r>
                <a:rPr lang="hu-HU" sz="1800" baseline="30000" dirty="0">
                  <a:latin typeface="Arial" panose="020B0604020202020204" pitchFamily="34" charset="0"/>
                  <a:ea typeface="Verdana" panose="020B0604030504040204" pitchFamily="34" charset="0"/>
                  <a:cs typeface="Arial" panose="020B0604020202020204" pitchFamily="34" charset="0"/>
                </a:rPr>
                <a:t>nd</a:t>
              </a:r>
              <a:r>
                <a:rPr lang="hu-HU" sz="1800" dirty="0">
                  <a:latin typeface="Arial" panose="020B0604020202020204" pitchFamily="34" charset="0"/>
                  <a:ea typeface="Verdana" panose="020B0604030504040204" pitchFamily="34" charset="0"/>
                  <a:cs typeface="Arial" panose="020B0604020202020204" pitchFamily="34" charset="0"/>
                </a:rPr>
                <a:t> </a:t>
              </a:r>
              <a:r>
                <a:rPr lang="hu-HU" sz="1800" dirty="0" err="1">
                  <a:latin typeface="Arial" panose="020B0604020202020204" pitchFamily="34" charset="0"/>
                  <a:ea typeface="Verdana" panose="020B0604030504040204" pitchFamily="34" charset="0"/>
                  <a:cs typeface="Arial" panose="020B0604020202020204" pitchFamily="34" charset="0"/>
                </a:rPr>
                <a:t>generation</a:t>
              </a:r>
              <a:endParaRPr lang="en-GB" sz="1800" dirty="0">
                <a:latin typeface="Arial" panose="020B0604020202020204" pitchFamily="34" charset="0"/>
                <a:ea typeface="Verdana" panose="020B0604030504040204" pitchFamily="34" charset="0"/>
                <a:cs typeface="Arial" panose="020B0604020202020204" pitchFamily="34" charset="0"/>
              </a:endParaRPr>
            </a:p>
          </p:txBody>
        </p:sp>
      </p:grpSp>
      <p:sp>
        <p:nvSpPr>
          <p:cNvPr id="180" name="Téglalap 179"/>
          <p:cNvSpPr/>
          <p:nvPr/>
        </p:nvSpPr>
        <p:spPr>
          <a:xfrm>
            <a:off x="3351100" y="4828824"/>
            <a:ext cx="1377365" cy="369332"/>
          </a:xfrm>
          <a:prstGeom prst="rect">
            <a:avLst/>
          </a:prstGeom>
        </p:spPr>
        <p:txBody>
          <a:bodyPr wrap="none">
            <a:spAutoFit/>
          </a:bodyPr>
          <a:lstStyle/>
          <a:p>
            <a:r>
              <a:rPr lang="hu-HU" sz="1800" dirty="0" err="1">
                <a:latin typeface="Arial" panose="020B0604020202020204" pitchFamily="34" charset="0"/>
                <a:ea typeface="Verdana" panose="020B0604030504040204" pitchFamily="34" charset="0"/>
                <a:cs typeface="Arial" panose="020B0604020202020204" pitchFamily="34" charset="0"/>
              </a:rPr>
              <a:t>Termination</a:t>
            </a:r>
            <a:endParaRPr lang="en-GB" sz="1800" dirty="0">
              <a:latin typeface="Arial" panose="020B0604020202020204" pitchFamily="34" charset="0"/>
              <a:ea typeface="Verdana" panose="020B0604030504040204" pitchFamily="34" charset="0"/>
              <a:cs typeface="Arial" panose="020B0604020202020204" pitchFamily="34" charset="0"/>
            </a:endParaRPr>
          </a:p>
        </p:txBody>
      </p:sp>
      <p:grpSp>
        <p:nvGrpSpPr>
          <p:cNvPr id="17" name="Group 16">
            <a:extLst>
              <a:ext uri="{FF2B5EF4-FFF2-40B4-BE49-F238E27FC236}">
                <a16:creationId xmlns:a16="http://schemas.microsoft.com/office/drawing/2014/main" id="{576F901C-98BD-4B8F-81C0-8F10694C6A47}"/>
              </a:ext>
            </a:extLst>
          </p:cNvPr>
          <p:cNvGrpSpPr/>
          <p:nvPr/>
        </p:nvGrpSpPr>
        <p:grpSpPr>
          <a:xfrm>
            <a:off x="6621384" y="3741813"/>
            <a:ext cx="1256025" cy="468000"/>
            <a:chOff x="6621384" y="3543033"/>
            <a:chExt cx="1256025" cy="468000"/>
          </a:xfrm>
        </p:grpSpPr>
        <p:cxnSp>
          <p:nvCxnSpPr>
            <p:cNvPr id="178" name="Egyenes összekötő nyíllal 177"/>
            <p:cNvCxnSpPr/>
            <p:nvPr/>
          </p:nvCxnSpPr>
          <p:spPr>
            <a:xfrm flipH="1" flipV="1">
              <a:off x="6621384" y="3543033"/>
              <a:ext cx="0" cy="4680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2" name="Téglalap 181"/>
            <p:cNvSpPr/>
            <p:nvPr/>
          </p:nvSpPr>
          <p:spPr>
            <a:xfrm>
              <a:off x="6666821" y="3637994"/>
              <a:ext cx="1210588" cy="369332"/>
            </a:xfrm>
            <a:prstGeom prst="rect">
              <a:avLst/>
            </a:prstGeom>
          </p:spPr>
          <p:txBody>
            <a:bodyPr wrap="none">
              <a:spAutoFit/>
            </a:bodyPr>
            <a:lstStyle/>
            <a:p>
              <a:r>
                <a:rPr lang="hu-HU" sz="1800" b="1" dirty="0" err="1">
                  <a:latin typeface="Arial" panose="020B0604020202020204" pitchFamily="34" charset="0"/>
                  <a:ea typeface="Verdana" panose="020B0604030504040204" pitchFamily="34" charset="0"/>
                  <a:cs typeface="Arial" panose="020B0604020202020204" pitchFamily="34" charset="0"/>
                </a:rPr>
                <a:t>Selection</a:t>
              </a:r>
              <a:endParaRPr lang="en-GB" sz="1800" b="1" dirty="0">
                <a:latin typeface="Arial" panose="020B0604020202020204" pitchFamily="34" charset="0"/>
                <a:ea typeface="Verdana" panose="020B0604030504040204" pitchFamily="34" charset="0"/>
                <a:cs typeface="Arial" panose="020B0604020202020204" pitchFamily="34" charset="0"/>
              </a:endParaRPr>
            </a:p>
          </p:txBody>
        </p:sp>
      </p:grpSp>
      <p:cxnSp>
        <p:nvCxnSpPr>
          <p:cNvPr id="171" name="Egyenes összekötő nyíllal 170"/>
          <p:cNvCxnSpPr/>
          <p:nvPr/>
        </p:nvCxnSpPr>
        <p:spPr>
          <a:xfrm flipH="1">
            <a:off x="7751417" y="5050786"/>
            <a:ext cx="79600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9CB8EF23-94D5-4FA4-A314-92980AF0CDEC}"/>
              </a:ext>
            </a:extLst>
          </p:cNvPr>
          <p:cNvGrpSpPr/>
          <p:nvPr/>
        </p:nvGrpSpPr>
        <p:grpSpPr>
          <a:xfrm>
            <a:off x="4798732" y="4562044"/>
            <a:ext cx="992579" cy="451299"/>
            <a:chOff x="4798732" y="4363264"/>
            <a:chExt cx="992579" cy="451299"/>
          </a:xfrm>
        </p:grpSpPr>
        <p:cxnSp>
          <p:nvCxnSpPr>
            <p:cNvPr id="179" name="Egyenes összekötő nyíllal 178"/>
            <p:cNvCxnSpPr/>
            <p:nvPr/>
          </p:nvCxnSpPr>
          <p:spPr>
            <a:xfrm flipH="1">
              <a:off x="4829630" y="4814563"/>
              <a:ext cx="79600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1" name="Téglalap 180"/>
            <p:cNvSpPr/>
            <p:nvPr/>
          </p:nvSpPr>
          <p:spPr>
            <a:xfrm>
              <a:off x="4798732" y="4363264"/>
              <a:ext cx="992579" cy="369332"/>
            </a:xfrm>
            <a:prstGeom prst="rect">
              <a:avLst/>
            </a:prstGeom>
          </p:spPr>
          <p:txBody>
            <a:bodyPr wrap="none">
              <a:spAutoFit/>
            </a:bodyPr>
            <a:lstStyle/>
            <a:p>
              <a:r>
                <a:rPr lang="hu-HU" sz="1800" b="1" dirty="0" err="1">
                  <a:latin typeface="Arial" panose="020B0604020202020204" pitchFamily="34" charset="0"/>
                  <a:ea typeface="Verdana" panose="020B0604030504040204" pitchFamily="34" charset="0"/>
                  <a:cs typeface="Arial" panose="020B0604020202020204" pitchFamily="34" charset="0"/>
                </a:rPr>
                <a:t>Criteria</a:t>
              </a:r>
              <a:endParaRPr lang="en-GB" sz="1800" b="1" dirty="0">
                <a:latin typeface="Arial" panose="020B0604020202020204" pitchFamily="34" charset="0"/>
                <a:ea typeface="Verdana" panose="020B0604030504040204" pitchFamily="34" charset="0"/>
                <a:cs typeface="Arial" panose="020B0604020202020204" pitchFamily="34" charset="0"/>
              </a:endParaRPr>
            </a:p>
          </p:txBody>
        </p:sp>
      </p:grpSp>
      <p:grpSp>
        <p:nvGrpSpPr>
          <p:cNvPr id="20" name="Group 19">
            <a:extLst>
              <a:ext uri="{FF2B5EF4-FFF2-40B4-BE49-F238E27FC236}">
                <a16:creationId xmlns:a16="http://schemas.microsoft.com/office/drawing/2014/main" id="{B452B482-441D-40AC-852C-A91D94BD95A2}"/>
              </a:ext>
            </a:extLst>
          </p:cNvPr>
          <p:cNvGrpSpPr/>
          <p:nvPr/>
        </p:nvGrpSpPr>
        <p:grpSpPr>
          <a:xfrm>
            <a:off x="2723024" y="1609648"/>
            <a:ext cx="1980000" cy="2769370"/>
            <a:chOff x="2723024" y="1410868"/>
            <a:chExt cx="1980000" cy="2769370"/>
          </a:xfrm>
        </p:grpSpPr>
        <p:grpSp>
          <p:nvGrpSpPr>
            <p:cNvPr id="5" name="Group 4">
              <a:extLst>
                <a:ext uri="{FF2B5EF4-FFF2-40B4-BE49-F238E27FC236}">
                  <a16:creationId xmlns:a16="http://schemas.microsoft.com/office/drawing/2014/main" id="{DBD2AC27-6B7A-4C65-A1BA-279400B79C55}"/>
                </a:ext>
              </a:extLst>
            </p:cNvPr>
            <p:cNvGrpSpPr/>
            <p:nvPr/>
          </p:nvGrpSpPr>
          <p:grpSpPr>
            <a:xfrm>
              <a:off x="2723024" y="1410868"/>
              <a:ext cx="1980000" cy="2769370"/>
              <a:chOff x="2723024" y="1410868"/>
              <a:chExt cx="1980000" cy="2769370"/>
            </a:xfrm>
          </p:grpSpPr>
          <p:sp>
            <p:nvSpPr>
              <p:cNvPr id="52" name="Lekerekített téglalap 51"/>
              <p:cNvSpPr/>
              <p:nvPr/>
            </p:nvSpPr>
            <p:spPr>
              <a:xfrm rot="555523">
                <a:off x="4019709" y="2119440"/>
                <a:ext cx="180000" cy="180000"/>
              </a:xfrm>
              <a:prstGeom prst="roundRect">
                <a:avLst/>
              </a:prstGeom>
              <a:solidFill>
                <a:srgbClr val="FCED24"/>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53" name="Lekerekített téglalap 52"/>
              <p:cNvSpPr/>
              <p:nvPr/>
            </p:nvSpPr>
            <p:spPr>
              <a:xfrm rot="555523">
                <a:off x="3987935" y="2306546"/>
                <a:ext cx="180000" cy="180000"/>
              </a:xfrm>
              <a:prstGeom prst="roundRect">
                <a:avLst/>
              </a:prstGeom>
              <a:solidFill>
                <a:srgbClr val="FCED24"/>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54" name="Lekerekített téglalap 53"/>
              <p:cNvSpPr/>
              <p:nvPr/>
            </p:nvSpPr>
            <p:spPr>
              <a:xfrm rot="555523">
                <a:off x="3956159" y="2494774"/>
                <a:ext cx="180000" cy="180000"/>
              </a:xfrm>
              <a:prstGeom prst="roundRect">
                <a:avLst/>
              </a:prstGeom>
              <a:solidFill>
                <a:srgbClr val="FCED24"/>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55" name="Lekerekített téglalap 54"/>
              <p:cNvSpPr/>
              <p:nvPr/>
            </p:nvSpPr>
            <p:spPr>
              <a:xfrm rot="555523">
                <a:off x="3924571" y="2676520"/>
                <a:ext cx="180000" cy="180000"/>
              </a:xfrm>
              <a:prstGeom prst="roundRect">
                <a:avLst/>
              </a:prstGeom>
              <a:solidFill>
                <a:srgbClr val="FCED24"/>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56" name="Lekerekített téglalap 55"/>
              <p:cNvSpPr/>
              <p:nvPr/>
            </p:nvSpPr>
            <p:spPr>
              <a:xfrm rot="555523">
                <a:off x="3889630" y="2862891"/>
                <a:ext cx="180000" cy="180000"/>
              </a:xfrm>
              <a:prstGeom prst="roundRect">
                <a:avLst/>
              </a:prstGeom>
              <a:solidFill>
                <a:srgbClr val="FCED24"/>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57" name="Lekerekített téglalap 56"/>
              <p:cNvSpPr/>
              <p:nvPr/>
            </p:nvSpPr>
            <p:spPr>
              <a:xfrm rot="555523">
                <a:off x="3856994" y="3047363"/>
                <a:ext cx="180000" cy="180000"/>
              </a:xfrm>
              <a:prstGeom prst="roundRect">
                <a:avLst/>
              </a:prstGeom>
              <a:solidFill>
                <a:srgbClr val="FCED24"/>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51" name="Lekerekített téglalap 50"/>
              <p:cNvSpPr/>
              <p:nvPr/>
            </p:nvSpPr>
            <p:spPr>
              <a:xfrm rot="555523">
                <a:off x="3442152" y="2468667"/>
                <a:ext cx="180000" cy="180000"/>
              </a:xfrm>
              <a:prstGeom prst="roundRect">
                <a:avLst/>
              </a:prstGeom>
              <a:solidFill>
                <a:srgbClr val="C000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43" name="Lekerekített téglalap 42"/>
              <p:cNvSpPr/>
              <p:nvPr/>
            </p:nvSpPr>
            <p:spPr>
              <a:xfrm rot="1919041">
                <a:off x="4065940" y="3383852"/>
                <a:ext cx="108000" cy="180000"/>
              </a:xfrm>
              <a:prstGeom prst="roundRect">
                <a:avLst/>
              </a:prstGeom>
              <a:solidFill>
                <a:srgbClr val="00B05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45" name="Fánk 44"/>
              <p:cNvSpPr/>
              <p:nvPr/>
            </p:nvSpPr>
            <p:spPr>
              <a:xfrm>
                <a:off x="2723024" y="1697536"/>
                <a:ext cx="1980000" cy="1980000"/>
              </a:xfrm>
              <a:custGeom>
                <a:avLst/>
                <a:gdLst>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495000 w 1980000"/>
                  <a:gd name="connsiteY5" fmla="*/ 990000 h 1980000"/>
                  <a:gd name="connsiteX6" fmla="*/ 990000 w 1980000"/>
                  <a:gd name="connsiteY6" fmla="*/ 1485000 h 1980000"/>
                  <a:gd name="connsiteX7" fmla="*/ 1485000 w 1980000"/>
                  <a:gd name="connsiteY7" fmla="*/ 990000 h 1980000"/>
                  <a:gd name="connsiteX8" fmla="*/ 990000 w 1980000"/>
                  <a:gd name="connsiteY8" fmla="*/ 495000 h 1980000"/>
                  <a:gd name="connsiteX9" fmla="*/ 495000 w 1980000"/>
                  <a:gd name="connsiteY9" fmla="*/ 990000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495000 w 1980000"/>
                  <a:gd name="connsiteY5" fmla="*/ 990000 h 1980000"/>
                  <a:gd name="connsiteX6" fmla="*/ 994234 w 1980000"/>
                  <a:gd name="connsiteY6" fmla="*/ 1794033 h 1980000"/>
                  <a:gd name="connsiteX7" fmla="*/ 1485000 w 1980000"/>
                  <a:gd name="connsiteY7" fmla="*/ 990000 h 1980000"/>
                  <a:gd name="connsiteX8" fmla="*/ 990000 w 1980000"/>
                  <a:gd name="connsiteY8" fmla="*/ 495000 h 1980000"/>
                  <a:gd name="connsiteX9" fmla="*/ 495000 w 1980000"/>
                  <a:gd name="connsiteY9" fmla="*/ 990000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495000 w 1980000"/>
                  <a:gd name="connsiteY5" fmla="*/ 990000 h 1980000"/>
                  <a:gd name="connsiteX6" fmla="*/ 994234 w 1980000"/>
                  <a:gd name="connsiteY6" fmla="*/ 1794033 h 1980000"/>
                  <a:gd name="connsiteX7" fmla="*/ 1806733 w 1980000"/>
                  <a:gd name="connsiteY7" fmla="*/ 977300 h 1980000"/>
                  <a:gd name="connsiteX8" fmla="*/ 990000 w 1980000"/>
                  <a:gd name="connsiteY8" fmla="*/ 495000 h 1980000"/>
                  <a:gd name="connsiteX9" fmla="*/ 495000 w 1980000"/>
                  <a:gd name="connsiteY9" fmla="*/ 990000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495000 w 1980000"/>
                  <a:gd name="connsiteY5" fmla="*/ 990000 h 1980000"/>
                  <a:gd name="connsiteX6" fmla="*/ 994234 w 1980000"/>
                  <a:gd name="connsiteY6" fmla="*/ 1794033 h 1980000"/>
                  <a:gd name="connsiteX7" fmla="*/ 1570173 w 1980000"/>
                  <a:gd name="connsiteY7" fmla="*/ 1569388 h 1980000"/>
                  <a:gd name="connsiteX8" fmla="*/ 1806733 w 1980000"/>
                  <a:gd name="connsiteY8" fmla="*/ 977300 h 1980000"/>
                  <a:gd name="connsiteX9" fmla="*/ 990000 w 1980000"/>
                  <a:gd name="connsiteY9" fmla="*/ 495000 h 1980000"/>
                  <a:gd name="connsiteX10" fmla="*/ 495000 w 1980000"/>
                  <a:gd name="connsiteY10" fmla="*/ 990000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495000 w 1980000"/>
                  <a:gd name="connsiteY5" fmla="*/ 990000 h 1980000"/>
                  <a:gd name="connsiteX6" fmla="*/ 994234 w 1980000"/>
                  <a:gd name="connsiteY6" fmla="*/ 1794033 h 1980000"/>
                  <a:gd name="connsiteX7" fmla="*/ 1273839 w 1980000"/>
                  <a:gd name="connsiteY7" fmla="*/ 1759888 h 1980000"/>
                  <a:gd name="connsiteX8" fmla="*/ 1570173 w 1980000"/>
                  <a:gd name="connsiteY8" fmla="*/ 1569388 h 1980000"/>
                  <a:gd name="connsiteX9" fmla="*/ 1806733 w 1980000"/>
                  <a:gd name="connsiteY9" fmla="*/ 977300 h 1980000"/>
                  <a:gd name="connsiteX10" fmla="*/ 990000 w 1980000"/>
                  <a:gd name="connsiteY10" fmla="*/ 495000 h 1980000"/>
                  <a:gd name="connsiteX11" fmla="*/ 495000 w 1980000"/>
                  <a:gd name="connsiteY11" fmla="*/ 990000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495000 w 1980000"/>
                  <a:gd name="connsiteY5" fmla="*/ 990000 h 1980000"/>
                  <a:gd name="connsiteX6" fmla="*/ 994234 w 1980000"/>
                  <a:gd name="connsiteY6" fmla="*/ 1794033 h 1980000"/>
                  <a:gd name="connsiteX7" fmla="*/ 1104506 w 1980000"/>
                  <a:gd name="connsiteY7" fmla="*/ 1793755 h 1980000"/>
                  <a:gd name="connsiteX8" fmla="*/ 1273839 w 1980000"/>
                  <a:gd name="connsiteY8" fmla="*/ 1759888 h 1980000"/>
                  <a:gd name="connsiteX9" fmla="*/ 1570173 w 1980000"/>
                  <a:gd name="connsiteY9" fmla="*/ 1569388 h 1980000"/>
                  <a:gd name="connsiteX10" fmla="*/ 1806733 w 1980000"/>
                  <a:gd name="connsiteY10" fmla="*/ 977300 h 1980000"/>
                  <a:gd name="connsiteX11" fmla="*/ 990000 w 1980000"/>
                  <a:gd name="connsiteY11" fmla="*/ 495000 h 1980000"/>
                  <a:gd name="connsiteX12" fmla="*/ 495000 w 1980000"/>
                  <a:gd name="connsiteY12" fmla="*/ 990000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202900 w 1980000"/>
                  <a:gd name="connsiteY5" fmla="*/ 1019633 h 1980000"/>
                  <a:gd name="connsiteX6" fmla="*/ 994234 w 1980000"/>
                  <a:gd name="connsiteY6" fmla="*/ 1794033 h 1980000"/>
                  <a:gd name="connsiteX7" fmla="*/ 1104506 w 1980000"/>
                  <a:gd name="connsiteY7" fmla="*/ 1793755 h 1980000"/>
                  <a:gd name="connsiteX8" fmla="*/ 1273839 w 1980000"/>
                  <a:gd name="connsiteY8" fmla="*/ 1759888 h 1980000"/>
                  <a:gd name="connsiteX9" fmla="*/ 1570173 w 1980000"/>
                  <a:gd name="connsiteY9" fmla="*/ 1569388 h 1980000"/>
                  <a:gd name="connsiteX10" fmla="*/ 1806733 w 1980000"/>
                  <a:gd name="connsiteY10" fmla="*/ 977300 h 1980000"/>
                  <a:gd name="connsiteX11" fmla="*/ 990000 w 1980000"/>
                  <a:gd name="connsiteY11" fmla="*/ 495000 h 1980000"/>
                  <a:gd name="connsiteX12" fmla="*/ 202900 w 1980000"/>
                  <a:gd name="connsiteY12" fmla="*/ 1019633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202900 w 1980000"/>
                  <a:gd name="connsiteY5" fmla="*/ 1019633 h 1980000"/>
                  <a:gd name="connsiteX6" fmla="*/ 994234 w 1980000"/>
                  <a:gd name="connsiteY6" fmla="*/ 1794033 h 1980000"/>
                  <a:gd name="connsiteX7" fmla="*/ 1104506 w 1980000"/>
                  <a:gd name="connsiteY7" fmla="*/ 1793755 h 1980000"/>
                  <a:gd name="connsiteX8" fmla="*/ 1273839 w 1980000"/>
                  <a:gd name="connsiteY8" fmla="*/ 1759888 h 1980000"/>
                  <a:gd name="connsiteX9" fmla="*/ 1570173 w 1980000"/>
                  <a:gd name="connsiteY9" fmla="*/ 1569388 h 1980000"/>
                  <a:gd name="connsiteX10" fmla="*/ 1806733 w 1980000"/>
                  <a:gd name="connsiteY10" fmla="*/ 977300 h 1980000"/>
                  <a:gd name="connsiteX11" fmla="*/ 990000 w 1980000"/>
                  <a:gd name="connsiteY11" fmla="*/ 495000 h 1980000"/>
                  <a:gd name="connsiteX12" fmla="*/ 202900 w 1980000"/>
                  <a:gd name="connsiteY12" fmla="*/ 1019633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202900 w 1980000"/>
                  <a:gd name="connsiteY5" fmla="*/ 1019633 h 1980000"/>
                  <a:gd name="connsiteX6" fmla="*/ 427173 w 1980000"/>
                  <a:gd name="connsiteY6" fmla="*/ 1552455 h 1980000"/>
                  <a:gd name="connsiteX7" fmla="*/ 994234 w 1980000"/>
                  <a:gd name="connsiteY7" fmla="*/ 1794033 h 1980000"/>
                  <a:gd name="connsiteX8" fmla="*/ 1104506 w 1980000"/>
                  <a:gd name="connsiteY8" fmla="*/ 1793755 h 1980000"/>
                  <a:gd name="connsiteX9" fmla="*/ 1273839 w 1980000"/>
                  <a:gd name="connsiteY9" fmla="*/ 1759888 h 1980000"/>
                  <a:gd name="connsiteX10" fmla="*/ 1570173 w 1980000"/>
                  <a:gd name="connsiteY10" fmla="*/ 1569388 h 1980000"/>
                  <a:gd name="connsiteX11" fmla="*/ 1806733 w 1980000"/>
                  <a:gd name="connsiteY11" fmla="*/ 977300 h 1980000"/>
                  <a:gd name="connsiteX12" fmla="*/ 990000 w 1980000"/>
                  <a:gd name="connsiteY12" fmla="*/ 495000 h 1980000"/>
                  <a:gd name="connsiteX13" fmla="*/ 202900 w 1980000"/>
                  <a:gd name="connsiteY13" fmla="*/ 1019633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202900 w 1980000"/>
                  <a:gd name="connsiteY5" fmla="*/ 1019633 h 1980000"/>
                  <a:gd name="connsiteX6" fmla="*/ 427173 w 1980000"/>
                  <a:gd name="connsiteY6" fmla="*/ 1552455 h 1980000"/>
                  <a:gd name="connsiteX7" fmla="*/ 994234 w 1980000"/>
                  <a:gd name="connsiteY7" fmla="*/ 1794033 h 1980000"/>
                  <a:gd name="connsiteX8" fmla="*/ 1104506 w 1980000"/>
                  <a:gd name="connsiteY8" fmla="*/ 1793755 h 1980000"/>
                  <a:gd name="connsiteX9" fmla="*/ 1273839 w 1980000"/>
                  <a:gd name="connsiteY9" fmla="*/ 1759888 h 1980000"/>
                  <a:gd name="connsiteX10" fmla="*/ 1570173 w 1980000"/>
                  <a:gd name="connsiteY10" fmla="*/ 1569388 h 1980000"/>
                  <a:gd name="connsiteX11" fmla="*/ 1806733 w 1980000"/>
                  <a:gd name="connsiteY11" fmla="*/ 977300 h 1980000"/>
                  <a:gd name="connsiteX12" fmla="*/ 998467 w 1980000"/>
                  <a:gd name="connsiteY12" fmla="*/ 181733 h 1980000"/>
                  <a:gd name="connsiteX13" fmla="*/ 202900 w 1980000"/>
                  <a:gd name="connsiteY13" fmla="*/ 1019633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202900 w 1980000"/>
                  <a:gd name="connsiteY5" fmla="*/ 1019633 h 1980000"/>
                  <a:gd name="connsiteX6" fmla="*/ 427173 w 1980000"/>
                  <a:gd name="connsiteY6" fmla="*/ 1552455 h 1980000"/>
                  <a:gd name="connsiteX7" fmla="*/ 994234 w 1980000"/>
                  <a:gd name="connsiteY7" fmla="*/ 1794033 h 1980000"/>
                  <a:gd name="connsiteX8" fmla="*/ 1104506 w 1980000"/>
                  <a:gd name="connsiteY8" fmla="*/ 1793755 h 1980000"/>
                  <a:gd name="connsiteX9" fmla="*/ 1273839 w 1980000"/>
                  <a:gd name="connsiteY9" fmla="*/ 1759888 h 1980000"/>
                  <a:gd name="connsiteX10" fmla="*/ 1570173 w 1980000"/>
                  <a:gd name="connsiteY10" fmla="*/ 1569388 h 1980000"/>
                  <a:gd name="connsiteX11" fmla="*/ 1806733 w 1980000"/>
                  <a:gd name="connsiteY11" fmla="*/ 977300 h 1980000"/>
                  <a:gd name="connsiteX12" fmla="*/ 1570173 w 1980000"/>
                  <a:gd name="connsiteY12" fmla="*/ 434855 h 1980000"/>
                  <a:gd name="connsiteX13" fmla="*/ 998467 w 1980000"/>
                  <a:gd name="connsiteY13" fmla="*/ 181733 h 1980000"/>
                  <a:gd name="connsiteX14" fmla="*/ 202900 w 1980000"/>
                  <a:gd name="connsiteY14" fmla="*/ 1019633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202900 w 1980000"/>
                  <a:gd name="connsiteY5" fmla="*/ 1019633 h 1980000"/>
                  <a:gd name="connsiteX6" fmla="*/ 427173 w 1980000"/>
                  <a:gd name="connsiteY6" fmla="*/ 1552455 h 1980000"/>
                  <a:gd name="connsiteX7" fmla="*/ 994234 w 1980000"/>
                  <a:gd name="connsiteY7" fmla="*/ 1794033 h 1980000"/>
                  <a:gd name="connsiteX8" fmla="*/ 1104506 w 1980000"/>
                  <a:gd name="connsiteY8" fmla="*/ 1793755 h 1980000"/>
                  <a:gd name="connsiteX9" fmla="*/ 1273839 w 1980000"/>
                  <a:gd name="connsiteY9" fmla="*/ 1759888 h 1980000"/>
                  <a:gd name="connsiteX10" fmla="*/ 1570173 w 1980000"/>
                  <a:gd name="connsiteY10" fmla="*/ 1569388 h 1980000"/>
                  <a:gd name="connsiteX11" fmla="*/ 1806733 w 1980000"/>
                  <a:gd name="connsiteY11" fmla="*/ 977300 h 1980000"/>
                  <a:gd name="connsiteX12" fmla="*/ 1570173 w 1980000"/>
                  <a:gd name="connsiteY12" fmla="*/ 434855 h 1980000"/>
                  <a:gd name="connsiteX13" fmla="*/ 998467 w 1980000"/>
                  <a:gd name="connsiteY13" fmla="*/ 181733 h 1980000"/>
                  <a:gd name="connsiteX14" fmla="*/ 444106 w 1980000"/>
                  <a:gd name="connsiteY14" fmla="*/ 396755 h 1980000"/>
                  <a:gd name="connsiteX15" fmla="*/ 202900 w 1980000"/>
                  <a:gd name="connsiteY15" fmla="*/ 1019633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202900 w 1980000"/>
                  <a:gd name="connsiteY5" fmla="*/ 1019633 h 1980000"/>
                  <a:gd name="connsiteX6" fmla="*/ 427173 w 1980000"/>
                  <a:gd name="connsiteY6" fmla="*/ 1552455 h 1980000"/>
                  <a:gd name="connsiteX7" fmla="*/ 994234 w 1980000"/>
                  <a:gd name="connsiteY7" fmla="*/ 1794033 h 1980000"/>
                  <a:gd name="connsiteX8" fmla="*/ 1104506 w 1980000"/>
                  <a:gd name="connsiteY8" fmla="*/ 1793755 h 1980000"/>
                  <a:gd name="connsiteX9" fmla="*/ 1273839 w 1980000"/>
                  <a:gd name="connsiteY9" fmla="*/ 1759888 h 1980000"/>
                  <a:gd name="connsiteX10" fmla="*/ 1430473 w 1980000"/>
                  <a:gd name="connsiteY10" fmla="*/ 1645588 h 1980000"/>
                  <a:gd name="connsiteX11" fmla="*/ 1570173 w 1980000"/>
                  <a:gd name="connsiteY11" fmla="*/ 1569388 h 1980000"/>
                  <a:gd name="connsiteX12" fmla="*/ 1806733 w 1980000"/>
                  <a:gd name="connsiteY12" fmla="*/ 977300 h 1980000"/>
                  <a:gd name="connsiteX13" fmla="*/ 1570173 w 1980000"/>
                  <a:gd name="connsiteY13" fmla="*/ 434855 h 1980000"/>
                  <a:gd name="connsiteX14" fmla="*/ 998467 w 1980000"/>
                  <a:gd name="connsiteY14" fmla="*/ 181733 h 1980000"/>
                  <a:gd name="connsiteX15" fmla="*/ 444106 w 1980000"/>
                  <a:gd name="connsiteY15" fmla="*/ 396755 h 1980000"/>
                  <a:gd name="connsiteX16" fmla="*/ 202900 w 1980000"/>
                  <a:gd name="connsiteY16" fmla="*/ 1019633 h 1980000"/>
                  <a:gd name="connsiteX0" fmla="*/ 0 w 1980000"/>
                  <a:gd name="connsiteY0" fmla="*/ 990000 h 1980000"/>
                  <a:gd name="connsiteX1" fmla="*/ 990000 w 1980000"/>
                  <a:gd name="connsiteY1" fmla="*/ 0 h 1980000"/>
                  <a:gd name="connsiteX2" fmla="*/ 1980000 w 1980000"/>
                  <a:gd name="connsiteY2" fmla="*/ 990000 h 1980000"/>
                  <a:gd name="connsiteX3" fmla="*/ 990000 w 1980000"/>
                  <a:gd name="connsiteY3" fmla="*/ 1980000 h 1980000"/>
                  <a:gd name="connsiteX4" fmla="*/ 0 w 1980000"/>
                  <a:gd name="connsiteY4" fmla="*/ 990000 h 1980000"/>
                  <a:gd name="connsiteX5" fmla="*/ 202900 w 1980000"/>
                  <a:gd name="connsiteY5" fmla="*/ 1019633 h 1980000"/>
                  <a:gd name="connsiteX6" fmla="*/ 427173 w 1980000"/>
                  <a:gd name="connsiteY6" fmla="*/ 1552455 h 1980000"/>
                  <a:gd name="connsiteX7" fmla="*/ 994234 w 1980000"/>
                  <a:gd name="connsiteY7" fmla="*/ 1794033 h 1980000"/>
                  <a:gd name="connsiteX8" fmla="*/ 1104506 w 1980000"/>
                  <a:gd name="connsiteY8" fmla="*/ 1793755 h 1980000"/>
                  <a:gd name="connsiteX9" fmla="*/ 1278072 w 1980000"/>
                  <a:gd name="connsiteY9" fmla="*/ 1717555 h 1980000"/>
                  <a:gd name="connsiteX10" fmla="*/ 1430473 w 1980000"/>
                  <a:gd name="connsiteY10" fmla="*/ 1645588 h 1980000"/>
                  <a:gd name="connsiteX11" fmla="*/ 1570173 w 1980000"/>
                  <a:gd name="connsiteY11" fmla="*/ 1569388 h 1980000"/>
                  <a:gd name="connsiteX12" fmla="*/ 1806733 w 1980000"/>
                  <a:gd name="connsiteY12" fmla="*/ 977300 h 1980000"/>
                  <a:gd name="connsiteX13" fmla="*/ 1570173 w 1980000"/>
                  <a:gd name="connsiteY13" fmla="*/ 434855 h 1980000"/>
                  <a:gd name="connsiteX14" fmla="*/ 998467 w 1980000"/>
                  <a:gd name="connsiteY14" fmla="*/ 181733 h 1980000"/>
                  <a:gd name="connsiteX15" fmla="*/ 444106 w 1980000"/>
                  <a:gd name="connsiteY15" fmla="*/ 396755 h 1980000"/>
                  <a:gd name="connsiteX16" fmla="*/ 202900 w 1980000"/>
                  <a:gd name="connsiteY16" fmla="*/ 1019633 h 19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80000" h="1980000">
                    <a:moveTo>
                      <a:pt x="0" y="990000"/>
                    </a:moveTo>
                    <a:cubicBezTo>
                      <a:pt x="0" y="443238"/>
                      <a:pt x="443238" y="0"/>
                      <a:pt x="990000" y="0"/>
                    </a:cubicBezTo>
                    <a:cubicBezTo>
                      <a:pt x="1536762" y="0"/>
                      <a:pt x="1980000" y="443238"/>
                      <a:pt x="1980000" y="990000"/>
                    </a:cubicBezTo>
                    <a:cubicBezTo>
                      <a:pt x="1980000" y="1536762"/>
                      <a:pt x="1536762" y="1980000"/>
                      <a:pt x="990000" y="1980000"/>
                    </a:cubicBezTo>
                    <a:cubicBezTo>
                      <a:pt x="443238" y="1980000"/>
                      <a:pt x="0" y="1536762"/>
                      <a:pt x="0" y="990000"/>
                    </a:cubicBezTo>
                    <a:close/>
                    <a:moveTo>
                      <a:pt x="202900" y="1019633"/>
                    </a:moveTo>
                    <a:cubicBezTo>
                      <a:pt x="200078" y="1212250"/>
                      <a:pt x="295284" y="1423388"/>
                      <a:pt x="427173" y="1552455"/>
                    </a:cubicBezTo>
                    <a:cubicBezTo>
                      <a:pt x="559062" y="1681522"/>
                      <a:pt x="881345" y="1753816"/>
                      <a:pt x="994234" y="1794033"/>
                    </a:cubicBezTo>
                    <a:cubicBezTo>
                      <a:pt x="1107123" y="1834250"/>
                      <a:pt x="1057905" y="1799446"/>
                      <a:pt x="1104506" y="1793755"/>
                    </a:cubicBezTo>
                    <a:cubicBezTo>
                      <a:pt x="1151107" y="1788064"/>
                      <a:pt x="1222333" y="1735900"/>
                      <a:pt x="1278072" y="1717555"/>
                    </a:cubicBezTo>
                    <a:cubicBezTo>
                      <a:pt x="1333811" y="1699210"/>
                      <a:pt x="1381084" y="1677338"/>
                      <a:pt x="1430473" y="1645588"/>
                    </a:cubicBezTo>
                    <a:cubicBezTo>
                      <a:pt x="1479862" y="1613838"/>
                      <a:pt x="1508874" y="1687119"/>
                      <a:pt x="1570173" y="1569388"/>
                    </a:cubicBezTo>
                    <a:cubicBezTo>
                      <a:pt x="1631472" y="1451657"/>
                      <a:pt x="1822961" y="1154394"/>
                      <a:pt x="1806733" y="977300"/>
                    </a:cubicBezTo>
                    <a:cubicBezTo>
                      <a:pt x="1790505" y="800206"/>
                      <a:pt x="1704884" y="567450"/>
                      <a:pt x="1570173" y="434855"/>
                    </a:cubicBezTo>
                    <a:cubicBezTo>
                      <a:pt x="1435462" y="302261"/>
                      <a:pt x="1186145" y="188083"/>
                      <a:pt x="998467" y="181733"/>
                    </a:cubicBezTo>
                    <a:cubicBezTo>
                      <a:pt x="810789" y="175383"/>
                      <a:pt x="576701" y="257105"/>
                      <a:pt x="444106" y="396755"/>
                    </a:cubicBezTo>
                    <a:cubicBezTo>
                      <a:pt x="311512" y="536405"/>
                      <a:pt x="205722" y="827016"/>
                      <a:pt x="202900" y="1019633"/>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schemeClr val="tx1"/>
                  </a:solidFill>
                  <a:latin typeface="Arial" panose="020B0604020202020204" pitchFamily="34" charset="0"/>
                  <a:cs typeface="Arial" panose="020B0604020202020204" pitchFamily="34" charset="0"/>
                </a:endParaRPr>
              </a:p>
            </p:txBody>
          </p:sp>
          <p:sp>
            <p:nvSpPr>
              <p:cNvPr id="27" name="Ellipszis 26"/>
              <p:cNvSpPr/>
              <p:nvPr/>
            </p:nvSpPr>
            <p:spPr>
              <a:xfrm>
                <a:off x="2938650" y="1837738"/>
                <a:ext cx="1620000" cy="1620000"/>
              </a:xfrm>
              <a:prstGeom prst="ellipse">
                <a:avLst/>
              </a:prstGeom>
              <a:ln w="31750">
                <a:solidFill>
                  <a:schemeClr val="tx1"/>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GB" sz="1800">
                  <a:solidFill>
                    <a:schemeClr val="tx1"/>
                  </a:solidFill>
                  <a:latin typeface="Arial" panose="020B0604020202020204" pitchFamily="34" charset="0"/>
                  <a:cs typeface="Arial" panose="020B0604020202020204" pitchFamily="34" charset="0"/>
                </a:endParaRPr>
              </a:p>
            </p:txBody>
          </p:sp>
          <p:sp>
            <p:nvSpPr>
              <p:cNvPr id="33" name="Lekerekített téglalap 32"/>
              <p:cNvSpPr/>
              <p:nvPr/>
            </p:nvSpPr>
            <p:spPr>
              <a:xfrm rot="19605666">
                <a:off x="3184088" y="2377277"/>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34" name="Lekerekített téglalap 33"/>
              <p:cNvSpPr/>
              <p:nvPr/>
            </p:nvSpPr>
            <p:spPr>
              <a:xfrm rot="19605666">
                <a:off x="3341930" y="2265168"/>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35" name="Lekerekített téglalap 34"/>
              <p:cNvSpPr/>
              <p:nvPr/>
            </p:nvSpPr>
            <p:spPr>
              <a:xfrm rot="19605666">
                <a:off x="3499773" y="2156835"/>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36" name="Lekerekített téglalap 35"/>
              <p:cNvSpPr/>
              <p:nvPr/>
            </p:nvSpPr>
            <p:spPr>
              <a:xfrm rot="19605666">
                <a:off x="3653679" y="2048501"/>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37" name="Lekerekített téglalap 36"/>
              <p:cNvSpPr/>
              <p:nvPr/>
            </p:nvSpPr>
            <p:spPr>
              <a:xfrm rot="19605666">
                <a:off x="3026577" y="2480292"/>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38" name="Lekerekített téglalap 37"/>
              <p:cNvSpPr/>
              <p:nvPr/>
            </p:nvSpPr>
            <p:spPr>
              <a:xfrm rot="19605666">
                <a:off x="3807586" y="1944008"/>
                <a:ext cx="180000" cy="180000"/>
              </a:xfrm>
              <a:prstGeom prst="roundRect">
                <a:avLst/>
              </a:prstGeom>
              <a:solidFill>
                <a:srgbClr val="0070C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39" name="Lekerekített téglalap 38"/>
              <p:cNvSpPr/>
              <p:nvPr/>
            </p:nvSpPr>
            <p:spPr>
              <a:xfrm rot="1919041">
                <a:off x="3897523" y="3171966"/>
                <a:ext cx="180000" cy="180000"/>
              </a:xfrm>
              <a:prstGeom prst="roundRect">
                <a:avLst/>
              </a:prstGeom>
              <a:solidFill>
                <a:srgbClr val="36B8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40" name="Lekerekített téglalap 39"/>
              <p:cNvSpPr/>
              <p:nvPr/>
            </p:nvSpPr>
            <p:spPr>
              <a:xfrm rot="1919041">
                <a:off x="3748390" y="3083838"/>
                <a:ext cx="180000" cy="180000"/>
              </a:xfrm>
              <a:prstGeom prst="roundRect">
                <a:avLst/>
              </a:prstGeom>
              <a:solidFill>
                <a:srgbClr val="36B8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41" name="Lekerekített téglalap 40"/>
              <p:cNvSpPr/>
              <p:nvPr/>
            </p:nvSpPr>
            <p:spPr>
              <a:xfrm rot="1919041">
                <a:off x="3589467" y="2987107"/>
                <a:ext cx="180000" cy="180000"/>
              </a:xfrm>
              <a:prstGeom prst="roundRect">
                <a:avLst/>
              </a:prstGeom>
              <a:solidFill>
                <a:srgbClr val="36B8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42" name="Lekerekített téglalap 41"/>
              <p:cNvSpPr/>
              <p:nvPr/>
            </p:nvSpPr>
            <p:spPr>
              <a:xfrm rot="1919041">
                <a:off x="3426909" y="2892515"/>
                <a:ext cx="180000" cy="180000"/>
              </a:xfrm>
              <a:prstGeom prst="roundRect">
                <a:avLst/>
              </a:prstGeom>
              <a:solidFill>
                <a:srgbClr val="36B8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46" name="Lekerekített téglalap 45"/>
              <p:cNvSpPr/>
              <p:nvPr/>
            </p:nvSpPr>
            <p:spPr>
              <a:xfrm rot="555523">
                <a:off x="4337992" y="2625685"/>
                <a:ext cx="180000" cy="180000"/>
              </a:xfrm>
              <a:prstGeom prst="roundRect">
                <a:avLst/>
              </a:prstGeom>
              <a:solidFill>
                <a:srgbClr val="C000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47" name="Lekerekített téglalap 46"/>
              <p:cNvSpPr/>
              <p:nvPr/>
            </p:nvSpPr>
            <p:spPr>
              <a:xfrm rot="555523">
                <a:off x="4162963" y="2594448"/>
                <a:ext cx="180000" cy="180000"/>
              </a:xfrm>
              <a:prstGeom prst="roundRect">
                <a:avLst/>
              </a:prstGeom>
              <a:solidFill>
                <a:srgbClr val="C000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48" name="Lekerekített téglalap 47"/>
              <p:cNvSpPr/>
              <p:nvPr/>
            </p:nvSpPr>
            <p:spPr>
              <a:xfrm rot="555523">
                <a:off x="3987934" y="2561467"/>
                <a:ext cx="180000" cy="180000"/>
              </a:xfrm>
              <a:prstGeom prst="roundRect">
                <a:avLst/>
              </a:prstGeom>
              <a:solidFill>
                <a:srgbClr val="C000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49" name="Lekerekített téglalap 48"/>
              <p:cNvSpPr/>
              <p:nvPr/>
            </p:nvSpPr>
            <p:spPr>
              <a:xfrm rot="555523">
                <a:off x="3798846" y="2525013"/>
                <a:ext cx="180000" cy="180000"/>
              </a:xfrm>
              <a:prstGeom prst="roundRect">
                <a:avLst/>
              </a:prstGeom>
              <a:solidFill>
                <a:srgbClr val="C000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50" name="Lekerekített téglalap 49"/>
              <p:cNvSpPr/>
              <p:nvPr/>
            </p:nvSpPr>
            <p:spPr>
              <a:xfrm rot="555523">
                <a:off x="3623024" y="2496854"/>
                <a:ext cx="180000" cy="180000"/>
              </a:xfrm>
              <a:prstGeom prst="roundRect">
                <a:avLst/>
              </a:prstGeom>
              <a:solidFill>
                <a:srgbClr val="C00000"/>
              </a:solidFill>
              <a:ln w="19050">
                <a:solidFill>
                  <a:schemeClr val="tx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latin typeface="Arial" panose="020B0604020202020204" pitchFamily="34" charset="0"/>
                  <a:cs typeface="Arial" panose="020B0604020202020204" pitchFamily="34" charset="0"/>
                </a:endParaRPr>
              </a:p>
            </p:txBody>
          </p:sp>
          <p:sp>
            <p:nvSpPr>
              <p:cNvPr id="64" name="Téglalap 63"/>
              <p:cNvSpPr/>
              <p:nvPr/>
            </p:nvSpPr>
            <p:spPr>
              <a:xfrm>
                <a:off x="3127682" y="1410868"/>
                <a:ext cx="1274708" cy="369332"/>
              </a:xfrm>
              <a:prstGeom prst="rect">
                <a:avLst/>
              </a:prstGeom>
            </p:spPr>
            <p:txBody>
              <a:bodyPr wrap="none">
                <a:spAutoFit/>
              </a:bodyPr>
              <a:lstStyle/>
              <a:p>
                <a:r>
                  <a:rPr lang="hu-HU" sz="1800" dirty="0" err="1">
                    <a:latin typeface="Arial" panose="020B0604020202020204" pitchFamily="34" charset="0"/>
                    <a:ea typeface="Verdana" panose="020B0604030504040204" pitchFamily="34" charset="0"/>
                    <a:cs typeface="Arial" panose="020B0604020202020204" pitchFamily="34" charset="0"/>
                  </a:rPr>
                  <a:t>Population</a:t>
                </a:r>
                <a:endParaRPr lang="en-GB" sz="1800" dirty="0">
                  <a:latin typeface="Arial" panose="020B0604020202020204" pitchFamily="34" charset="0"/>
                  <a:ea typeface="Verdana" panose="020B0604030504040204" pitchFamily="34" charset="0"/>
                  <a:cs typeface="Arial" panose="020B0604020202020204" pitchFamily="34" charset="0"/>
                </a:endParaRPr>
              </a:p>
            </p:txBody>
          </p:sp>
          <p:sp>
            <p:nvSpPr>
              <p:cNvPr id="176" name="Téglalap 175"/>
              <p:cNvSpPr/>
              <p:nvPr/>
            </p:nvSpPr>
            <p:spPr>
              <a:xfrm>
                <a:off x="2881574" y="3533907"/>
                <a:ext cx="1646605" cy="646331"/>
              </a:xfrm>
              <a:prstGeom prst="rect">
                <a:avLst/>
              </a:prstGeom>
            </p:spPr>
            <p:txBody>
              <a:bodyPr wrap="none">
                <a:spAutoFit/>
              </a:bodyPr>
              <a:lstStyle/>
              <a:p>
                <a:pPr algn="ctr"/>
                <a:r>
                  <a:rPr lang="hu-HU" sz="1800" dirty="0">
                    <a:latin typeface="Arial" panose="020B0604020202020204" pitchFamily="34" charset="0"/>
                    <a:ea typeface="Verdana" panose="020B0604030504040204" pitchFamily="34" charset="0"/>
                    <a:cs typeface="Arial" panose="020B0604020202020204" pitchFamily="34" charset="0"/>
                  </a:rPr>
                  <a:t>N species</a:t>
                </a:r>
              </a:p>
              <a:p>
                <a:pPr algn="ctr"/>
                <a:r>
                  <a:rPr lang="hu-HU" sz="1800" dirty="0">
                    <a:latin typeface="Arial" panose="020B0604020202020204" pitchFamily="34" charset="0"/>
                    <a:ea typeface="Verdana" panose="020B0604030504040204" pitchFamily="34" charset="0"/>
                    <a:cs typeface="Arial" panose="020B0604020202020204" pitchFamily="34" charset="0"/>
                  </a:rPr>
                  <a:t>1</a:t>
                </a:r>
                <a:r>
                  <a:rPr lang="hu-HU" sz="1800" baseline="30000" dirty="0">
                    <a:latin typeface="Arial" panose="020B0604020202020204" pitchFamily="34" charset="0"/>
                    <a:ea typeface="Verdana" panose="020B0604030504040204" pitchFamily="34" charset="0"/>
                    <a:cs typeface="Arial" panose="020B0604020202020204" pitchFamily="34" charset="0"/>
                  </a:rPr>
                  <a:t>st</a:t>
                </a:r>
                <a:r>
                  <a:rPr lang="hu-HU" sz="1800" dirty="0">
                    <a:latin typeface="Arial" panose="020B0604020202020204" pitchFamily="34" charset="0"/>
                    <a:ea typeface="Verdana" panose="020B0604030504040204" pitchFamily="34" charset="0"/>
                    <a:cs typeface="Arial" panose="020B0604020202020204" pitchFamily="34" charset="0"/>
                  </a:rPr>
                  <a:t> </a:t>
                </a:r>
                <a:r>
                  <a:rPr lang="hu-HU" sz="1800" dirty="0" err="1">
                    <a:latin typeface="Arial" panose="020B0604020202020204" pitchFamily="34" charset="0"/>
                    <a:ea typeface="Verdana" panose="020B0604030504040204" pitchFamily="34" charset="0"/>
                    <a:cs typeface="Arial" panose="020B0604020202020204" pitchFamily="34" charset="0"/>
                  </a:rPr>
                  <a:t>generation</a:t>
                </a:r>
                <a:endParaRPr lang="en-GB" sz="1800" dirty="0">
                  <a:latin typeface="Arial" panose="020B0604020202020204" pitchFamily="34" charset="0"/>
                  <a:ea typeface="Verdana" panose="020B0604030504040204" pitchFamily="34" charset="0"/>
                  <a:cs typeface="Arial" panose="020B0604020202020204" pitchFamily="34" charset="0"/>
                </a:endParaRPr>
              </a:p>
            </p:txBody>
          </p:sp>
        </p:grpSp>
        <p:sp>
          <p:nvSpPr>
            <p:cNvPr id="19" name="Rectangle 18">
              <a:extLst>
                <a:ext uri="{FF2B5EF4-FFF2-40B4-BE49-F238E27FC236}">
                  <a16:creationId xmlns:a16="http://schemas.microsoft.com/office/drawing/2014/main" id="{F53A63C5-7E3C-49B2-98F0-055C72F47982}"/>
                </a:ext>
              </a:extLst>
            </p:cNvPr>
            <p:cNvSpPr/>
            <p:nvPr/>
          </p:nvSpPr>
          <p:spPr>
            <a:xfrm>
              <a:off x="3962400" y="3519783"/>
              <a:ext cx="362284" cy="1343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grpSp>
        <p:nvGrpSpPr>
          <p:cNvPr id="7" name="Group 6">
            <a:extLst>
              <a:ext uri="{FF2B5EF4-FFF2-40B4-BE49-F238E27FC236}">
                <a16:creationId xmlns:a16="http://schemas.microsoft.com/office/drawing/2014/main" id="{1C9787E4-B9F9-4896-B356-BADB0491C0C5}"/>
              </a:ext>
            </a:extLst>
          </p:cNvPr>
          <p:cNvGrpSpPr/>
          <p:nvPr/>
        </p:nvGrpSpPr>
        <p:grpSpPr>
          <a:xfrm>
            <a:off x="1627896" y="2345516"/>
            <a:ext cx="1402948" cy="451684"/>
            <a:chOff x="1627896" y="2146736"/>
            <a:chExt cx="1402948" cy="451684"/>
          </a:xfrm>
        </p:grpSpPr>
        <p:cxnSp>
          <p:nvCxnSpPr>
            <p:cNvPr id="66" name="Egyenes összekötő nyíllal 65"/>
            <p:cNvCxnSpPr>
              <a:cxnSpLocks/>
            </p:cNvCxnSpPr>
            <p:nvPr/>
          </p:nvCxnSpPr>
          <p:spPr>
            <a:xfrm>
              <a:off x="1927023" y="2598420"/>
              <a:ext cx="796001"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9" name="Téglalap 88"/>
            <p:cNvSpPr/>
            <p:nvPr/>
          </p:nvSpPr>
          <p:spPr>
            <a:xfrm>
              <a:off x="1627896" y="2146736"/>
              <a:ext cx="1402948" cy="369332"/>
            </a:xfrm>
            <a:prstGeom prst="rect">
              <a:avLst/>
            </a:prstGeom>
          </p:spPr>
          <p:txBody>
            <a:bodyPr wrap="none">
              <a:spAutoFit/>
            </a:bodyPr>
            <a:lstStyle/>
            <a:p>
              <a:r>
                <a:rPr lang="hu-HU" sz="1800" b="1" dirty="0" err="1">
                  <a:latin typeface="Arial" panose="020B0604020202020204" pitchFamily="34" charset="0"/>
                  <a:ea typeface="Verdana" panose="020B0604030504040204" pitchFamily="34" charset="0"/>
                  <a:cs typeface="Arial" panose="020B0604020202020204" pitchFamily="34" charset="0"/>
                </a:rPr>
                <a:t>Generation</a:t>
              </a:r>
              <a:endParaRPr lang="en-GB" sz="1800" b="1" dirty="0">
                <a:latin typeface="Arial" panose="020B0604020202020204" pitchFamily="34" charset="0"/>
                <a:ea typeface="Verdana" panose="020B0604030504040204" pitchFamily="34" charset="0"/>
                <a:cs typeface="Arial" panose="020B0604020202020204" pitchFamily="34" charset="0"/>
              </a:endParaRPr>
            </a:p>
          </p:txBody>
        </p:sp>
      </p:grpSp>
      <p:sp>
        <p:nvSpPr>
          <p:cNvPr id="157" name="Title 1">
            <a:extLst>
              <a:ext uri="{FF2B5EF4-FFF2-40B4-BE49-F238E27FC236}">
                <a16:creationId xmlns:a16="http://schemas.microsoft.com/office/drawing/2014/main" id="{5C3A3319-9362-493A-83DD-D24A7A95A2A0}"/>
              </a:ext>
            </a:extLst>
          </p:cNvPr>
          <p:cNvSpPr txBox="1">
            <a:spLocks/>
          </p:cNvSpPr>
          <p:nvPr/>
        </p:nvSpPr>
        <p:spPr>
          <a:xfrm>
            <a:off x="2273300" y="187840"/>
            <a:ext cx="9104313" cy="910036"/>
          </a:xfrm>
          <a:prstGeom prst="rect">
            <a:avLst/>
          </a:prstGeom>
        </p:spPr>
        <p:txBody>
          <a:bodyPr vert="horz" lIns="0" tIns="0" rIns="0" bIns="0" rtlCol="0" anchor="ctr" anchorCtr="0">
            <a:noAutofit/>
          </a:bodyPr>
          <a:lstStyle>
            <a:lvl1pPr algn="l" defTabSz="685783" rtl="0" eaLnBrk="1" latinLnBrk="0" hangingPunct="1">
              <a:lnSpc>
                <a:spcPts val="3600"/>
              </a:lnSpc>
              <a:spcBef>
                <a:spcPct val="0"/>
              </a:spcBef>
              <a:buNone/>
              <a:defRPr sz="3600" b="1" kern="1200" baseline="0">
                <a:solidFill>
                  <a:schemeClr val="tx1"/>
                </a:solidFill>
                <a:latin typeface="Arial" charset="0"/>
                <a:ea typeface="Arial" charset="0"/>
                <a:cs typeface="Arial" charset="0"/>
              </a:defRPr>
            </a:lvl1pPr>
          </a:lstStyle>
          <a:p>
            <a:r>
              <a:rPr lang="en-US" dirty="0"/>
              <a:t>Evolutionary theory</a:t>
            </a:r>
            <a:endParaRPr lang="en-NL" dirty="0"/>
          </a:p>
        </p:txBody>
      </p:sp>
    </p:spTree>
    <p:extLst>
      <p:ext uri="{BB962C8B-B14F-4D97-AF65-F5344CB8AC3E}">
        <p14:creationId xmlns:p14="http://schemas.microsoft.com/office/powerpoint/2010/main" val="935076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15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animBg="1"/>
      <p:bldP spid="156" grpId="1" animBg="1"/>
      <p:bldP spid="18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3B62B-AC6E-4DD6-9125-4AC8C5E7B609}"/>
              </a:ext>
            </a:extLst>
          </p:cNvPr>
          <p:cNvSpPr>
            <a:spLocks noGrp="1"/>
          </p:cNvSpPr>
          <p:nvPr>
            <p:ph type="title"/>
          </p:nvPr>
        </p:nvSpPr>
        <p:spPr/>
        <p:txBody>
          <a:bodyPr/>
          <a:lstStyle/>
          <a:p>
            <a:r>
              <a:rPr lang="en-US" dirty="0"/>
              <a:t>Proof of principle</a:t>
            </a:r>
            <a:endParaRPr lang="en-NL" dirty="0"/>
          </a:p>
        </p:txBody>
      </p:sp>
      <p:sp>
        <p:nvSpPr>
          <p:cNvPr id="3" name="Slide Number Placeholder 2">
            <a:extLst>
              <a:ext uri="{FF2B5EF4-FFF2-40B4-BE49-F238E27FC236}">
                <a16:creationId xmlns:a16="http://schemas.microsoft.com/office/drawing/2014/main" id="{C6AEBBD6-699F-4D0D-8E95-0420E259E323}"/>
              </a:ext>
            </a:extLst>
          </p:cNvPr>
          <p:cNvSpPr>
            <a:spLocks noGrp="1"/>
          </p:cNvSpPr>
          <p:nvPr>
            <p:ph type="sldNum" sz="quarter" idx="4"/>
          </p:nvPr>
        </p:nvSpPr>
        <p:spPr/>
        <p:txBody>
          <a:bodyPr/>
          <a:lstStyle/>
          <a:p>
            <a:fld id="{B7CEC10D-CD46-426F-915E-6C78530279CB}" type="slidenum">
              <a:rPr lang="en-US" smtClean="0"/>
              <a:pPr/>
              <a:t>18</a:t>
            </a:fld>
            <a:endParaRPr lang="en-US" dirty="0"/>
          </a:p>
        </p:txBody>
      </p:sp>
      <p:pic>
        <p:nvPicPr>
          <p:cNvPr id="13" name="Picture 12" descr="A close up of a logo&#10;&#10;Description automatically generated">
            <a:extLst>
              <a:ext uri="{FF2B5EF4-FFF2-40B4-BE49-F238E27FC236}">
                <a16:creationId xmlns:a16="http://schemas.microsoft.com/office/drawing/2014/main" id="{6FBC4A02-6D7F-4B44-BBE0-3C81DF0CEC34}"/>
              </a:ext>
            </a:extLst>
          </p:cNvPr>
          <p:cNvPicPr>
            <a:picLocks noChangeAspect="1"/>
          </p:cNvPicPr>
          <p:nvPr/>
        </p:nvPicPr>
        <p:blipFill rotWithShape="1">
          <a:blip r:embed="rId4">
            <a:extLst>
              <a:ext uri="{28A0092B-C50C-407E-A947-70E740481C1C}">
                <a14:useLocalDpi xmlns:a14="http://schemas.microsoft.com/office/drawing/2010/main" val="0"/>
              </a:ext>
            </a:extLst>
          </a:blip>
          <a:srcRect t="21048" r="20396" b="20469"/>
          <a:stretch/>
        </p:blipFill>
        <p:spPr>
          <a:xfrm>
            <a:off x="6418593" y="1224200"/>
            <a:ext cx="1211367" cy="885825"/>
          </a:xfrm>
          <a:prstGeom prst="rect">
            <a:avLst/>
          </a:prstGeom>
        </p:spPr>
      </p:pic>
      <p:pic>
        <p:nvPicPr>
          <p:cNvPr id="2054" name="Picture 6" descr="Family icon in flat style parents symbol on white Vector Image">
            <a:extLst>
              <a:ext uri="{FF2B5EF4-FFF2-40B4-BE49-F238E27FC236}">
                <a16:creationId xmlns:a16="http://schemas.microsoft.com/office/drawing/2014/main" id="{A77125A9-3900-4678-A086-D49A63A18A3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351" t="18472" r="24649" b="26805"/>
          <a:stretch/>
        </p:blipFill>
        <p:spPr bwMode="auto">
          <a:xfrm>
            <a:off x="4269345" y="1224200"/>
            <a:ext cx="719452" cy="88582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Dimensional Icons - Download Free Vector Icons | Noun Project">
            <a:extLst>
              <a:ext uri="{FF2B5EF4-FFF2-40B4-BE49-F238E27FC236}">
                <a16:creationId xmlns:a16="http://schemas.microsoft.com/office/drawing/2014/main" id="{82DEEF82-D5BB-483D-A067-A18FDD17B2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59756" y="1137945"/>
            <a:ext cx="1058334" cy="105833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Group of People Standing Community Stick Figure Pictogram Icons free image">
            <a:extLst>
              <a:ext uri="{FF2B5EF4-FFF2-40B4-BE49-F238E27FC236}">
                <a16:creationId xmlns:a16="http://schemas.microsoft.com/office/drawing/2014/main" id="{F0ADC194-9471-406B-9793-5A78BC003D7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66596"/>
          <a:stretch/>
        </p:blipFill>
        <p:spPr bwMode="auto">
          <a:xfrm>
            <a:off x="601174" y="1293256"/>
            <a:ext cx="2238375" cy="74771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FEB15D5-FF5D-4B16-946C-80B1873F7A84}"/>
              </a:ext>
            </a:extLst>
          </p:cNvPr>
          <p:cNvSpPr txBox="1"/>
          <p:nvPr/>
        </p:nvSpPr>
        <p:spPr>
          <a:xfrm>
            <a:off x="2839549" y="1467057"/>
            <a:ext cx="689612" cy="400110"/>
          </a:xfrm>
          <a:prstGeom prst="rect">
            <a:avLst/>
          </a:prstGeom>
          <a:noFill/>
        </p:spPr>
        <p:txBody>
          <a:bodyPr wrap="none" rtlCol="0">
            <a:spAutoFit/>
          </a:bodyPr>
          <a:lstStyle/>
          <a:p>
            <a:r>
              <a:rPr lang="en-US" sz="2000" dirty="0">
                <a:latin typeface="Arial" charset="0"/>
                <a:ea typeface="Arial" charset="0"/>
                <a:cs typeface="Arial" charset="0"/>
              </a:rPr>
              <a:t>= 50</a:t>
            </a:r>
            <a:endParaRPr lang="en-NL" sz="2000" dirty="0">
              <a:latin typeface="Arial" charset="0"/>
              <a:ea typeface="Arial" charset="0"/>
              <a:cs typeface="Arial" charset="0"/>
            </a:endParaRPr>
          </a:p>
        </p:txBody>
      </p:sp>
      <p:sp>
        <p:nvSpPr>
          <p:cNvPr id="20" name="TextBox 19">
            <a:extLst>
              <a:ext uri="{FF2B5EF4-FFF2-40B4-BE49-F238E27FC236}">
                <a16:creationId xmlns:a16="http://schemas.microsoft.com/office/drawing/2014/main" id="{8BBE79B3-B98D-45AC-902B-D77D5719FE6E}"/>
              </a:ext>
            </a:extLst>
          </p:cNvPr>
          <p:cNvSpPr txBox="1"/>
          <p:nvPr/>
        </p:nvSpPr>
        <p:spPr>
          <a:xfrm>
            <a:off x="5151857" y="1467057"/>
            <a:ext cx="689612" cy="400110"/>
          </a:xfrm>
          <a:prstGeom prst="rect">
            <a:avLst/>
          </a:prstGeom>
          <a:noFill/>
        </p:spPr>
        <p:txBody>
          <a:bodyPr wrap="none" rtlCol="0">
            <a:spAutoFit/>
          </a:bodyPr>
          <a:lstStyle/>
          <a:p>
            <a:r>
              <a:rPr lang="en-US" sz="2000" dirty="0">
                <a:latin typeface="Arial" charset="0"/>
                <a:ea typeface="Arial" charset="0"/>
                <a:cs typeface="Arial" charset="0"/>
              </a:rPr>
              <a:t>= 10</a:t>
            </a:r>
            <a:endParaRPr lang="en-NL" sz="2000" dirty="0">
              <a:latin typeface="Arial" charset="0"/>
              <a:ea typeface="Arial" charset="0"/>
              <a:cs typeface="Arial" charset="0"/>
            </a:endParaRPr>
          </a:p>
        </p:txBody>
      </p:sp>
      <p:sp>
        <p:nvSpPr>
          <p:cNvPr id="21" name="TextBox 20">
            <a:extLst>
              <a:ext uri="{FF2B5EF4-FFF2-40B4-BE49-F238E27FC236}">
                <a16:creationId xmlns:a16="http://schemas.microsoft.com/office/drawing/2014/main" id="{77DE792C-0BE6-43A9-9029-69F218AA5FA1}"/>
              </a:ext>
            </a:extLst>
          </p:cNvPr>
          <p:cNvSpPr txBox="1"/>
          <p:nvPr/>
        </p:nvSpPr>
        <p:spPr>
          <a:xfrm>
            <a:off x="7787834" y="1467057"/>
            <a:ext cx="974947" cy="400110"/>
          </a:xfrm>
          <a:prstGeom prst="rect">
            <a:avLst/>
          </a:prstGeom>
          <a:noFill/>
        </p:spPr>
        <p:txBody>
          <a:bodyPr wrap="none" rtlCol="0">
            <a:spAutoFit/>
          </a:bodyPr>
          <a:lstStyle/>
          <a:p>
            <a:r>
              <a:rPr lang="en-US" sz="2000" dirty="0">
                <a:latin typeface="Arial" charset="0"/>
                <a:ea typeface="Arial" charset="0"/>
                <a:cs typeface="Arial" charset="0"/>
              </a:rPr>
              <a:t>= 1000</a:t>
            </a:r>
            <a:endParaRPr lang="en-NL" sz="2000" dirty="0">
              <a:latin typeface="Arial" charset="0"/>
              <a:ea typeface="Arial" charset="0"/>
              <a:cs typeface="Arial" charset="0"/>
            </a:endParaRPr>
          </a:p>
        </p:txBody>
      </p:sp>
      <p:sp>
        <p:nvSpPr>
          <p:cNvPr id="22" name="TextBox 21">
            <a:extLst>
              <a:ext uri="{FF2B5EF4-FFF2-40B4-BE49-F238E27FC236}">
                <a16:creationId xmlns:a16="http://schemas.microsoft.com/office/drawing/2014/main" id="{A853E4C5-4FA3-4F93-AB6B-12D84DBB44C7}"/>
              </a:ext>
            </a:extLst>
          </p:cNvPr>
          <p:cNvSpPr txBox="1"/>
          <p:nvPr/>
        </p:nvSpPr>
        <p:spPr>
          <a:xfrm>
            <a:off x="10036293" y="1407216"/>
            <a:ext cx="1515158" cy="400110"/>
          </a:xfrm>
          <a:prstGeom prst="rect">
            <a:avLst/>
          </a:prstGeom>
          <a:noFill/>
        </p:spPr>
        <p:txBody>
          <a:bodyPr wrap="none" rtlCol="0">
            <a:spAutoFit/>
          </a:bodyPr>
          <a:lstStyle/>
          <a:p>
            <a:r>
              <a:rPr lang="en-US" sz="2000" dirty="0">
                <a:latin typeface="Arial" charset="0"/>
                <a:ea typeface="Arial" charset="0"/>
                <a:cs typeface="Arial" charset="0"/>
              </a:rPr>
              <a:t>= [</a:t>
            </a:r>
            <a:r>
              <a:rPr lang="en-US" sz="2000" dirty="0" err="1">
                <a:latin typeface="Arial" charset="0"/>
                <a:ea typeface="Arial" charset="0"/>
                <a:cs typeface="Arial" charset="0"/>
              </a:rPr>
              <a:t>13x13x4</a:t>
            </a:r>
            <a:r>
              <a:rPr lang="en-US" sz="2000" dirty="0">
                <a:latin typeface="Arial" charset="0"/>
                <a:ea typeface="Arial" charset="0"/>
                <a:cs typeface="Arial" charset="0"/>
              </a:rPr>
              <a:t>]</a:t>
            </a:r>
            <a:endParaRPr lang="en-NL" sz="2000" dirty="0">
              <a:latin typeface="Arial" charset="0"/>
              <a:ea typeface="Arial" charset="0"/>
              <a:cs typeface="Arial" charset="0"/>
            </a:endParaRPr>
          </a:p>
        </p:txBody>
      </p:sp>
      <p:sp>
        <p:nvSpPr>
          <p:cNvPr id="43" name="TextBox 42">
            <a:extLst>
              <a:ext uri="{FF2B5EF4-FFF2-40B4-BE49-F238E27FC236}">
                <a16:creationId xmlns:a16="http://schemas.microsoft.com/office/drawing/2014/main" id="{7FBF8F1C-5583-4A94-9AC6-A75660226F89}"/>
              </a:ext>
            </a:extLst>
          </p:cNvPr>
          <p:cNvSpPr txBox="1"/>
          <p:nvPr/>
        </p:nvSpPr>
        <p:spPr>
          <a:xfrm>
            <a:off x="8762781" y="214245"/>
            <a:ext cx="3252365" cy="338554"/>
          </a:xfrm>
          <a:prstGeom prst="rect">
            <a:avLst/>
          </a:prstGeom>
          <a:noFill/>
          <a:ln w="19050">
            <a:solidFill>
              <a:schemeClr val="tx1"/>
            </a:solidFill>
          </a:ln>
        </p:spPr>
        <p:txBody>
          <a:bodyPr wrap="none" rtlCol="0">
            <a:spAutoFit/>
          </a:bodyPr>
          <a:lstStyle/>
          <a:p>
            <a:r>
              <a:rPr lang="en-US" sz="1600" dirty="0">
                <a:latin typeface="Arial" charset="0"/>
                <a:ea typeface="Arial" charset="0"/>
                <a:cs typeface="Arial" charset="0"/>
              </a:rPr>
              <a:t>0.2 M Vanadium, 0.5 V, 1.5 cm s</a:t>
            </a:r>
            <a:r>
              <a:rPr lang="en-US" sz="1600" baseline="30000" dirty="0">
                <a:latin typeface="Arial" charset="0"/>
                <a:ea typeface="Arial" charset="0"/>
                <a:cs typeface="Arial" charset="0"/>
              </a:rPr>
              <a:t>-1</a:t>
            </a:r>
            <a:endParaRPr lang="en-NL" sz="1600" dirty="0">
              <a:latin typeface="Arial" panose="020B0604020202020204" pitchFamily="34" charset="0"/>
              <a:ea typeface="Arial" charset="0"/>
              <a:cs typeface="Arial" panose="020B0604020202020204" pitchFamily="34" charset="0"/>
            </a:endParaRPr>
          </a:p>
        </p:txBody>
      </p:sp>
      <p:pic>
        <p:nvPicPr>
          <p:cNvPr id="33" name="Picture 32">
            <a:extLst>
              <a:ext uri="{FF2B5EF4-FFF2-40B4-BE49-F238E27FC236}">
                <a16:creationId xmlns:a16="http://schemas.microsoft.com/office/drawing/2014/main" id="{92F3091F-F9B3-4E7C-B3A0-B3B997512320}"/>
              </a:ext>
            </a:extLst>
          </p:cNvPr>
          <p:cNvPicPr>
            <a:picLocks noChangeAspect="1"/>
          </p:cNvPicPr>
          <p:nvPr/>
        </p:nvPicPr>
        <p:blipFill>
          <a:blip r:embed="rId8"/>
          <a:stretch>
            <a:fillRect/>
          </a:stretch>
        </p:blipFill>
        <p:spPr>
          <a:xfrm>
            <a:off x="4409811" y="3551713"/>
            <a:ext cx="3755717" cy="2880000"/>
          </a:xfrm>
          <a:prstGeom prst="rect">
            <a:avLst/>
          </a:prstGeom>
        </p:spPr>
      </p:pic>
      <p:pic>
        <p:nvPicPr>
          <p:cNvPr id="34" name="Picture 33">
            <a:extLst>
              <a:ext uri="{FF2B5EF4-FFF2-40B4-BE49-F238E27FC236}">
                <a16:creationId xmlns:a16="http://schemas.microsoft.com/office/drawing/2014/main" id="{9A9C1F4D-C94F-4B46-AA96-B76B09EC90BD}"/>
              </a:ext>
            </a:extLst>
          </p:cNvPr>
          <p:cNvPicPr>
            <a:picLocks noChangeAspect="1"/>
          </p:cNvPicPr>
          <p:nvPr/>
        </p:nvPicPr>
        <p:blipFill>
          <a:blip r:embed="rId9"/>
          <a:stretch>
            <a:fillRect/>
          </a:stretch>
        </p:blipFill>
        <p:spPr>
          <a:xfrm>
            <a:off x="8151806" y="3549778"/>
            <a:ext cx="3755717" cy="2880000"/>
          </a:xfrm>
          <a:prstGeom prst="rect">
            <a:avLst/>
          </a:prstGeom>
        </p:spPr>
      </p:pic>
      <p:pic>
        <p:nvPicPr>
          <p:cNvPr id="35" name="Picture 34">
            <a:extLst>
              <a:ext uri="{FF2B5EF4-FFF2-40B4-BE49-F238E27FC236}">
                <a16:creationId xmlns:a16="http://schemas.microsoft.com/office/drawing/2014/main" id="{A12C3DF8-4DBC-46F0-BCEA-F0858449E931}"/>
              </a:ext>
            </a:extLst>
          </p:cNvPr>
          <p:cNvPicPr>
            <a:picLocks noChangeAspect="1"/>
          </p:cNvPicPr>
          <p:nvPr/>
        </p:nvPicPr>
        <p:blipFill>
          <a:blip r:embed="rId10"/>
          <a:stretch>
            <a:fillRect/>
          </a:stretch>
        </p:blipFill>
        <p:spPr>
          <a:xfrm>
            <a:off x="675610" y="3550536"/>
            <a:ext cx="3755717" cy="2880000"/>
          </a:xfrm>
          <a:prstGeom prst="rect">
            <a:avLst/>
          </a:prstGeom>
        </p:spPr>
      </p:pic>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88CD0EE5-BAD9-445F-B6C6-C1375288EC47}"/>
                  </a:ext>
                </a:extLst>
              </p:cNvPr>
              <p:cNvSpPr/>
              <p:nvPr/>
            </p:nvSpPr>
            <p:spPr>
              <a:xfrm>
                <a:off x="694912" y="2271518"/>
                <a:ext cx="3172407" cy="7711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1">
                          <a:latin typeface="Cambria Math" panose="02040503050406030204" pitchFamily="18" charset="0"/>
                          <a:ea typeface="Arial" charset="0"/>
                          <a:cs typeface="Arial" charset="0"/>
                        </a:rPr>
                        <m:t>𝐅𝐢𝐭𝐧𝐞𝐬𝐬</m:t>
                      </m:r>
                      <m:r>
                        <a:rPr lang="en-US" sz="2000" b="1">
                          <a:latin typeface="Cambria Math" panose="02040503050406030204" pitchFamily="18" charset="0"/>
                          <a:ea typeface="Arial" charset="0"/>
                          <a:cs typeface="Arial" charset="0"/>
                        </a:rPr>
                        <m:t>=</m:t>
                      </m:r>
                      <m:f>
                        <m:fPr>
                          <m:ctrlPr>
                            <a:rPr lang="en-US" sz="2000" b="1" i="1">
                              <a:latin typeface="Cambria Math" panose="02040503050406030204" pitchFamily="18" charset="0"/>
                              <a:cs typeface="Arial" charset="0"/>
                            </a:rPr>
                          </m:ctrlPr>
                        </m:fPr>
                        <m:num>
                          <m:sSub>
                            <m:sSubPr>
                              <m:ctrlPr>
                                <a:rPr lang="en-US" sz="2000" b="1" i="1">
                                  <a:latin typeface="Cambria Math" panose="02040503050406030204" pitchFamily="18" charset="0"/>
                                  <a:cs typeface="Arial" charset="0"/>
                                </a:rPr>
                              </m:ctrlPr>
                            </m:sSubPr>
                            <m:e>
                              <m:r>
                                <a:rPr lang="en-US" sz="2000" b="1">
                                  <a:latin typeface="Cambria Math" panose="02040503050406030204" pitchFamily="18" charset="0"/>
                                  <a:cs typeface="Arial" charset="0"/>
                                </a:rPr>
                                <m:t>𝐏</m:t>
                              </m:r>
                            </m:e>
                            <m:sub>
                              <m:r>
                                <a:rPr lang="en-US" sz="2000" b="1">
                                  <a:latin typeface="Cambria Math" panose="02040503050406030204" pitchFamily="18" charset="0"/>
                                  <a:cs typeface="Arial" charset="0"/>
                                </a:rPr>
                                <m:t>𝐭𝐡𝐞𝐨𝐫𝐲</m:t>
                              </m:r>
                            </m:sub>
                          </m:sSub>
                          <m:r>
                            <a:rPr lang="en-US" sz="2000" b="1">
                              <a:latin typeface="Cambria Math" panose="02040503050406030204" pitchFamily="18" charset="0"/>
                              <a:cs typeface="Arial" charset="0"/>
                            </a:rPr>
                            <m:t>−</m:t>
                          </m:r>
                          <m:sSub>
                            <m:sSubPr>
                              <m:ctrlPr>
                                <a:rPr lang="en-US" sz="2000" b="1" i="1">
                                  <a:latin typeface="Cambria Math" panose="02040503050406030204" pitchFamily="18" charset="0"/>
                                  <a:cs typeface="Arial" charset="0"/>
                                </a:rPr>
                              </m:ctrlPr>
                            </m:sSubPr>
                            <m:e>
                              <m:r>
                                <a:rPr lang="en-US" sz="2000" b="1">
                                  <a:latin typeface="Cambria Math" panose="02040503050406030204" pitchFamily="18" charset="0"/>
                                  <a:cs typeface="Arial" charset="0"/>
                                </a:rPr>
                                <m:t>𝐏</m:t>
                              </m:r>
                            </m:e>
                            <m:sub>
                              <m:r>
                                <a:rPr lang="en-US" sz="2000" b="1">
                                  <a:latin typeface="Cambria Math" panose="02040503050406030204" pitchFamily="18" charset="0"/>
                                  <a:cs typeface="Arial" charset="0"/>
                                </a:rPr>
                                <m:t>𝐞𝐥</m:t>
                              </m:r>
                            </m:sub>
                          </m:sSub>
                        </m:num>
                        <m:den>
                          <m:sSub>
                            <m:sSubPr>
                              <m:ctrlPr>
                                <a:rPr lang="en-US" sz="2000" b="1" i="1">
                                  <a:latin typeface="Cambria Math" panose="02040503050406030204" pitchFamily="18" charset="0"/>
                                  <a:cs typeface="Arial" charset="0"/>
                                </a:rPr>
                              </m:ctrlPr>
                            </m:sSubPr>
                            <m:e>
                              <m:r>
                                <a:rPr lang="en-US" sz="2000" b="1">
                                  <a:latin typeface="Cambria Math" panose="02040503050406030204" pitchFamily="18" charset="0"/>
                                  <a:cs typeface="Arial" charset="0"/>
                                </a:rPr>
                                <m:t>𝐏</m:t>
                              </m:r>
                            </m:e>
                            <m:sub>
                              <m:r>
                                <a:rPr lang="en-US" sz="2000" b="1">
                                  <a:latin typeface="Cambria Math" panose="02040503050406030204" pitchFamily="18" charset="0"/>
                                  <a:cs typeface="Arial" charset="0"/>
                                </a:rPr>
                                <m:t>𝐭𝐡𝐞𝐨𝐫𝐲</m:t>
                              </m:r>
                            </m:sub>
                          </m:sSub>
                          <m:r>
                            <a:rPr lang="en-US" sz="2000" b="1">
                              <a:latin typeface="Cambria Math" panose="02040503050406030204" pitchFamily="18" charset="0"/>
                              <a:cs typeface="Arial" charset="0"/>
                            </a:rPr>
                            <m:t>+</m:t>
                          </m:r>
                          <m:sSub>
                            <m:sSubPr>
                              <m:ctrlPr>
                                <a:rPr lang="en-US" sz="2000" b="1" i="1">
                                  <a:latin typeface="Cambria Math" panose="02040503050406030204" pitchFamily="18" charset="0"/>
                                  <a:cs typeface="Arial" charset="0"/>
                                </a:rPr>
                              </m:ctrlPr>
                            </m:sSubPr>
                            <m:e>
                              <m:r>
                                <a:rPr lang="en-US" sz="2000" b="1">
                                  <a:latin typeface="Cambria Math" panose="02040503050406030204" pitchFamily="18" charset="0"/>
                                  <a:cs typeface="Arial" charset="0"/>
                                </a:rPr>
                                <m:t>𝐏</m:t>
                              </m:r>
                            </m:e>
                            <m:sub>
                              <m:r>
                                <a:rPr lang="en-US" sz="2000" b="1">
                                  <a:latin typeface="Cambria Math" panose="02040503050406030204" pitchFamily="18" charset="0"/>
                                  <a:cs typeface="Arial" charset="0"/>
                                </a:rPr>
                                <m:t>𝐩𝐮𝐦𝐩</m:t>
                              </m:r>
                            </m:sub>
                          </m:sSub>
                        </m:den>
                      </m:f>
                    </m:oMath>
                  </m:oMathPara>
                </a14:m>
                <a:endParaRPr lang="en-NL" sz="2000" dirty="0"/>
              </a:p>
            </p:txBody>
          </p:sp>
        </mc:Choice>
        <mc:Fallback xmlns="">
          <p:sp>
            <p:nvSpPr>
              <p:cNvPr id="36" name="Rectangle 35">
                <a:extLst>
                  <a:ext uri="{FF2B5EF4-FFF2-40B4-BE49-F238E27FC236}">
                    <a16:creationId xmlns:a16="http://schemas.microsoft.com/office/drawing/2014/main" id="{88CD0EE5-BAD9-445F-B6C6-C1375288EC47}"/>
                  </a:ext>
                </a:extLst>
              </p:cNvPr>
              <p:cNvSpPr>
                <a:spLocks noRot="1" noChangeAspect="1" noMove="1" noResize="1" noEditPoints="1" noAdjustHandles="1" noChangeArrowheads="1" noChangeShapeType="1" noTextEdit="1"/>
              </p:cNvSpPr>
              <p:nvPr/>
            </p:nvSpPr>
            <p:spPr>
              <a:xfrm>
                <a:off x="694912" y="2271518"/>
                <a:ext cx="3172407" cy="771173"/>
              </a:xfrm>
              <a:prstGeom prst="rect">
                <a:avLst/>
              </a:prstGeom>
              <a:blipFill>
                <a:blip r:embed="rId11"/>
                <a:stretch>
                  <a:fillRect/>
                </a:stretch>
              </a:blipFill>
            </p:spPr>
            <p:txBody>
              <a:bodyPr/>
              <a:lstStyle/>
              <a:p>
                <a:r>
                  <a:rPr lang="en-NL">
                    <a:noFill/>
                  </a:rPr>
                  <a:t> </a:t>
                </a:r>
              </a:p>
            </p:txBody>
          </p:sp>
        </mc:Fallback>
      </mc:AlternateContent>
      <p:sp>
        <p:nvSpPr>
          <p:cNvPr id="37" name="TextBox 36">
            <a:extLst>
              <a:ext uri="{FF2B5EF4-FFF2-40B4-BE49-F238E27FC236}">
                <a16:creationId xmlns:a16="http://schemas.microsoft.com/office/drawing/2014/main" id="{011ADB16-0D47-4FD8-91E1-0C3017CF4E47}"/>
              </a:ext>
            </a:extLst>
          </p:cNvPr>
          <p:cNvSpPr txBox="1"/>
          <p:nvPr/>
        </p:nvSpPr>
        <p:spPr>
          <a:xfrm>
            <a:off x="2052000" y="3441217"/>
            <a:ext cx="1011815" cy="400110"/>
          </a:xfrm>
          <a:prstGeom prst="rect">
            <a:avLst/>
          </a:prstGeom>
          <a:noFill/>
        </p:spPr>
        <p:txBody>
          <a:bodyPr wrap="none" rtlCol="0">
            <a:spAutoFit/>
          </a:bodyPr>
          <a:lstStyle/>
          <a:p>
            <a:r>
              <a:rPr lang="en-US" sz="2000" dirty="0">
                <a:latin typeface="Arial" charset="0"/>
                <a:ea typeface="Arial" charset="0"/>
                <a:cs typeface="Arial" charset="0"/>
              </a:rPr>
              <a:t>Fitness</a:t>
            </a:r>
            <a:endParaRPr lang="en-NL" sz="2000" dirty="0">
              <a:latin typeface="Arial" charset="0"/>
              <a:ea typeface="Arial" charset="0"/>
              <a:cs typeface="Arial" charset="0"/>
            </a:endParaRPr>
          </a:p>
        </p:txBody>
      </p:sp>
      <p:sp>
        <p:nvSpPr>
          <p:cNvPr id="38" name="TextBox 37">
            <a:extLst>
              <a:ext uri="{FF2B5EF4-FFF2-40B4-BE49-F238E27FC236}">
                <a16:creationId xmlns:a16="http://schemas.microsoft.com/office/drawing/2014/main" id="{F7313346-B6B6-4D69-825C-C444E341915D}"/>
              </a:ext>
            </a:extLst>
          </p:cNvPr>
          <p:cNvSpPr txBox="1"/>
          <p:nvPr/>
        </p:nvSpPr>
        <p:spPr>
          <a:xfrm>
            <a:off x="5040000" y="3441217"/>
            <a:ext cx="2692019" cy="400110"/>
          </a:xfrm>
          <a:prstGeom prst="rect">
            <a:avLst/>
          </a:prstGeom>
          <a:noFill/>
        </p:spPr>
        <p:txBody>
          <a:bodyPr wrap="none" rtlCol="0">
            <a:spAutoFit/>
          </a:bodyPr>
          <a:lstStyle/>
          <a:p>
            <a:r>
              <a:rPr lang="en-US" sz="2000" dirty="0">
                <a:latin typeface="Arial" charset="0"/>
                <a:ea typeface="Arial" charset="0"/>
                <a:cs typeface="Arial" charset="0"/>
              </a:rPr>
              <a:t>Pumping power, P</a:t>
            </a:r>
            <a:r>
              <a:rPr lang="en-US" sz="2000" baseline="-25000" dirty="0">
                <a:latin typeface="Arial" charset="0"/>
                <a:ea typeface="Arial" charset="0"/>
                <a:cs typeface="Arial" charset="0"/>
              </a:rPr>
              <a:t>pump</a:t>
            </a:r>
            <a:endParaRPr lang="en-NL" sz="2000" dirty="0">
              <a:latin typeface="Arial" charset="0"/>
              <a:ea typeface="Arial" charset="0"/>
              <a:cs typeface="Arial" charset="0"/>
            </a:endParaRPr>
          </a:p>
        </p:txBody>
      </p:sp>
      <p:sp>
        <p:nvSpPr>
          <p:cNvPr id="39" name="TextBox 38">
            <a:extLst>
              <a:ext uri="{FF2B5EF4-FFF2-40B4-BE49-F238E27FC236}">
                <a16:creationId xmlns:a16="http://schemas.microsoft.com/office/drawing/2014/main" id="{27770886-BE8E-4DE3-A755-A94AFB11F99E}"/>
              </a:ext>
            </a:extLst>
          </p:cNvPr>
          <p:cNvSpPr txBox="1"/>
          <p:nvPr/>
        </p:nvSpPr>
        <p:spPr>
          <a:xfrm>
            <a:off x="8856000" y="3441217"/>
            <a:ext cx="2522101" cy="400110"/>
          </a:xfrm>
          <a:prstGeom prst="rect">
            <a:avLst/>
          </a:prstGeom>
          <a:noFill/>
        </p:spPr>
        <p:txBody>
          <a:bodyPr wrap="none" rtlCol="0">
            <a:spAutoFit/>
          </a:bodyPr>
          <a:lstStyle/>
          <a:p>
            <a:r>
              <a:rPr lang="en-US" sz="2000" dirty="0">
                <a:latin typeface="Arial" charset="0"/>
                <a:ea typeface="Arial" charset="0"/>
                <a:cs typeface="Arial" charset="0"/>
              </a:rPr>
              <a:t>Electrical power, P</a:t>
            </a:r>
            <a:r>
              <a:rPr lang="en-US" sz="2000" baseline="-25000" dirty="0">
                <a:latin typeface="Arial" charset="0"/>
                <a:ea typeface="Arial" charset="0"/>
                <a:cs typeface="Arial" charset="0"/>
              </a:rPr>
              <a:t>el</a:t>
            </a:r>
            <a:endParaRPr lang="en-NL" sz="2000" dirty="0">
              <a:latin typeface="Arial" charset="0"/>
              <a:ea typeface="Arial" charset="0"/>
              <a:cs typeface="Arial" charset="0"/>
            </a:endParaRPr>
          </a:p>
        </p:txBody>
      </p:sp>
      <p:sp>
        <p:nvSpPr>
          <p:cNvPr id="40" name="TextBox 39">
            <a:extLst>
              <a:ext uri="{FF2B5EF4-FFF2-40B4-BE49-F238E27FC236}">
                <a16:creationId xmlns:a16="http://schemas.microsoft.com/office/drawing/2014/main" id="{66C67E69-C28B-4EEE-8CBF-8EE493BD4FC7}"/>
              </a:ext>
            </a:extLst>
          </p:cNvPr>
          <p:cNvSpPr txBox="1"/>
          <p:nvPr/>
        </p:nvSpPr>
        <p:spPr>
          <a:xfrm>
            <a:off x="5503199" y="2214159"/>
            <a:ext cx="1879041" cy="1015663"/>
          </a:xfrm>
          <a:prstGeom prst="rect">
            <a:avLst/>
          </a:prstGeom>
          <a:noFill/>
          <a:ln w="38100">
            <a:solidFill>
              <a:schemeClr val="tx2"/>
            </a:solidFill>
          </a:ln>
        </p:spPr>
        <p:txBody>
          <a:bodyPr wrap="none" rtlCol="0">
            <a:spAutoFit/>
          </a:bodyPr>
          <a:lstStyle/>
          <a:p>
            <a:r>
              <a:rPr lang="en-US" sz="2000" dirty="0">
                <a:latin typeface="Arial" charset="0"/>
                <a:ea typeface="Arial" charset="0"/>
                <a:cs typeface="Arial" charset="0"/>
              </a:rPr>
              <a:t>+ 75% Fitness</a:t>
            </a:r>
          </a:p>
          <a:p>
            <a:r>
              <a:rPr lang="en-US" sz="2000" dirty="0">
                <a:latin typeface="Arial" charset="0"/>
                <a:ea typeface="Arial" charset="0"/>
                <a:cs typeface="Arial" charset="0"/>
              </a:rPr>
              <a:t>- 72% </a:t>
            </a:r>
            <a:r>
              <a:rPr lang="en-US" sz="2000" i="0" dirty="0">
                <a:latin typeface="+mj-lt"/>
                <a:cs typeface="Arial" charset="0"/>
              </a:rPr>
              <a:t>P</a:t>
            </a:r>
            <a:r>
              <a:rPr lang="en-US" sz="2000" i="0" baseline="-25000" dirty="0">
                <a:latin typeface="+mj-lt"/>
                <a:cs typeface="Arial" charset="0"/>
              </a:rPr>
              <a:t>pump</a:t>
            </a:r>
            <a:endParaRPr lang="en-NL" sz="2000" baseline="-25000" dirty="0">
              <a:latin typeface="Arial" panose="020B0604020202020204" pitchFamily="34" charset="0"/>
              <a:ea typeface="Arial" charset="0"/>
              <a:cs typeface="Arial" panose="020B0604020202020204" pitchFamily="34" charset="0"/>
            </a:endParaRPr>
          </a:p>
          <a:p>
            <a:r>
              <a:rPr lang="en-US" sz="2000" dirty="0">
                <a:latin typeface="Arial" charset="0"/>
                <a:ea typeface="Arial" charset="0"/>
                <a:cs typeface="Arial" charset="0"/>
              </a:rPr>
              <a:t>+ 42% </a:t>
            </a:r>
            <a:r>
              <a:rPr lang="en-US" sz="2000" i="0" dirty="0">
                <a:latin typeface="+mj-lt"/>
                <a:cs typeface="Arial" charset="0"/>
              </a:rPr>
              <a:t>P</a:t>
            </a:r>
            <a:r>
              <a:rPr lang="en-US" sz="2000" b="0" i="0" baseline="-25000" dirty="0">
                <a:latin typeface="+mj-lt"/>
                <a:cs typeface="Arial" charset="0"/>
              </a:rPr>
              <a:t>el</a:t>
            </a:r>
            <a:r>
              <a:rPr lang="en-US" sz="2000" i="0" dirty="0">
                <a:latin typeface="+mj-lt"/>
                <a:cs typeface="Arial" charset="0"/>
              </a:rPr>
              <a:t> </a:t>
            </a:r>
            <a:endParaRPr lang="en-US" sz="2000" i="1" dirty="0">
              <a:latin typeface="Cambria Math" panose="02040503050406030204" pitchFamily="18" charset="0"/>
              <a:cs typeface="Arial" charset="0"/>
            </a:endParaRPr>
          </a:p>
        </p:txBody>
      </p:sp>
    </p:spTree>
    <p:custDataLst>
      <p:tags r:id="rId1"/>
    </p:custDataLst>
    <p:extLst>
      <p:ext uri="{BB962C8B-B14F-4D97-AF65-F5344CB8AC3E}">
        <p14:creationId xmlns:p14="http://schemas.microsoft.com/office/powerpoint/2010/main" val="201846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6B38C504-A97A-408F-A045-458F17133FC7}"/>
              </a:ext>
            </a:extLst>
          </p:cNvPr>
          <p:cNvCxnSpPr/>
          <p:nvPr/>
        </p:nvCxnSpPr>
        <p:spPr>
          <a:xfrm>
            <a:off x="7579360" y="3809664"/>
            <a:ext cx="1798320" cy="0"/>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EB93BD5-D24F-4C74-88FA-6CD578FACA5F}"/>
              </a:ext>
            </a:extLst>
          </p:cNvPr>
          <p:cNvPicPr>
            <a:picLocks noChangeAspect="1"/>
          </p:cNvPicPr>
          <p:nvPr/>
        </p:nvPicPr>
        <p:blipFill rotWithShape="1">
          <a:blip r:embed="rId3"/>
          <a:srcRect r="51473"/>
          <a:stretch/>
        </p:blipFill>
        <p:spPr>
          <a:xfrm>
            <a:off x="9208735" y="2446698"/>
            <a:ext cx="2793113" cy="3210171"/>
          </a:xfrm>
          <a:prstGeom prst="rect">
            <a:avLst/>
          </a:prstGeom>
        </p:spPr>
      </p:pic>
      <p:sp>
        <p:nvSpPr>
          <p:cNvPr id="162" name="Text Placeholder 4">
            <a:extLst>
              <a:ext uri="{FF2B5EF4-FFF2-40B4-BE49-F238E27FC236}">
                <a16:creationId xmlns:a16="http://schemas.microsoft.com/office/drawing/2014/main" id="{1FAD1F88-9382-43E4-9416-038AB2A36125}"/>
              </a:ext>
            </a:extLst>
          </p:cNvPr>
          <p:cNvSpPr txBox="1">
            <a:spLocks/>
          </p:cNvSpPr>
          <p:nvPr/>
        </p:nvSpPr>
        <p:spPr>
          <a:xfrm>
            <a:off x="7076650" y="2703163"/>
            <a:ext cx="4526956" cy="2644801"/>
          </a:xfrm>
          <a:prstGeom prst="rect">
            <a:avLst/>
          </a:prstGeom>
        </p:spPr>
        <p:txBody>
          <a:bodyPr vert="horz" lIns="91440" tIns="45720" rIns="91440" bIns="45720" rtlCol="0">
            <a:normAutofit fontScale="92500" lnSpcReduction="10000"/>
          </a:bodyPr>
          <a:lstStyle>
            <a:lvl1pPr marL="539750" indent="-539750" algn="l" defTabSz="685783" rtl="0" eaLnBrk="1" latinLnBrk="0" hangingPunct="1">
              <a:lnSpc>
                <a:spcPct val="150000"/>
              </a:lnSpc>
              <a:spcBef>
                <a:spcPts val="200"/>
              </a:spcBef>
              <a:spcAft>
                <a:spcPts val="200"/>
              </a:spcAft>
              <a:buClrTx/>
              <a:buFont typeface="Arial" panose="020B0604020202020204" pitchFamily="34" charset="0"/>
              <a:buChar char="•"/>
              <a:defRPr sz="2800" kern="1200" baseline="0">
                <a:solidFill>
                  <a:schemeClr val="tx1"/>
                </a:solidFill>
                <a:latin typeface="Arial" charset="0"/>
                <a:ea typeface="Arial" charset="0"/>
                <a:cs typeface="Arial" charset="0"/>
              </a:defRPr>
            </a:lvl1pPr>
            <a:lvl2pPr marL="1071563" indent="-531813" algn="l" defTabSz="685783" rtl="0" eaLnBrk="1" latinLnBrk="0" hangingPunct="1">
              <a:lnSpc>
                <a:spcPct val="150000"/>
              </a:lnSpc>
              <a:spcBef>
                <a:spcPts val="150"/>
              </a:spcBef>
              <a:spcAft>
                <a:spcPts val="150"/>
              </a:spcAft>
              <a:buFont typeface="Arial" panose="020B0604020202020204" pitchFamily="34" charset="0"/>
              <a:buChar char="•"/>
              <a:defRPr sz="2400" kern="1200" baseline="0">
                <a:solidFill>
                  <a:schemeClr val="tx1"/>
                </a:solidFill>
                <a:latin typeface="Arial" charset="0"/>
                <a:ea typeface="Arial" charset="0"/>
                <a:cs typeface="Arial" charset="0"/>
              </a:defRPr>
            </a:lvl2pPr>
            <a:lvl3pPr marL="1611313" indent="-541338" algn="l" defTabSz="685783" rtl="0" eaLnBrk="1" latinLnBrk="0" hangingPunct="1">
              <a:lnSpc>
                <a:spcPct val="150000"/>
              </a:lnSpc>
              <a:spcBef>
                <a:spcPts val="150"/>
              </a:spcBef>
              <a:spcAft>
                <a:spcPts val="150"/>
              </a:spcAft>
              <a:buClrTx/>
              <a:buSzPct val="100000"/>
              <a:buFont typeface="Arial" panose="020B0604020202020204" pitchFamily="34" charset="0"/>
              <a:buChar char="•"/>
              <a:defRPr sz="2000" kern="1200" baseline="0">
                <a:solidFill>
                  <a:schemeClr val="tx1"/>
                </a:solidFill>
                <a:latin typeface="Arial" charset="0"/>
                <a:ea typeface="Arial" charset="0"/>
                <a:cs typeface="Arial" charset="0"/>
              </a:defRPr>
            </a:lvl3pPr>
            <a:lvl4pPr marL="1071562" indent="0" algn="l" defTabSz="685783" rtl="0" eaLnBrk="1" latinLnBrk="0" hangingPunct="1">
              <a:lnSpc>
                <a:spcPct val="150000"/>
              </a:lnSpc>
              <a:spcBef>
                <a:spcPts val="150"/>
              </a:spcBef>
              <a:spcAft>
                <a:spcPts val="150"/>
              </a:spcAft>
              <a:buClrTx/>
              <a:buFont typeface="Arial" panose="020B0604020202020204" pitchFamily="34" charset="0"/>
              <a:buNone/>
              <a:defRPr sz="2000" kern="1200">
                <a:solidFill>
                  <a:schemeClr val="tx1"/>
                </a:solidFill>
                <a:latin typeface="Arial" charset="0"/>
                <a:ea typeface="Arial" charset="0"/>
                <a:cs typeface="Arial" charset="0"/>
              </a:defRPr>
            </a:lvl4pPr>
            <a:lvl5pPr marL="1611313" indent="-530225" algn="l" defTabSz="685783" rtl="0" eaLnBrk="1" latinLnBrk="0" hangingPunct="1">
              <a:lnSpc>
                <a:spcPct val="150000"/>
              </a:lnSpc>
              <a:spcBef>
                <a:spcPts val="150"/>
              </a:spcBef>
              <a:spcAft>
                <a:spcPts val="150"/>
              </a:spcAft>
              <a:buClrTx/>
              <a:buFont typeface="Arial" panose="020B0604020202020204" pitchFamily="34" charset="0"/>
              <a:buChar char="•"/>
              <a:defRPr sz="2000" kern="1200" baseline="0">
                <a:solidFill>
                  <a:schemeClr val="tx1"/>
                </a:solidFill>
                <a:latin typeface="Arial" charset="0"/>
                <a:ea typeface="Arial" charset="0"/>
                <a:cs typeface="Arial" charset="0"/>
              </a:defRPr>
            </a:lvl5pPr>
            <a:lvl6pPr marL="1885904" indent="-171446" algn="l" defTabSz="685783" rtl="0" eaLnBrk="1" latinLnBrk="0" hangingPunct="1">
              <a:lnSpc>
                <a:spcPct val="150000"/>
              </a:lnSpc>
              <a:spcBef>
                <a:spcPts val="375"/>
              </a:spcBef>
              <a:buClrTx/>
              <a:buFontTx/>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r>
              <a:rPr lang="en-US" sz="2400" dirty="0"/>
              <a:t>Rechargeable</a:t>
            </a:r>
          </a:p>
          <a:p>
            <a:r>
              <a:rPr lang="en-US" sz="2400" dirty="0"/>
              <a:t>Decoupled energy (tank size) and power (reactor size): upscaling possibilities</a:t>
            </a:r>
          </a:p>
          <a:p>
            <a:r>
              <a:rPr lang="en-US" sz="2400" dirty="0"/>
              <a:t>Currently too expensive</a:t>
            </a:r>
            <a:endParaRPr lang="en-NL" sz="2400" dirty="0"/>
          </a:p>
        </p:txBody>
      </p:sp>
      <p:sp>
        <p:nvSpPr>
          <p:cNvPr id="2" name="Title 1">
            <a:extLst>
              <a:ext uri="{FF2B5EF4-FFF2-40B4-BE49-F238E27FC236}">
                <a16:creationId xmlns:a16="http://schemas.microsoft.com/office/drawing/2014/main" id="{3299E641-BFEA-482D-9E85-B6821CDED30D}"/>
              </a:ext>
            </a:extLst>
          </p:cNvPr>
          <p:cNvSpPr>
            <a:spLocks noGrp="1"/>
          </p:cNvSpPr>
          <p:nvPr>
            <p:ph type="title"/>
          </p:nvPr>
        </p:nvSpPr>
        <p:spPr/>
        <p:txBody>
          <a:bodyPr/>
          <a:lstStyle/>
          <a:p>
            <a:r>
              <a:rPr lang="en-US" dirty="0"/>
              <a:t>Redox flow batteries for large-scale energy storage</a:t>
            </a:r>
            <a:endParaRPr lang="en-NL" dirty="0"/>
          </a:p>
        </p:txBody>
      </p:sp>
      <p:sp>
        <p:nvSpPr>
          <p:cNvPr id="3" name="Slide Number Placeholder 2">
            <a:extLst>
              <a:ext uri="{FF2B5EF4-FFF2-40B4-BE49-F238E27FC236}">
                <a16:creationId xmlns:a16="http://schemas.microsoft.com/office/drawing/2014/main" id="{92D1CF00-F6C1-47AA-9F79-D884303D70CD}"/>
              </a:ext>
            </a:extLst>
          </p:cNvPr>
          <p:cNvSpPr>
            <a:spLocks noGrp="1"/>
          </p:cNvSpPr>
          <p:nvPr>
            <p:ph type="sldNum" sz="quarter" idx="4"/>
          </p:nvPr>
        </p:nvSpPr>
        <p:spPr/>
        <p:txBody>
          <a:bodyPr/>
          <a:lstStyle/>
          <a:p>
            <a:fld id="{B7CEC10D-CD46-426F-915E-6C78530279CB}" type="slidenum">
              <a:rPr lang="en-US" smtClean="0"/>
              <a:pPr/>
              <a:t>1</a:t>
            </a:fld>
            <a:endParaRPr lang="en-US" dirty="0"/>
          </a:p>
        </p:txBody>
      </p:sp>
      <p:grpSp>
        <p:nvGrpSpPr>
          <p:cNvPr id="7" name="Group 6">
            <a:extLst>
              <a:ext uri="{FF2B5EF4-FFF2-40B4-BE49-F238E27FC236}">
                <a16:creationId xmlns:a16="http://schemas.microsoft.com/office/drawing/2014/main" id="{1DFD6A63-30F4-4D85-A30D-2A184B22F4F9}"/>
              </a:ext>
            </a:extLst>
          </p:cNvPr>
          <p:cNvGrpSpPr/>
          <p:nvPr/>
        </p:nvGrpSpPr>
        <p:grpSpPr>
          <a:xfrm>
            <a:off x="703080" y="2043946"/>
            <a:ext cx="6148076" cy="3878791"/>
            <a:chOff x="230100" y="1728626"/>
            <a:chExt cx="6148076" cy="3878791"/>
          </a:xfrm>
        </p:grpSpPr>
        <p:grpSp>
          <p:nvGrpSpPr>
            <p:cNvPr id="99" name="Group 98">
              <a:extLst>
                <a:ext uri="{FF2B5EF4-FFF2-40B4-BE49-F238E27FC236}">
                  <a16:creationId xmlns:a16="http://schemas.microsoft.com/office/drawing/2014/main" id="{2EE52C29-DC50-4429-BD74-183B56DB6F4A}"/>
                </a:ext>
              </a:extLst>
            </p:cNvPr>
            <p:cNvGrpSpPr/>
            <p:nvPr/>
          </p:nvGrpSpPr>
          <p:grpSpPr>
            <a:xfrm>
              <a:off x="1645462" y="2445477"/>
              <a:ext cx="3220164" cy="2334864"/>
              <a:chOff x="1645462" y="2445477"/>
              <a:chExt cx="3220164" cy="2334864"/>
            </a:xfrm>
          </p:grpSpPr>
          <p:sp>
            <p:nvSpPr>
              <p:cNvPr id="100" name="Rectangle 99">
                <a:extLst>
                  <a:ext uri="{FF2B5EF4-FFF2-40B4-BE49-F238E27FC236}">
                    <a16:creationId xmlns:a16="http://schemas.microsoft.com/office/drawing/2014/main" id="{94B87408-7AF6-4DFA-94B0-7DDAEF0B281A}"/>
                  </a:ext>
                </a:extLst>
              </p:cNvPr>
              <p:cNvSpPr/>
              <p:nvPr/>
            </p:nvSpPr>
            <p:spPr>
              <a:xfrm>
                <a:off x="1645462" y="2445477"/>
                <a:ext cx="1419652" cy="2334864"/>
              </a:xfrm>
              <a:prstGeom prst="rect">
                <a:avLst/>
              </a:prstGeom>
              <a:solidFill>
                <a:srgbClr val="C81919">
                  <a:alpha val="5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600" b="1">
                  <a:latin typeface="+mj-lt"/>
                  <a:cs typeface="Times New Roman" panose="02020603050405020304" pitchFamily="18" charset="0"/>
                </a:endParaRPr>
              </a:p>
            </p:txBody>
          </p:sp>
          <p:sp>
            <p:nvSpPr>
              <p:cNvPr id="101" name="Rectangle 100">
                <a:extLst>
                  <a:ext uri="{FF2B5EF4-FFF2-40B4-BE49-F238E27FC236}">
                    <a16:creationId xmlns:a16="http://schemas.microsoft.com/office/drawing/2014/main" id="{05640960-4D34-44D0-A7EB-38E2E9018976}"/>
                  </a:ext>
                </a:extLst>
              </p:cNvPr>
              <p:cNvSpPr/>
              <p:nvPr/>
            </p:nvSpPr>
            <p:spPr>
              <a:xfrm>
                <a:off x="3445974" y="2445477"/>
                <a:ext cx="1419652" cy="2334864"/>
              </a:xfrm>
              <a:prstGeom prst="rect">
                <a:avLst/>
              </a:prstGeom>
              <a:solidFill>
                <a:srgbClr val="0066CC">
                  <a:alpha val="5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600" b="1">
                  <a:latin typeface="+mj-lt"/>
                  <a:cs typeface="Times New Roman" panose="02020603050405020304" pitchFamily="18" charset="0"/>
                </a:endParaRPr>
              </a:p>
            </p:txBody>
          </p:sp>
          <p:sp>
            <p:nvSpPr>
              <p:cNvPr id="102" name="TextBox 101">
                <a:extLst>
                  <a:ext uri="{FF2B5EF4-FFF2-40B4-BE49-F238E27FC236}">
                    <a16:creationId xmlns:a16="http://schemas.microsoft.com/office/drawing/2014/main" id="{57AEFBF8-EC17-4C86-96DE-F1583FD96104}"/>
                  </a:ext>
                </a:extLst>
              </p:cNvPr>
              <p:cNvSpPr txBox="1"/>
              <p:nvPr/>
            </p:nvSpPr>
            <p:spPr>
              <a:xfrm>
                <a:off x="1980061" y="2549808"/>
                <a:ext cx="761250" cy="338554"/>
              </a:xfrm>
              <a:prstGeom prst="rect">
                <a:avLst/>
              </a:prstGeom>
              <a:noFill/>
            </p:spPr>
            <p:txBody>
              <a:bodyPr wrap="none" rtlCol="0">
                <a:spAutoFit/>
              </a:bodyPr>
              <a:lstStyle/>
              <a:p>
                <a:pPr algn="ctr"/>
                <a:r>
                  <a:rPr lang="en-US" sz="1600" b="1" dirty="0">
                    <a:latin typeface="+mj-lt"/>
                    <a:cs typeface="Times New Roman" panose="02020603050405020304" pitchFamily="18" charset="0"/>
                  </a:rPr>
                  <a:t>Anode</a:t>
                </a:r>
                <a:endParaRPr lang="en-NL" sz="1600" b="1" dirty="0">
                  <a:latin typeface="+mj-lt"/>
                  <a:cs typeface="Times New Roman" panose="02020603050405020304" pitchFamily="18" charset="0"/>
                </a:endParaRPr>
              </a:p>
            </p:txBody>
          </p:sp>
          <p:sp>
            <p:nvSpPr>
              <p:cNvPr id="103" name="TextBox 102">
                <a:extLst>
                  <a:ext uri="{FF2B5EF4-FFF2-40B4-BE49-F238E27FC236}">
                    <a16:creationId xmlns:a16="http://schemas.microsoft.com/office/drawing/2014/main" id="{1A88839D-DF3F-4A8B-9836-1F68468495F7}"/>
                  </a:ext>
                </a:extLst>
              </p:cNvPr>
              <p:cNvSpPr txBox="1"/>
              <p:nvPr/>
            </p:nvSpPr>
            <p:spPr>
              <a:xfrm>
                <a:off x="3691757" y="2549808"/>
                <a:ext cx="930680" cy="338554"/>
              </a:xfrm>
              <a:prstGeom prst="rect">
                <a:avLst/>
              </a:prstGeom>
              <a:noFill/>
            </p:spPr>
            <p:txBody>
              <a:bodyPr wrap="none" rtlCol="0">
                <a:spAutoFit/>
              </a:bodyPr>
              <a:lstStyle/>
              <a:p>
                <a:pPr algn="ctr"/>
                <a:r>
                  <a:rPr lang="en-US" sz="1600" b="1" dirty="0">
                    <a:latin typeface="+mj-lt"/>
                    <a:cs typeface="Times New Roman" panose="02020603050405020304" pitchFamily="18" charset="0"/>
                  </a:rPr>
                  <a:t>Cathode</a:t>
                </a:r>
                <a:endParaRPr lang="en-NL" sz="1600" b="1" dirty="0">
                  <a:latin typeface="+mj-lt"/>
                  <a:cs typeface="Times New Roman" panose="02020603050405020304" pitchFamily="18" charset="0"/>
                </a:endParaRPr>
              </a:p>
            </p:txBody>
          </p:sp>
          <p:sp>
            <p:nvSpPr>
              <p:cNvPr id="104" name="Arrow: Curved Right 103">
                <a:extLst>
                  <a:ext uri="{FF2B5EF4-FFF2-40B4-BE49-F238E27FC236}">
                    <a16:creationId xmlns:a16="http://schemas.microsoft.com/office/drawing/2014/main" id="{8864E541-128D-4FA6-8E17-5F7B1743A4E9}"/>
                  </a:ext>
                </a:extLst>
              </p:cNvPr>
              <p:cNvSpPr/>
              <p:nvPr/>
            </p:nvSpPr>
            <p:spPr>
              <a:xfrm flipV="1">
                <a:off x="1662740" y="3264711"/>
                <a:ext cx="349956" cy="817233"/>
              </a:xfrm>
              <a:prstGeom prst="curvedRightArrow">
                <a:avLst>
                  <a:gd name="adj1" fmla="val 2636"/>
                  <a:gd name="adj2" fmla="val 33101"/>
                  <a:gd name="adj3" fmla="val 19871"/>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800">
                  <a:solidFill>
                    <a:schemeClr val="tx1"/>
                  </a:solidFill>
                  <a:latin typeface="+mj-lt"/>
                  <a:cs typeface="Times New Roman" panose="02020603050405020304" pitchFamily="18" charset="0"/>
                </a:endParaRPr>
              </a:p>
            </p:txBody>
          </p:sp>
          <p:sp>
            <p:nvSpPr>
              <p:cNvPr id="105" name="Arrow: Curved Right 104">
                <a:extLst>
                  <a:ext uri="{FF2B5EF4-FFF2-40B4-BE49-F238E27FC236}">
                    <a16:creationId xmlns:a16="http://schemas.microsoft.com/office/drawing/2014/main" id="{8F2D77BB-71D4-431C-A72E-FB240064D17B}"/>
                  </a:ext>
                </a:extLst>
              </p:cNvPr>
              <p:cNvSpPr/>
              <p:nvPr/>
            </p:nvSpPr>
            <p:spPr>
              <a:xfrm flipH="1">
                <a:off x="4511891" y="3264529"/>
                <a:ext cx="349956" cy="817233"/>
              </a:xfrm>
              <a:prstGeom prst="curvedRightArrow">
                <a:avLst>
                  <a:gd name="adj1" fmla="val 2636"/>
                  <a:gd name="adj2" fmla="val 33101"/>
                  <a:gd name="adj3" fmla="val 19871"/>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800">
                  <a:solidFill>
                    <a:schemeClr val="tx1"/>
                  </a:solidFill>
                  <a:latin typeface="+mj-lt"/>
                  <a:cs typeface="Times New Roman" panose="02020603050405020304" pitchFamily="18" charset="0"/>
                </a:endParaRPr>
              </a:p>
            </p:txBody>
          </p:sp>
          <p:sp>
            <p:nvSpPr>
              <p:cNvPr id="106" name="TextBox 105">
                <a:extLst>
                  <a:ext uri="{FF2B5EF4-FFF2-40B4-BE49-F238E27FC236}">
                    <a16:creationId xmlns:a16="http://schemas.microsoft.com/office/drawing/2014/main" id="{218393F1-9E2D-41F8-90DE-960721F8F01F}"/>
                  </a:ext>
                </a:extLst>
              </p:cNvPr>
              <p:cNvSpPr txBox="1"/>
              <p:nvPr/>
            </p:nvSpPr>
            <p:spPr>
              <a:xfrm>
                <a:off x="1991019" y="3904893"/>
                <a:ext cx="654241" cy="338554"/>
              </a:xfrm>
              <a:prstGeom prst="rect">
                <a:avLst/>
              </a:prstGeom>
              <a:noFill/>
            </p:spPr>
            <p:txBody>
              <a:bodyPr wrap="none" rtlCol="0">
                <a:spAutoFit/>
              </a:bodyPr>
              <a:lstStyle/>
              <a:p>
                <a:pPr algn="ctr"/>
                <a:r>
                  <a:rPr lang="en-US" sz="1600" b="1" dirty="0">
                    <a:latin typeface="+mj-lt"/>
                    <a:cs typeface="Times New Roman" panose="02020603050405020304" pitchFamily="18" charset="0"/>
                  </a:rPr>
                  <a:t>A</a:t>
                </a:r>
                <a:r>
                  <a:rPr lang="en-US" sz="1600" b="1" baseline="30000" dirty="0">
                    <a:latin typeface="+mj-lt"/>
                    <a:cs typeface="Times New Roman" panose="02020603050405020304" pitchFamily="18" charset="0"/>
                  </a:rPr>
                  <a:t>(n-1)+</a:t>
                </a:r>
                <a:endParaRPr lang="en-NL" sz="1600" b="1" dirty="0">
                  <a:latin typeface="+mj-lt"/>
                  <a:cs typeface="Times New Roman" panose="02020603050405020304" pitchFamily="18" charset="0"/>
                </a:endParaRPr>
              </a:p>
            </p:txBody>
          </p:sp>
          <p:sp>
            <p:nvSpPr>
              <p:cNvPr id="107" name="TextBox 106">
                <a:extLst>
                  <a:ext uri="{FF2B5EF4-FFF2-40B4-BE49-F238E27FC236}">
                    <a16:creationId xmlns:a16="http://schemas.microsoft.com/office/drawing/2014/main" id="{8D38F547-9818-4C32-8046-74F2671983E8}"/>
                  </a:ext>
                </a:extLst>
              </p:cNvPr>
              <p:cNvSpPr txBox="1"/>
              <p:nvPr/>
            </p:nvSpPr>
            <p:spPr>
              <a:xfrm>
                <a:off x="1990132" y="3171030"/>
                <a:ext cx="459545" cy="338554"/>
              </a:xfrm>
              <a:prstGeom prst="rect">
                <a:avLst/>
              </a:prstGeom>
              <a:noFill/>
            </p:spPr>
            <p:txBody>
              <a:bodyPr wrap="none" rtlCol="0">
                <a:spAutoFit/>
              </a:bodyPr>
              <a:lstStyle/>
              <a:p>
                <a:pPr algn="ctr"/>
                <a:r>
                  <a:rPr lang="en-US" sz="1600" b="1" dirty="0">
                    <a:latin typeface="+mj-lt"/>
                    <a:cs typeface="Times New Roman" panose="02020603050405020304" pitchFamily="18" charset="0"/>
                  </a:rPr>
                  <a:t>A</a:t>
                </a:r>
                <a:r>
                  <a:rPr lang="en-US" sz="1600" b="1" baseline="30000" dirty="0">
                    <a:latin typeface="+mj-lt"/>
                    <a:cs typeface="Times New Roman" panose="02020603050405020304" pitchFamily="18" charset="0"/>
                  </a:rPr>
                  <a:t>n+</a:t>
                </a:r>
                <a:endParaRPr lang="en-NL" sz="1600" b="1" dirty="0">
                  <a:latin typeface="+mj-lt"/>
                  <a:cs typeface="Times New Roman" panose="02020603050405020304" pitchFamily="18" charset="0"/>
                </a:endParaRPr>
              </a:p>
            </p:txBody>
          </p:sp>
          <p:sp>
            <p:nvSpPr>
              <p:cNvPr id="108" name="TextBox 107">
                <a:extLst>
                  <a:ext uri="{FF2B5EF4-FFF2-40B4-BE49-F238E27FC236}">
                    <a16:creationId xmlns:a16="http://schemas.microsoft.com/office/drawing/2014/main" id="{D577B6E1-FBDA-4370-9CA2-97E6392B1F37}"/>
                  </a:ext>
                </a:extLst>
              </p:cNvPr>
              <p:cNvSpPr txBox="1"/>
              <p:nvPr/>
            </p:nvSpPr>
            <p:spPr>
              <a:xfrm>
                <a:off x="3854741" y="3905895"/>
                <a:ext cx="654241" cy="338554"/>
              </a:xfrm>
              <a:prstGeom prst="rect">
                <a:avLst/>
              </a:prstGeom>
              <a:noFill/>
            </p:spPr>
            <p:txBody>
              <a:bodyPr wrap="none" rtlCol="0">
                <a:spAutoFit/>
              </a:bodyPr>
              <a:lstStyle/>
              <a:p>
                <a:pPr algn="ctr"/>
                <a:r>
                  <a:rPr lang="en-US" sz="1600" b="1" dirty="0">
                    <a:latin typeface="+mj-lt"/>
                    <a:cs typeface="Times New Roman" panose="02020603050405020304" pitchFamily="18" charset="0"/>
                  </a:rPr>
                  <a:t>A</a:t>
                </a:r>
                <a:r>
                  <a:rPr lang="en-US" sz="1600" b="1" baseline="30000" dirty="0">
                    <a:latin typeface="+mj-lt"/>
                    <a:cs typeface="Times New Roman" panose="02020603050405020304" pitchFamily="18" charset="0"/>
                  </a:rPr>
                  <a:t>(n-1)+</a:t>
                </a:r>
                <a:endParaRPr lang="en-NL" sz="1600" b="1" dirty="0">
                  <a:latin typeface="+mj-lt"/>
                  <a:cs typeface="Times New Roman" panose="02020603050405020304" pitchFamily="18" charset="0"/>
                </a:endParaRPr>
              </a:p>
            </p:txBody>
          </p:sp>
          <p:sp>
            <p:nvSpPr>
              <p:cNvPr id="109" name="TextBox 108">
                <a:extLst>
                  <a:ext uri="{FF2B5EF4-FFF2-40B4-BE49-F238E27FC236}">
                    <a16:creationId xmlns:a16="http://schemas.microsoft.com/office/drawing/2014/main" id="{7AE386A4-5300-4927-831B-34C729FE1259}"/>
                  </a:ext>
                </a:extLst>
              </p:cNvPr>
              <p:cNvSpPr txBox="1"/>
              <p:nvPr/>
            </p:nvSpPr>
            <p:spPr>
              <a:xfrm>
                <a:off x="4051681" y="3172080"/>
                <a:ext cx="459545" cy="338554"/>
              </a:xfrm>
              <a:prstGeom prst="rect">
                <a:avLst/>
              </a:prstGeom>
              <a:noFill/>
            </p:spPr>
            <p:txBody>
              <a:bodyPr wrap="none" rtlCol="0">
                <a:spAutoFit/>
              </a:bodyPr>
              <a:lstStyle/>
              <a:p>
                <a:pPr algn="ctr"/>
                <a:r>
                  <a:rPr lang="en-US" sz="1600" b="1" dirty="0">
                    <a:latin typeface="+mj-lt"/>
                    <a:cs typeface="Times New Roman" panose="02020603050405020304" pitchFamily="18" charset="0"/>
                  </a:rPr>
                  <a:t>A</a:t>
                </a:r>
                <a:r>
                  <a:rPr lang="en-US" sz="1600" b="1" baseline="30000" dirty="0">
                    <a:latin typeface="+mj-lt"/>
                    <a:cs typeface="Times New Roman" panose="02020603050405020304" pitchFamily="18" charset="0"/>
                  </a:rPr>
                  <a:t>n+</a:t>
                </a:r>
                <a:endParaRPr lang="en-NL" sz="1600" b="1" dirty="0">
                  <a:latin typeface="+mj-lt"/>
                  <a:cs typeface="Times New Roman" panose="02020603050405020304" pitchFamily="18" charset="0"/>
                </a:endParaRPr>
              </a:p>
            </p:txBody>
          </p:sp>
        </p:grpSp>
        <p:grpSp>
          <p:nvGrpSpPr>
            <p:cNvPr id="110" name="Group 109">
              <a:extLst>
                <a:ext uri="{FF2B5EF4-FFF2-40B4-BE49-F238E27FC236}">
                  <a16:creationId xmlns:a16="http://schemas.microsoft.com/office/drawing/2014/main" id="{A6171FF8-265F-4AF2-8F9A-3DCA1C3CA124}"/>
                </a:ext>
              </a:extLst>
            </p:cNvPr>
            <p:cNvGrpSpPr/>
            <p:nvPr/>
          </p:nvGrpSpPr>
          <p:grpSpPr>
            <a:xfrm>
              <a:off x="2159298" y="2445477"/>
              <a:ext cx="2192082" cy="2334864"/>
              <a:chOff x="2159298" y="2445477"/>
              <a:chExt cx="2192082" cy="2334864"/>
            </a:xfrm>
          </p:grpSpPr>
          <p:grpSp>
            <p:nvGrpSpPr>
              <p:cNvPr id="111" name="Group 110">
                <a:extLst>
                  <a:ext uri="{FF2B5EF4-FFF2-40B4-BE49-F238E27FC236}">
                    <a16:creationId xmlns:a16="http://schemas.microsoft.com/office/drawing/2014/main" id="{65111805-DAC6-4AA9-9A14-02826432228C}"/>
                  </a:ext>
                </a:extLst>
              </p:cNvPr>
              <p:cNvGrpSpPr/>
              <p:nvPr/>
            </p:nvGrpSpPr>
            <p:grpSpPr>
              <a:xfrm>
                <a:off x="3053970" y="2445477"/>
                <a:ext cx="401788" cy="2334864"/>
                <a:chOff x="3053970" y="2445477"/>
                <a:chExt cx="401788" cy="2334864"/>
              </a:xfrm>
            </p:grpSpPr>
            <p:sp>
              <p:nvSpPr>
                <p:cNvPr id="115" name="Rectangle 114">
                  <a:extLst>
                    <a:ext uri="{FF2B5EF4-FFF2-40B4-BE49-F238E27FC236}">
                      <a16:creationId xmlns:a16="http://schemas.microsoft.com/office/drawing/2014/main" id="{49304138-17E0-4E1D-9B74-97F9379D1DEF}"/>
                    </a:ext>
                  </a:extLst>
                </p:cNvPr>
                <p:cNvSpPr/>
                <p:nvPr/>
              </p:nvSpPr>
              <p:spPr>
                <a:xfrm>
                  <a:off x="3053970" y="2445477"/>
                  <a:ext cx="401788" cy="2334864"/>
                </a:xfrm>
                <a:prstGeom prst="rect">
                  <a:avLst/>
                </a:prstGeom>
                <a:solidFill>
                  <a:schemeClr val="tx1">
                    <a:lumMod val="75000"/>
                    <a:lumOff val="2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600" b="1">
                    <a:latin typeface="+mj-lt"/>
                    <a:cs typeface="Times New Roman" panose="02020603050405020304" pitchFamily="18" charset="0"/>
                  </a:endParaRPr>
                </a:p>
              </p:txBody>
            </p:sp>
            <p:sp>
              <p:nvSpPr>
                <p:cNvPr id="116" name="TextBox 115">
                  <a:extLst>
                    <a:ext uri="{FF2B5EF4-FFF2-40B4-BE49-F238E27FC236}">
                      <a16:creationId xmlns:a16="http://schemas.microsoft.com/office/drawing/2014/main" id="{BF3E4DEC-EF5B-4290-A0FA-D343886D4E2F}"/>
                    </a:ext>
                  </a:extLst>
                </p:cNvPr>
                <p:cNvSpPr txBox="1"/>
                <p:nvPr/>
              </p:nvSpPr>
              <p:spPr>
                <a:xfrm rot="16200000">
                  <a:off x="2656682" y="3455957"/>
                  <a:ext cx="1165703" cy="313893"/>
                </a:xfrm>
                <a:prstGeom prst="rect">
                  <a:avLst/>
                </a:prstGeom>
                <a:noFill/>
              </p:spPr>
              <p:txBody>
                <a:bodyPr wrap="none" rtlCol="0">
                  <a:spAutoFit/>
                </a:bodyPr>
                <a:lstStyle/>
                <a:p>
                  <a:pPr algn="ctr"/>
                  <a:r>
                    <a:rPr lang="en-US" sz="1600" dirty="0">
                      <a:solidFill>
                        <a:schemeClr val="bg1"/>
                      </a:solidFill>
                      <a:latin typeface="+mj-lt"/>
                      <a:cs typeface="Times New Roman" panose="02020603050405020304" pitchFamily="18" charset="0"/>
                    </a:rPr>
                    <a:t>Membrane</a:t>
                  </a:r>
                  <a:endParaRPr lang="en-NL" sz="1600" dirty="0">
                    <a:solidFill>
                      <a:schemeClr val="bg1"/>
                    </a:solidFill>
                    <a:latin typeface="+mj-lt"/>
                    <a:cs typeface="Times New Roman" panose="02020603050405020304" pitchFamily="18" charset="0"/>
                  </a:endParaRPr>
                </a:p>
              </p:txBody>
            </p:sp>
          </p:grpSp>
          <p:cxnSp>
            <p:nvCxnSpPr>
              <p:cNvPr id="112" name="Straight Arrow Connector 111">
                <a:extLst>
                  <a:ext uri="{FF2B5EF4-FFF2-40B4-BE49-F238E27FC236}">
                    <a16:creationId xmlns:a16="http://schemas.microsoft.com/office/drawing/2014/main" id="{1D9396F0-5DBB-4A1A-9259-48A6ED653407}"/>
                  </a:ext>
                </a:extLst>
              </p:cNvPr>
              <p:cNvCxnSpPr/>
              <p:nvPr/>
            </p:nvCxnSpPr>
            <p:spPr>
              <a:xfrm>
                <a:off x="2676592" y="4515466"/>
                <a:ext cx="115359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3" name="TextBox 112">
                <a:extLst>
                  <a:ext uri="{FF2B5EF4-FFF2-40B4-BE49-F238E27FC236}">
                    <a16:creationId xmlns:a16="http://schemas.microsoft.com/office/drawing/2014/main" id="{8A5A3B5D-A36C-45BD-895B-B71573D46862}"/>
                  </a:ext>
                </a:extLst>
              </p:cNvPr>
              <p:cNvSpPr txBox="1"/>
              <p:nvPr/>
            </p:nvSpPr>
            <p:spPr>
              <a:xfrm>
                <a:off x="2159298" y="4353695"/>
                <a:ext cx="562094" cy="338554"/>
              </a:xfrm>
              <a:prstGeom prst="rect">
                <a:avLst/>
              </a:prstGeom>
              <a:noFill/>
            </p:spPr>
            <p:txBody>
              <a:bodyPr wrap="none" rtlCol="0">
                <a:spAutoFit/>
              </a:bodyPr>
              <a:lstStyle/>
              <a:p>
                <a:pPr algn="ctr"/>
                <a:r>
                  <a:rPr lang="en-US" sz="1600" b="1" dirty="0">
                    <a:latin typeface="+mj-lt"/>
                    <a:cs typeface="Times New Roman" panose="02020603050405020304" pitchFamily="18" charset="0"/>
                  </a:rPr>
                  <a:t>Ions</a:t>
                </a:r>
                <a:endParaRPr lang="en-NL" sz="1600" b="1" dirty="0">
                  <a:latin typeface="+mj-lt"/>
                  <a:cs typeface="Times New Roman" panose="02020603050405020304" pitchFamily="18" charset="0"/>
                </a:endParaRPr>
              </a:p>
            </p:txBody>
          </p:sp>
          <p:sp>
            <p:nvSpPr>
              <p:cNvPr id="114" name="TextBox 113">
                <a:extLst>
                  <a:ext uri="{FF2B5EF4-FFF2-40B4-BE49-F238E27FC236}">
                    <a16:creationId xmlns:a16="http://schemas.microsoft.com/office/drawing/2014/main" id="{2EC67B1C-4EC0-42FC-B5B6-D54706D6FFA1}"/>
                  </a:ext>
                </a:extLst>
              </p:cNvPr>
              <p:cNvSpPr txBox="1"/>
              <p:nvPr/>
            </p:nvSpPr>
            <p:spPr>
              <a:xfrm>
                <a:off x="3789286" y="4354919"/>
                <a:ext cx="562094" cy="338554"/>
              </a:xfrm>
              <a:prstGeom prst="rect">
                <a:avLst/>
              </a:prstGeom>
              <a:noFill/>
            </p:spPr>
            <p:txBody>
              <a:bodyPr wrap="none" rtlCol="0">
                <a:spAutoFit/>
              </a:bodyPr>
              <a:lstStyle/>
              <a:p>
                <a:pPr algn="ctr"/>
                <a:r>
                  <a:rPr lang="en-US" sz="1600" b="1" dirty="0">
                    <a:latin typeface="+mj-lt"/>
                    <a:cs typeface="Times New Roman" panose="02020603050405020304" pitchFamily="18" charset="0"/>
                  </a:rPr>
                  <a:t>Ions</a:t>
                </a:r>
                <a:endParaRPr lang="en-NL" sz="1600" b="1" dirty="0">
                  <a:latin typeface="+mj-lt"/>
                  <a:cs typeface="Times New Roman" panose="02020603050405020304" pitchFamily="18" charset="0"/>
                </a:endParaRPr>
              </a:p>
            </p:txBody>
          </p:sp>
        </p:grpSp>
        <p:cxnSp>
          <p:nvCxnSpPr>
            <p:cNvPr id="117" name="Straight Connector 116">
              <a:extLst>
                <a:ext uri="{FF2B5EF4-FFF2-40B4-BE49-F238E27FC236}">
                  <a16:creationId xmlns:a16="http://schemas.microsoft.com/office/drawing/2014/main" id="{FB4CD1A5-C3C1-45EA-A9C4-F48E34BAA273}"/>
                </a:ext>
              </a:extLst>
            </p:cNvPr>
            <p:cNvCxnSpPr>
              <a:cxnSpLocks/>
            </p:cNvCxnSpPr>
            <p:nvPr/>
          </p:nvCxnSpPr>
          <p:spPr>
            <a:xfrm flipH="1" flipV="1">
              <a:off x="1478718" y="1862614"/>
              <a:ext cx="0" cy="5778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15704CA2-88E5-4784-8616-DB2E9CFBE556}"/>
                </a:ext>
              </a:extLst>
            </p:cNvPr>
            <p:cNvCxnSpPr>
              <a:cxnSpLocks/>
            </p:cNvCxnSpPr>
            <p:nvPr/>
          </p:nvCxnSpPr>
          <p:spPr>
            <a:xfrm flipH="1" flipV="1">
              <a:off x="5050616" y="1861519"/>
              <a:ext cx="0" cy="5778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6F4926EC-2812-40B6-8C0B-DC96E08AEE3A}"/>
                </a:ext>
              </a:extLst>
            </p:cNvPr>
            <p:cNvCxnSpPr>
              <a:cxnSpLocks/>
            </p:cNvCxnSpPr>
            <p:nvPr/>
          </p:nvCxnSpPr>
          <p:spPr>
            <a:xfrm>
              <a:off x="1471646" y="1878040"/>
              <a:ext cx="35689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08002FB4-FF3A-4158-97C9-359FED1394D9}"/>
                </a:ext>
              </a:extLst>
            </p:cNvPr>
            <p:cNvSpPr/>
            <p:nvPr/>
          </p:nvSpPr>
          <p:spPr>
            <a:xfrm>
              <a:off x="2859384" y="1728626"/>
              <a:ext cx="760300" cy="314455"/>
            </a:xfrm>
            <a:prstGeom prst="rect">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mj-lt"/>
                  <a:cs typeface="Times New Roman" panose="02020603050405020304" pitchFamily="18" charset="0"/>
                </a:rPr>
                <a:t>Load</a:t>
              </a:r>
              <a:endParaRPr lang="en-NL" sz="1600" dirty="0">
                <a:latin typeface="+mj-lt"/>
                <a:cs typeface="Times New Roman" panose="02020603050405020304" pitchFamily="18" charset="0"/>
              </a:endParaRPr>
            </a:p>
          </p:txBody>
        </p:sp>
        <p:grpSp>
          <p:nvGrpSpPr>
            <p:cNvPr id="121" name="Group 120">
              <a:extLst>
                <a:ext uri="{FF2B5EF4-FFF2-40B4-BE49-F238E27FC236}">
                  <a16:creationId xmlns:a16="http://schemas.microsoft.com/office/drawing/2014/main" id="{FE07198F-0264-413A-826C-8138E6DC675E}"/>
                </a:ext>
              </a:extLst>
            </p:cNvPr>
            <p:cNvGrpSpPr/>
            <p:nvPr/>
          </p:nvGrpSpPr>
          <p:grpSpPr>
            <a:xfrm>
              <a:off x="1309004" y="2433851"/>
              <a:ext cx="3906579" cy="2346490"/>
              <a:chOff x="1309004" y="2433851"/>
              <a:chExt cx="3906579" cy="2346490"/>
            </a:xfrm>
          </p:grpSpPr>
          <p:grpSp>
            <p:nvGrpSpPr>
              <p:cNvPr id="122" name="Group 121">
                <a:extLst>
                  <a:ext uri="{FF2B5EF4-FFF2-40B4-BE49-F238E27FC236}">
                    <a16:creationId xmlns:a16="http://schemas.microsoft.com/office/drawing/2014/main" id="{22B3C39F-F266-4EE3-AC81-12B39B211EF1}"/>
                  </a:ext>
                </a:extLst>
              </p:cNvPr>
              <p:cNvGrpSpPr/>
              <p:nvPr/>
            </p:nvGrpSpPr>
            <p:grpSpPr>
              <a:xfrm>
                <a:off x="1309004" y="2445477"/>
                <a:ext cx="3906579" cy="2334864"/>
                <a:chOff x="1309004" y="2445477"/>
                <a:chExt cx="3906579" cy="2334864"/>
              </a:xfrm>
            </p:grpSpPr>
            <p:sp>
              <p:nvSpPr>
                <p:cNvPr id="129" name="Rectangle 128">
                  <a:extLst>
                    <a:ext uri="{FF2B5EF4-FFF2-40B4-BE49-F238E27FC236}">
                      <a16:creationId xmlns:a16="http://schemas.microsoft.com/office/drawing/2014/main" id="{8A05AFBD-4F3C-4705-991E-CA5A2F11EC98}"/>
                    </a:ext>
                  </a:extLst>
                </p:cNvPr>
                <p:cNvSpPr/>
                <p:nvPr/>
              </p:nvSpPr>
              <p:spPr>
                <a:xfrm>
                  <a:off x="4865627" y="2445477"/>
                  <a:ext cx="349956" cy="2334864"/>
                </a:xfrm>
                <a:prstGeom prst="rect">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600" b="1">
                    <a:latin typeface="+mj-lt"/>
                    <a:cs typeface="Times New Roman" panose="02020603050405020304" pitchFamily="18" charset="0"/>
                  </a:endParaRPr>
                </a:p>
              </p:txBody>
            </p:sp>
            <p:sp>
              <p:nvSpPr>
                <p:cNvPr id="130" name="Rectangle 129">
                  <a:extLst>
                    <a:ext uri="{FF2B5EF4-FFF2-40B4-BE49-F238E27FC236}">
                      <a16:creationId xmlns:a16="http://schemas.microsoft.com/office/drawing/2014/main" id="{CA63ADBB-E2C5-4160-A697-131FC4FB5F11}"/>
                    </a:ext>
                  </a:extLst>
                </p:cNvPr>
                <p:cNvSpPr/>
                <p:nvPr/>
              </p:nvSpPr>
              <p:spPr>
                <a:xfrm>
                  <a:off x="1309004" y="2445477"/>
                  <a:ext cx="349956" cy="2334864"/>
                </a:xfrm>
                <a:prstGeom prst="rect">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600" b="1" dirty="0">
                    <a:latin typeface="+mj-lt"/>
                    <a:cs typeface="Times New Roman" panose="02020603050405020304" pitchFamily="18" charset="0"/>
                  </a:endParaRPr>
                </a:p>
              </p:txBody>
            </p:sp>
            <p:sp>
              <p:nvSpPr>
                <p:cNvPr id="131" name="TextBox 130">
                  <a:extLst>
                    <a:ext uri="{FF2B5EF4-FFF2-40B4-BE49-F238E27FC236}">
                      <a16:creationId xmlns:a16="http://schemas.microsoft.com/office/drawing/2014/main" id="{E1C6C3FA-E005-4FB5-93A2-D80F314CF542}"/>
                    </a:ext>
                  </a:extLst>
                </p:cNvPr>
                <p:cNvSpPr txBox="1"/>
                <p:nvPr/>
              </p:nvSpPr>
              <p:spPr>
                <a:xfrm rot="16200000">
                  <a:off x="626704" y="3455963"/>
                  <a:ext cx="1689886" cy="313893"/>
                </a:xfrm>
                <a:prstGeom prst="rect">
                  <a:avLst/>
                </a:prstGeom>
                <a:noFill/>
              </p:spPr>
              <p:txBody>
                <a:bodyPr wrap="none" rtlCol="0">
                  <a:spAutoFit/>
                </a:bodyPr>
                <a:lstStyle/>
                <a:p>
                  <a:pPr algn="ctr"/>
                  <a:r>
                    <a:rPr lang="en-US" sz="1600" dirty="0">
                      <a:latin typeface="+mj-lt"/>
                      <a:cs typeface="Times New Roman" panose="02020603050405020304" pitchFamily="18" charset="0"/>
                    </a:rPr>
                    <a:t>Current collector</a:t>
                  </a:r>
                  <a:endParaRPr lang="en-NL" sz="1600" dirty="0">
                    <a:latin typeface="+mj-lt"/>
                    <a:cs typeface="Times New Roman" panose="02020603050405020304" pitchFamily="18" charset="0"/>
                  </a:endParaRPr>
                </a:p>
              </p:txBody>
            </p:sp>
          </p:grpSp>
          <p:grpSp>
            <p:nvGrpSpPr>
              <p:cNvPr id="123" name="Group 122">
                <a:extLst>
                  <a:ext uri="{FF2B5EF4-FFF2-40B4-BE49-F238E27FC236}">
                    <a16:creationId xmlns:a16="http://schemas.microsoft.com/office/drawing/2014/main" id="{5C11CE9C-E82B-43BF-A0A3-C47C78231F2C}"/>
                  </a:ext>
                </a:extLst>
              </p:cNvPr>
              <p:cNvGrpSpPr/>
              <p:nvPr/>
            </p:nvGrpSpPr>
            <p:grpSpPr>
              <a:xfrm>
                <a:off x="1324856" y="2433851"/>
                <a:ext cx="318353" cy="338554"/>
                <a:chOff x="6419650" y="141739"/>
                <a:chExt cx="427863" cy="421869"/>
              </a:xfrm>
            </p:grpSpPr>
            <p:sp>
              <p:nvSpPr>
                <p:cNvPr id="127" name="Oval 126">
                  <a:extLst>
                    <a:ext uri="{FF2B5EF4-FFF2-40B4-BE49-F238E27FC236}">
                      <a16:creationId xmlns:a16="http://schemas.microsoft.com/office/drawing/2014/main" id="{F9E8393C-934B-416F-81D6-40AB38184E3B}"/>
                    </a:ext>
                  </a:extLst>
                </p:cNvPr>
                <p:cNvSpPr/>
                <p:nvPr/>
              </p:nvSpPr>
              <p:spPr>
                <a:xfrm>
                  <a:off x="6457950" y="219075"/>
                  <a:ext cx="324000" cy="324000"/>
                </a:xfrm>
                <a:prstGeom prst="ellipse">
                  <a:avLst/>
                </a:prstGeom>
                <a:solidFill>
                  <a:srgbClr val="36B8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300" dirty="0">
                    <a:latin typeface="+mj-lt"/>
                  </a:endParaRPr>
                </a:p>
              </p:txBody>
            </p:sp>
            <p:sp>
              <p:nvSpPr>
                <p:cNvPr id="128" name="TextBox 127">
                  <a:extLst>
                    <a:ext uri="{FF2B5EF4-FFF2-40B4-BE49-F238E27FC236}">
                      <a16:creationId xmlns:a16="http://schemas.microsoft.com/office/drawing/2014/main" id="{A4939DB5-51E7-4E1B-BFCB-91ADB45CB323}"/>
                    </a:ext>
                  </a:extLst>
                </p:cNvPr>
                <p:cNvSpPr txBox="1"/>
                <p:nvPr/>
              </p:nvSpPr>
              <p:spPr>
                <a:xfrm>
                  <a:off x="6419650" y="141739"/>
                  <a:ext cx="427863" cy="421869"/>
                </a:xfrm>
                <a:prstGeom prst="rect">
                  <a:avLst/>
                </a:prstGeom>
                <a:noFill/>
              </p:spPr>
              <p:txBody>
                <a:bodyPr wrap="none" rtlCol="0">
                  <a:spAutoFit/>
                </a:bodyPr>
                <a:lstStyle/>
                <a:p>
                  <a:r>
                    <a:rPr lang="en-US" sz="1600" dirty="0">
                      <a:latin typeface="+mj-lt"/>
                      <a:ea typeface="Arial" charset="0"/>
                      <a:cs typeface="Times New Roman" panose="02020603050405020304" pitchFamily="18" charset="0"/>
                    </a:rPr>
                    <a:t>e</a:t>
                  </a:r>
                  <a:r>
                    <a:rPr lang="en-US" sz="1600" baseline="30000" dirty="0">
                      <a:latin typeface="+mj-lt"/>
                      <a:ea typeface="Arial" charset="0"/>
                      <a:cs typeface="Times New Roman" panose="02020603050405020304" pitchFamily="18" charset="0"/>
                    </a:rPr>
                    <a:t>-</a:t>
                  </a:r>
                  <a:endParaRPr lang="en-NL" sz="1600" dirty="0">
                    <a:latin typeface="+mj-lt"/>
                    <a:ea typeface="Arial" charset="0"/>
                    <a:cs typeface="Times New Roman" panose="02020603050405020304" pitchFamily="18" charset="0"/>
                  </a:endParaRPr>
                </a:p>
              </p:txBody>
            </p:sp>
          </p:grpSp>
          <p:grpSp>
            <p:nvGrpSpPr>
              <p:cNvPr id="124" name="Group 123">
                <a:extLst>
                  <a:ext uri="{FF2B5EF4-FFF2-40B4-BE49-F238E27FC236}">
                    <a16:creationId xmlns:a16="http://schemas.microsoft.com/office/drawing/2014/main" id="{153BF76E-8FED-4B96-A9E3-BF626784A5F6}"/>
                  </a:ext>
                </a:extLst>
              </p:cNvPr>
              <p:cNvGrpSpPr/>
              <p:nvPr/>
            </p:nvGrpSpPr>
            <p:grpSpPr>
              <a:xfrm>
                <a:off x="4882618" y="3451865"/>
                <a:ext cx="318353" cy="338554"/>
                <a:chOff x="6419650" y="141739"/>
                <a:chExt cx="427863" cy="421869"/>
              </a:xfrm>
            </p:grpSpPr>
            <p:sp>
              <p:nvSpPr>
                <p:cNvPr id="125" name="Oval 124">
                  <a:extLst>
                    <a:ext uri="{FF2B5EF4-FFF2-40B4-BE49-F238E27FC236}">
                      <a16:creationId xmlns:a16="http://schemas.microsoft.com/office/drawing/2014/main" id="{9371C54C-4B92-42C1-901C-29C14BAB43B5}"/>
                    </a:ext>
                  </a:extLst>
                </p:cNvPr>
                <p:cNvSpPr/>
                <p:nvPr/>
              </p:nvSpPr>
              <p:spPr>
                <a:xfrm>
                  <a:off x="6457950" y="219075"/>
                  <a:ext cx="324000" cy="324000"/>
                </a:xfrm>
                <a:prstGeom prst="ellipse">
                  <a:avLst/>
                </a:prstGeom>
                <a:solidFill>
                  <a:srgbClr val="36B8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300" dirty="0">
                    <a:latin typeface="+mj-lt"/>
                  </a:endParaRPr>
                </a:p>
              </p:txBody>
            </p:sp>
            <p:sp>
              <p:nvSpPr>
                <p:cNvPr id="126" name="TextBox 125">
                  <a:extLst>
                    <a:ext uri="{FF2B5EF4-FFF2-40B4-BE49-F238E27FC236}">
                      <a16:creationId xmlns:a16="http://schemas.microsoft.com/office/drawing/2014/main" id="{A6E23BFE-F81B-497D-B524-FCA18307EC2A}"/>
                    </a:ext>
                  </a:extLst>
                </p:cNvPr>
                <p:cNvSpPr txBox="1"/>
                <p:nvPr/>
              </p:nvSpPr>
              <p:spPr>
                <a:xfrm>
                  <a:off x="6419650" y="141739"/>
                  <a:ext cx="427863" cy="421869"/>
                </a:xfrm>
                <a:prstGeom prst="rect">
                  <a:avLst/>
                </a:prstGeom>
                <a:noFill/>
              </p:spPr>
              <p:txBody>
                <a:bodyPr wrap="none" rtlCol="0">
                  <a:spAutoFit/>
                </a:bodyPr>
                <a:lstStyle/>
                <a:p>
                  <a:r>
                    <a:rPr lang="en-US" sz="1600" dirty="0">
                      <a:latin typeface="+mj-lt"/>
                      <a:ea typeface="Arial" charset="0"/>
                      <a:cs typeface="Times New Roman" panose="02020603050405020304" pitchFamily="18" charset="0"/>
                    </a:rPr>
                    <a:t>e</a:t>
                  </a:r>
                  <a:r>
                    <a:rPr lang="en-US" sz="1600" baseline="30000" dirty="0">
                      <a:latin typeface="+mj-lt"/>
                      <a:ea typeface="Arial" charset="0"/>
                      <a:cs typeface="Times New Roman" panose="02020603050405020304" pitchFamily="18" charset="0"/>
                    </a:rPr>
                    <a:t>-</a:t>
                  </a:r>
                  <a:endParaRPr lang="en-NL" sz="1600" dirty="0">
                    <a:latin typeface="+mj-lt"/>
                    <a:ea typeface="Arial" charset="0"/>
                    <a:cs typeface="Times New Roman" panose="02020603050405020304" pitchFamily="18" charset="0"/>
                  </a:endParaRPr>
                </a:p>
              </p:txBody>
            </p:sp>
          </p:grpSp>
        </p:grpSp>
        <p:grpSp>
          <p:nvGrpSpPr>
            <p:cNvPr id="132" name="Group 131">
              <a:extLst>
                <a:ext uri="{FF2B5EF4-FFF2-40B4-BE49-F238E27FC236}">
                  <a16:creationId xmlns:a16="http://schemas.microsoft.com/office/drawing/2014/main" id="{76685E21-AC3B-4A49-AFF5-A97FD5FB42E5}"/>
                </a:ext>
              </a:extLst>
            </p:cNvPr>
            <p:cNvGrpSpPr/>
            <p:nvPr/>
          </p:nvGrpSpPr>
          <p:grpSpPr>
            <a:xfrm>
              <a:off x="230100" y="2923985"/>
              <a:ext cx="6148076" cy="1370884"/>
              <a:chOff x="-528024" y="3229071"/>
              <a:chExt cx="6118519" cy="1264915"/>
            </a:xfrm>
          </p:grpSpPr>
          <p:grpSp>
            <p:nvGrpSpPr>
              <p:cNvPr id="133" name="Group 132">
                <a:extLst>
                  <a:ext uri="{FF2B5EF4-FFF2-40B4-BE49-F238E27FC236}">
                    <a16:creationId xmlns:a16="http://schemas.microsoft.com/office/drawing/2014/main" id="{611432E3-6546-46E5-94E9-5B191355EF84}"/>
                  </a:ext>
                </a:extLst>
              </p:cNvPr>
              <p:cNvGrpSpPr/>
              <p:nvPr/>
            </p:nvGrpSpPr>
            <p:grpSpPr>
              <a:xfrm>
                <a:off x="4703115" y="3229071"/>
                <a:ext cx="842742" cy="1264915"/>
                <a:chOff x="448042" y="4133850"/>
                <a:chExt cx="904875" cy="1228725"/>
              </a:xfrm>
            </p:grpSpPr>
            <p:sp>
              <p:nvSpPr>
                <p:cNvPr id="140" name="Cylinder 139">
                  <a:extLst>
                    <a:ext uri="{FF2B5EF4-FFF2-40B4-BE49-F238E27FC236}">
                      <a16:creationId xmlns:a16="http://schemas.microsoft.com/office/drawing/2014/main" id="{A58D8A9B-346C-4655-AD1B-9780A886003C}"/>
                    </a:ext>
                  </a:extLst>
                </p:cNvPr>
                <p:cNvSpPr/>
                <p:nvPr/>
              </p:nvSpPr>
              <p:spPr>
                <a:xfrm>
                  <a:off x="448042" y="4133850"/>
                  <a:ext cx="904875" cy="1228725"/>
                </a:xfrm>
                <a:prstGeom prst="can">
                  <a:avLst/>
                </a:prstGeom>
                <a:solidFill>
                  <a:srgbClr val="7FB2E5"/>
                </a:solidFill>
                <a:ln w="12700" cap="flat" cmpd="sng" algn="ctr">
                  <a:solidFill>
                    <a:srgbClr val="408CD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NL" sz="800" b="0" i="0" u="none" strike="noStrike" kern="0" cap="none" spc="0" normalizeH="0" baseline="0" noProof="0">
                    <a:ln>
                      <a:noFill/>
                    </a:ln>
                    <a:solidFill>
                      <a:prstClr val="white"/>
                    </a:solidFill>
                    <a:effectLst/>
                    <a:uLnTx/>
                    <a:uFillTx/>
                    <a:latin typeface="+mj-lt"/>
                    <a:cs typeface="Times New Roman" panose="02020603050405020304" pitchFamily="18" charset="0"/>
                  </a:endParaRPr>
                </a:p>
              </p:txBody>
            </p:sp>
            <p:sp>
              <p:nvSpPr>
                <p:cNvPr id="141" name="Cylinder 140">
                  <a:extLst>
                    <a:ext uri="{FF2B5EF4-FFF2-40B4-BE49-F238E27FC236}">
                      <a16:creationId xmlns:a16="http://schemas.microsoft.com/office/drawing/2014/main" id="{0A07A8F4-2987-4228-B2B1-3558A21C3C6A}"/>
                    </a:ext>
                  </a:extLst>
                </p:cNvPr>
                <p:cNvSpPr/>
                <p:nvPr/>
              </p:nvSpPr>
              <p:spPr>
                <a:xfrm>
                  <a:off x="484110" y="4555336"/>
                  <a:ext cx="836587" cy="771525"/>
                </a:xfrm>
                <a:prstGeom prst="can">
                  <a:avLst/>
                </a:prstGeom>
                <a:solidFill>
                  <a:srgbClr val="408CD8">
                    <a:alpha val="80000"/>
                  </a:srgbClr>
                </a:solidFill>
                <a:ln w="12700" cap="flat" cmpd="sng" algn="ctr">
                  <a:solidFill>
                    <a:srgbClr val="408CD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NL" sz="800" b="0" i="0" u="none" strike="noStrike" kern="0" cap="none" spc="0" normalizeH="0" baseline="0" noProof="0">
                    <a:ln>
                      <a:noFill/>
                    </a:ln>
                    <a:solidFill>
                      <a:prstClr val="white"/>
                    </a:solidFill>
                    <a:effectLst/>
                    <a:uLnTx/>
                    <a:uFillTx/>
                    <a:latin typeface="+mj-lt"/>
                    <a:cs typeface="Times New Roman" panose="02020603050405020304" pitchFamily="18" charset="0"/>
                  </a:endParaRPr>
                </a:p>
              </p:txBody>
            </p:sp>
          </p:grpSp>
          <p:grpSp>
            <p:nvGrpSpPr>
              <p:cNvPr id="134" name="Group 133">
                <a:extLst>
                  <a:ext uri="{FF2B5EF4-FFF2-40B4-BE49-F238E27FC236}">
                    <a16:creationId xmlns:a16="http://schemas.microsoft.com/office/drawing/2014/main" id="{91102620-17E2-4588-9098-4739F0A5C3C4}"/>
                  </a:ext>
                </a:extLst>
              </p:cNvPr>
              <p:cNvGrpSpPr/>
              <p:nvPr/>
            </p:nvGrpSpPr>
            <p:grpSpPr>
              <a:xfrm>
                <a:off x="-528024" y="3229071"/>
                <a:ext cx="842742" cy="1264915"/>
                <a:chOff x="64953" y="4133850"/>
                <a:chExt cx="904875" cy="1228725"/>
              </a:xfrm>
            </p:grpSpPr>
            <p:sp>
              <p:nvSpPr>
                <p:cNvPr id="138" name="Cylinder 137">
                  <a:extLst>
                    <a:ext uri="{FF2B5EF4-FFF2-40B4-BE49-F238E27FC236}">
                      <a16:creationId xmlns:a16="http://schemas.microsoft.com/office/drawing/2014/main" id="{29944DF0-E38A-4C6D-A12C-253F4139B9D6}"/>
                    </a:ext>
                  </a:extLst>
                </p:cNvPr>
                <p:cNvSpPr/>
                <p:nvPr/>
              </p:nvSpPr>
              <p:spPr>
                <a:xfrm>
                  <a:off x="64953" y="4133850"/>
                  <a:ext cx="904875" cy="1228725"/>
                </a:xfrm>
                <a:prstGeom prst="can">
                  <a:avLst/>
                </a:prstGeom>
                <a:solidFill>
                  <a:srgbClr val="E38C8C"/>
                </a:solidFill>
                <a:ln w="12700" cap="flat" cmpd="sng" algn="ctr">
                  <a:solidFill>
                    <a:srgbClr val="D75B5B"/>
                  </a:solidFill>
                  <a:prstDash val="solid"/>
                  <a:miter lim="800000"/>
                </a:ln>
                <a:effectLst/>
                <a:scene3d>
                  <a:camera prst="orthographicFront"/>
                  <a:lightRig rig="threeP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NL" sz="800" b="0" i="0" u="none" strike="noStrike" kern="0" cap="none" spc="0" normalizeH="0" baseline="0" noProof="0" dirty="0">
                    <a:ln>
                      <a:noFill/>
                    </a:ln>
                    <a:solidFill>
                      <a:prstClr val="white"/>
                    </a:solidFill>
                    <a:effectLst/>
                    <a:uLnTx/>
                    <a:uFillTx/>
                    <a:latin typeface="+mj-lt"/>
                    <a:cs typeface="Times New Roman" panose="02020603050405020304" pitchFamily="18" charset="0"/>
                  </a:endParaRPr>
                </a:p>
              </p:txBody>
            </p:sp>
            <p:sp>
              <p:nvSpPr>
                <p:cNvPr id="139" name="Cylinder 138">
                  <a:extLst>
                    <a:ext uri="{FF2B5EF4-FFF2-40B4-BE49-F238E27FC236}">
                      <a16:creationId xmlns:a16="http://schemas.microsoft.com/office/drawing/2014/main" id="{4D2696E2-A52E-490F-AC3C-495660025417}"/>
                    </a:ext>
                  </a:extLst>
                </p:cNvPr>
                <p:cNvSpPr/>
                <p:nvPr/>
              </p:nvSpPr>
              <p:spPr>
                <a:xfrm>
                  <a:off x="101023" y="4555336"/>
                  <a:ext cx="836589" cy="771525"/>
                </a:xfrm>
                <a:prstGeom prst="can">
                  <a:avLst/>
                </a:prstGeom>
                <a:solidFill>
                  <a:srgbClr val="D75B5B">
                    <a:alpha val="80000"/>
                  </a:srgbClr>
                </a:solidFill>
                <a:ln w="12700" cap="flat" cmpd="sng" algn="ctr">
                  <a:solidFill>
                    <a:srgbClr val="D75B5B"/>
                  </a:solidFill>
                  <a:prstDash val="solid"/>
                  <a:miter lim="800000"/>
                </a:ln>
                <a:effectLst/>
                <a:scene3d>
                  <a:camera prst="orthographicFront"/>
                  <a:lightRig rig="threeP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NL" sz="800" b="0" i="0" u="none" strike="noStrike" kern="0" cap="none" spc="0" normalizeH="0" baseline="0" noProof="0">
                    <a:ln>
                      <a:noFill/>
                    </a:ln>
                    <a:solidFill>
                      <a:prstClr val="white"/>
                    </a:solidFill>
                    <a:effectLst/>
                    <a:uLnTx/>
                    <a:uFillTx/>
                    <a:latin typeface="+mj-lt"/>
                    <a:cs typeface="Times New Roman" panose="02020603050405020304" pitchFamily="18" charset="0"/>
                  </a:endParaRPr>
                </a:p>
              </p:txBody>
            </p:sp>
          </p:grpSp>
          <p:sp>
            <p:nvSpPr>
              <p:cNvPr id="135" name="TextBox 134">
                <a:extLst>
                  <a:ext uri="{FF2B5EF4-FFF2-40B4-BE49-F238E27FC236}">
                    <a16:creationId xmlns:a16="http://schemas.microsoft.com/office/drawing/2014/main" id="{2072F772-8659-40D9-8CAC-5099242932D9}"/>
                  </a:ext>
                </a:extLst>
              </p:cNvPr>
              <p:cNvSpPr txBox="1"/>
              <p:nvPr/>
            </p:nvSpPr>
            <p:spPr>
              <a:xfrm>
                <a:off x="4668726" y="3985216"/>
                <a:ext cx="921769" cy="274929"/>
              </a:xfrm>
              <a:prstGeom prst="rect">
                <a:avLst/>
              </a:prstGeom>
              <a:noFill/>
            </p:spPr>
            <p:txBody>
              <a:bodyPr wrap="none" tIns="3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mj-lt"/>
                    <a:cs typeface="Times New Roman" panose="02020603050405020304" pitchFamily="18" charset="0"/>
                  </a:rPr>
                  <a:t>Catholyte</a:t>
                </a:r>
                <a:endParaRPr kumimoji="0" lang="en-NL" sz="1400" b="1" i="0" u="none" strike="noStrike" kern="0" cap="none" spc="0" normalizeH="0" baseline="0" noProof="0" dirty="0">
                  <a:ln>
                    <a:noFill/>
                  </a:ln>
                  <a:solidFill>
                    <a:prstClr val="black"/>
                  </a:solidFill>
                  <a:effectLst/>
                  <a:uLnTx/>
                  <a:uFillTx/>
                  <a:latin typeface="+mj-lt"/>
                  <a:cs typeface="Times New Roman" panose="02020603050405020304" pitchFamily="18" charset="0"/>
                </a:endParaRPr>
              </a:p>
            </p:txBody>
          </p:sp>
          <p:sp>
            <p:nvSpPr>
              <p:cNvPr id="137" name="TextBox 136">
                <a:extLst>
                  <a:ext uri="{FF2B5EF4-FFF2-40B4-BE49-F238E27FC236}">
                    <a16:creationId xmlns:a16="http://schemas.microsoft.com/office/drawing/2014/main" id="{BA88703D-1498-4390-8956-7E10E1944B0C}"/>
                  </a:ext>
                </a:extLst>
              </p:cNvPr>
              <p:cNvSpPr txBox="1"/>
              <p:nvPr/>
            </p:nvSpPr>
            <p:spPr>
              <a:xfrm>
                <a:off x="-492771" y="3985216"/>
                <a:ext cx="775340" cy="274929"/>
              </a:xfrm>
              <a:prstGeom prst="rect">
                <a:avLst/>
              </a:prstGeom>
              <a:noFill/>
            </p:spPr>
            <p:txBody>
              <a:bodyPr wrap="none" tIns="3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mj-lt"/>
                    <a:cs typeface="Times New Roman" panose="02020603050405020304" pitchFamily="18" charset="0"/>
                  </a:rPr>
                  <a:t>Anolyte</a:t>
                </a:r>
                <a:endParaRPr kumimoji="0" lang="en-NL" sz="1400" b="1" i="0" u="none" strike="noStrike" kern="0" cap="none" spc="0" normalizeH="0" baseline="0" noProof="0" dirty="0">
                  <a:ln>
                    <a:noFill/>
                  </a:ln>
                  <a:solidFill>
                    <a:prstClr val="black"/>
                  </a:solidFill>
                  <a:effectLst/>
                  <a:uLnTx/>
                  <a:uFillTx/>
                  <a:latin typeface="+mj-lt"/>
                  <a:cs typeface="Times New Roman" panose="02020603050405020304" pitchFamily="18" charset="0"/>
                </a:endParaRPr>
              </a:p>
            </p:txBody>
          </p:sp>
        </p:grpSp>
        <p:grpSp>
          <p:nvGrpSpPr>
            <p:cNvPr id="142" name="Group 141">
              <a:extLst>
                <a:ext uri="{FF2B5EF4-FFF2-40B4-BE49-F238E27FC236}">
                  <a16:creationId xmlns:a16="http://schemas.microsoft.com/office/drawing/2014/main" id="{F503D942-B976-4C4A-A36C-9E8030B32E92}"/>
                </a:ext>
              </a:extLst>
            </p:cNvPr>
            <p:cNvGrpSpPr/>
            <p:nvPr/>
          </p:nvGrpSpPr>
          <p:grpSpPr>
            <a:xfrm>
              <a:off x="653506" y="2445477"/>
              <a:ext cx="5256410" cy="2334867"/>
              <a:chOff x="653506" y="2445477"/>
              <a:chExt cx="5256410" cy="2334867"/>
            </a:xfrm>
          </p:grpSpPr>
          <p:cxnSp>
            <p:nvCxnSpPr>
              <p:cNvPr id="143" name="Connector: Elbow 142">
                <a:extLst>
                  <a:ext uri="{FF2B5EF4-FFF2-40B4-BE49-F238E27FC236}">
                    <a16:creationId xmlns:a16="http://schemas.microsoft.com/office/drawing/2014/main" id="{31FC0032-A57F-4CB3-9F40-03BED73CC805}"/>
                  </a:ext>
                </a:extLst>
              </p:cNvPr>
              <p:cNvCxnSpPr>
                <a:stCxn id="100" idx="0"/>
                <a:endCxn id="138" idx="1"/>
              </p:cNvCxnSpPr>
              <p:nvPr/>
            </p:nvCxnSpPr>
            <p:spPr>
              <a:xfrm rot="16200000" flipH="1" flipV="1">
                <a:off x="1265143" y="1833840"/>
                <a:ext cx="478508" cy="1701781"/>
              </a:xfrm>
              <a:prstGeom prst="bentConnector3">
                <a:avLst>
                  <a:gd name="adj1" fmla="val -5509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4" name="Connector: Elbow 153">
                <a:extLst>
                  <a:ext uri="{FF2B5EF4-FFF2-40B4-BE49-F238E27FC236}">
                    <a16:creationId xmlns:a16="http://schemas.microsoft.com/office/drawing/2014/main" id="{F0F0BC55-7D48-4C62-9B6A-E78115452422}"/>
                  </a:ext>
                </a:extLst>
              </p:cNvPr>
              <p:cNvCxnSpPr>
                <a:cxnSpLocks/>
                <a:stCxn id="138" idx="3"/>
                <a:endCxn id="100" idx="2"/>
              </p:cNvCxnSpPr>
              <p:nvPr/>
            </p:nvCxnSpPr>
            <p:spPr>
              <a:xfrm rot="16200000" flipH="1">
                <a:off x="1261661" y="3686715"/>
                <a:ext cx="485472" cy="1701781"/>
              </a:xfrm>
              <a:prstGeom prst="bentConnector3">
                <a:avLst>
                  <a:gd name="adj1" fmla="val 15811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8" name="Connector: Elbow 167">
                <a:extLst>
                  <a:ext uri="{FF2B5EF4-FFF2-40B4-BE49-F238E27FC236}">
                    <a16:creationId xmlns:a16="http://schemas.microsoft.com/office/drawing/2014/main" id="{78588487-6DB9-472C-8F10-A1394E714F45}"/>
                  </a:ext>
                </a:extLst>
              </p:cNvPr>
              <p:cNvCxnSpPr>
                <a:cxnSpLocks/>
                <a:stCxn id="101" idx="0"/>
                <a:endCxn id="140" idx="1"/>
              </p:cNvCxnSpPr>
              <p:nvPr/>
            </p:nvCxnSpPr>
            <p:spPr>
              <a:xfrm rot="16200000" flipH="1">
                <a:off x="4793604" y="1807674"/>
                <a:ext cx="478508" cy="1754116"/>
              </a:xfrm>
              <a:prstGeom prst="bentConnector3">
                <a:avLst>
                  <a:gd name="adj1" fmla="val -55092"/>
                </a:avLst>
              </a:prstGeom>
              <a:ln w="38100">
                <a:solidFill>
                  <a:srgbClr val="408CD8"/>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Connector: Elbow 168">
                <a:extLst>
                  <a:ext uri="{FF2B5EF4-FFF2-40B4-BE49-F238E27FC236}">
                    <a16:creationId xmlns:a16="http://schemas.microsoft.com/office/drawing/2014/main" id="{B349426C-3EF0-4BFB-A0A8-FC7A4CADE744}"/>
                  </a:ext>
                </a:extLst>
              </p:cNvPr>
              <p:cNvCxnSpPr>
                <a:cxnSpLocks/>
                <a:stCxn id="140" idx="3"/>
                <a:endCxn id="101" idx="2"/>
              </p:cNvCxnSpPr>
              <p:nvPr/>
            </p:nvCxnSpPr>
            <p:spPr>
              <a:xfrm rot="5400000">
                <a:off x="4790122" y="3660550"/>
                <a:ext cx="485472" cy="1754116"/>
              </a:xfrm>
              <a:prstGeom prst="bentConnector3">
                <a:avLst>
                  <a:gd name="adj1" fmla="val 158168"/>
                </a:avLst>
              </a:prstGeom>
              <a:ln w="38100">
                <a:solidFill>
                  <a:srgbClr val="408CD8"/>
                </a:solidFill>
                <a:tailEnd type="triangle"/>
              </a:ln>
            </p:spPr>
            <p:style>
              <a:lnRef idx="1">
                <a:schemeClr val="accent1"/>
              </a:lnRef>
              <a:fillRef idx="0">
                <a:schemeClr val="accent1"/>
              </a:fillRef>
              <a:effectRef idx="0">
                <a:schemeClr val="accent1"/>
              </a:effectRef>
              <a:fontRef idx="minor">
                <a:schemeClr val="tx1"/>
              </a:fontRef>
            </p:style>
          </p:cxnSp>
        </p:grpSp>
        <p:sp>
          <p:nvSpPr>
            <p:cNvPr id="172" name="TextBox 171">
              <a:extLst>
                <a:ext uri="{FF2B5EF4-FFF2-40B4-BE49-F238E27FC236}">
                  <a16:creationId xmlns:a16="http://schemas.microsoft.com/office/drawing/2014/main" id="{F1840B3F-D596-4B17-B463-8B69B5240B36}"/>
                </a:ext>
              </a:extLst>
            </p:cNvPr>
            <p:cNvSpPr txBox="1"/>
            <p:nvPr/>
          </p:nvSpPr>
          <p:spPr>
            <a:xfrm>
              <a:off x="1184898" y="5270726"/>
              <a:ext cx="584381" cy="33543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mj-lt"/>
                  <a:cs typeface="Times New Roman" panose="02020603050405020304" pitchFamily="18" charset="0"/>
                </a:rPr>
                <a:t>Pump</a:t>
              </a:r>
              <a:endParaRPr kumimoji="0" lang="en-NL" sz="1200" b="1" i="0" u="none" strike="noStrike" kern="0" cap="none" spc="0" normalizeH="0" baseline="0" noProof="0" dirty="0">
                <a:ln>
                  <a:noFill/>
                </a:ln>
                <a:solidFill>
                  <a:prstClr val="black"/>
                </a:solidFill>
                <a:effectLst/>
                <a:uLnTx/>
                <a:uFillTx/>
                <a:latin typeface="+mj-lt"/>
                <a:cs typeface="Times New Roman" panose="02020603050405020304" pitchFamily="18" charset="0"/>
              </a:endParaRPr>
            </a:p>
          </p:txBody>
        </p:sp>
        <p:sp>
          <p:nvSpPr>
            <p:cNvPr id="173" name="Isosceles Triangle 172">
              <a:extLst>
                <a:ext uri="{FF2B5EF4-FFF2-40B4-BE49-F238E27FC236}">
                  <a16:creationId xmlns:a16="http://schemas.microsoft.com/office/drawing/2014/main" id="{DC69B0B5-73FD-4C1E-9E07-1C8FFDBAAD14}"/>
                </a:ext>
              </a:extLst>
            </p:cNvPr>
            <p:cNvSpPr/>
            <p:nvPr/>
          </p:nvSpPr>
          <p:spPr>
            <a:xfrm>
              <a:off x="1320983" y="4940628"/>
              <a:ext cx="306206" cy="345205"/>
            </a:xfrm>
            <a:prstGeom prst="triangle">
              <a:avLst/>
            </a:prstGeom>
            <a:solidFill>
              <a:srgbClr val="E38C8C"/>
            </a:solidFill>
            <a:ln>
              <a:solidFill>
                <a:srgbClr val="D75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200">
                <a:latin typeface="+mj-lt"/>
              </a:endParaRPr>
            </a:p>
          </p:txBody>
        </p:sp>
        <p:sp>
          <p:nvSpPr>
            <p:cNvPr id="174" name="Oval 173">
              <a:extLst>
                <a:ext uri="{FF2B5EF4-FFF2-40B4-BE49-F238E27FC236}">
                  <a16:creationId xmlns:a16="http://schemas.microsoft.com/office/drawing/2014/main" id="{DC515B92-0786-4073-8A26-77DCFBF9DE85}"/>
                </a:ext>
              </a:extLst>
            </p:cNvPr>
            <p:cNvSpPr/>
            <p:nvPr/>
          </p:nvSpPr>
          <p:spPr>
            <a:xfrm>
              <a:off x="1321290" y="4919248"/>
              <a:ext cx="300708" cy="288008"/>
            </a:xfrm>
            <a:prstGeom prst="ellipse">
              <a:avLst/>
            </a:prstGeom>
            <a:solidFill>
              <a:srgbClr val="E38C8C"/>
            </a:solidFill>
            <a:ln>
              <a:solidFill>
                <a:srgbClr val="D75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200">
                <a:latin typeface="+mj-lt"/>
              </a:endParaRPr>
            </a:p>
          </p:txBody>
        </p:sp>
        <p:sp>
          <p:nvSpPr>
            <p:cNvPr id="175" name="TextBox 174">
              <a:extLst>
                <a:ext uri="{FF2B5EF4-FFF2-40B4-BE49-F238E27FC236}">
                  <a16:creationId xmlns:a16="http://schemas.microsoft.com/office/drawing/2014/main" id="{056BC908-1212-4A57-BEA4-254311719C99}"/>
                </a:ext>
              </a:extLst>
            </p:cNvPr>
            <p:cNvSpPr txBox="1"/>
            <p:nvPr/>
          </p:nvSpPr>
          <p:spPr>
            <a:xfrm>
              <a:off x="4763866" y="5271983"/>
              <a:ext cx="584381" cy="33543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mj-lt"/>
                  <a:cs typeface="Times New Roman" panose="02020603050405020304" pitchFamily="18" charset="0"/>
                </a:rPr>
                <a:t>Pump</a:t>
              </a:r>
              <a:endParaRPr kumimoji="0" lang="en-NL" sz="1200" b="1" i="0" u="none" strike="noStrike" kern="0" cap="none" spc="0" normalizeH="0" baseline="0" noProof="0" dirty="0">
                <a:ln>
                  <a:noFill/>
                </a:ln>
                <a:solidFill>
                  <a:prstClr val="black"/>
                </a:solidFill>
                <a:effectLst/>
                <a:uLnTx/>
                <a:uFillTx/>
                <a:latin typeface="+mj-lt"/>
                <a:cs typeface="Times New Roman" panose="02020603050405020304" pitchFamily="18" charset="0"/>
              </a:endParaRPr>
            </a:p>
          </p:txBody>
        </p:sp>
        <p:sp>
          <p:nvSpPr>
            <p:cNvPr id="176" name="Isosceles Triangle 175">
              <a:extLst>
                <a:ext uri="{FF2B5EF4-FFF2-40B4-BE49-F238E27FC236}">
                  <a16:creationId xmlns:a16="http://schemas.microsoft.com/office/drawing/2014/main" id="{A80D991B-79EF-4AE9-9128-E6ED2E3A32B9}"/>
                </a:ext>
              </a:extLst>
            </p:cNvPr>
            <p:cNvSpPr/>
            <p:nvPr/>
          </p:nvSpPr>
          <p:spPr>
            <a:xfrm>
              <a:off x="4899949" y="4941885"/>
              <a:ext cx="306206" cy="345205"/>
            </a:xfrm>
            <a:prstGeom prst="triangle">
              <a:avLst/>
            </a:prstGeom>
            <a:solidFill>
              <a:srgbClr val="7FB2E5"/>
            </a:solidFill>
            <a:ln>
              <a:solidFill>
                <a:srgbClr val="408C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200">
                <a:latin typeface="+mj-lt"/>
              </a:endParaRPr>
            </a:p>
          </p:txBody>
        </p:sp>
        <p:sp>
          <p:nvSpPr>
            <p:cNvPr id="178" name="Oval 177">
              <a:extLst>
                <a:ext uri="{FF2B5EF4-FFF2-40B4-BE49-F238E27FC236}">
                  <a16:creationId xmlns:a16="http://schemas.microsoft.com/office/drawing/2014/main" id="{6888AD20-B3F0-4993-BB3D-D5AF5392236F}"/>
                </a:ext>
              </a:extLst>
            </p:cNvPr>
            <p:cNvSpPr/>
            <p:nvPr/>
          </p:nvSpPr>
          <p:spPr>
            <a:xfrm>
              <a:off x="4900265" y="4920505"/>
              <a:ext cx="300708" cy="288008"/>
            </a:xfrm>
            <a:prstGeom prst="ellipse">
              <a:avLst/>
            </a:prstGeom>
            <a:solidFill>
              <a:srgbClr val="7FB2E5"/>
            </a:solidFill>
            <a:ln>
              <a:solidFill>
                <a:srgbClr val="408C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200">
                <a:latin typeface="+mj-lt"/>
              </a:endParaRPr>
            </a:p>
          </p:txBody>
        </p:sp>
      </p:grpSp>
      <p:pic>
        <p:nvPicPr>
          <p:cNvPr id="12" name="Picture 11">
            <a:extLst>
              <a:ext uri="{FF2B5EF4-FFF2-40B4-BE49-F238E27FC236}">
                <a16:creationId xmlns:a16="http://schemas.microsoft.com/office/drawing/2014/main" id="{6179B609-59E0-40D5-8436-D6B697C7BE67}"/>
              </a:ext>
            </a:extLst>
          </p:cNvPr>
          <p:cNvPicPr>
            <a:picLocks noChangeAspect="1"/>
          </p:cNvPicPr>
          <p:nvPr/>
        </p:nvPicPr>
        <p:blipFill rotWithShape="1">
          <a:blip r:embed="rId4"/>
          <a:srcRect l="46399"/>
          <a:stretch/>
        </p:blipFill>
        <p:spPr>
          <a:xfrm>
            <a:off x="6898070" y="2446699"/>
            <a:ext cx="3085176" cy="3210172"/>
          </a:xfrm>
          <a:prstGeom prst="rect">
            <a:avLst/>
          </a:prstGeom>
        </p:spPr>
      </p:pic>
      <p:sp>
        <p:nvSpPr>
          <p:cNvPr id="67" name="Footer Placeholder 3">
            <a:extLst>
              <a:ext uri="{FF2B5EF4-FFF2-40B4-BE49-F238E27FC236}">
                <a16:creationId xmlns:a16="http://schemas.microsoft.com/office/drawing/2014/main" id="{D8FF7B8F-6F61-47F6-8E66-6B8C58712438}"/>
              </a:ext>
            </a:extLst>
          </p:cNvPr>
          <p:cNvSpPr>
            <a:spLocks noGrp="1"/>
          </p:cNvSpPr>
          <p:nvPr>
            <p:ph type="ftr" sz="quarter" idx="10"/>
          </p:nvPr>
        </p:nvSpPr>
        <p:spPr>
          <a:xfrm>
            <a:off x="1380068" y="6024100"/>
            <a:ext cx="9486491" cy="758820"/>
          </a:xfrm>
        </p:spPr>
        <p:txBody>
          <a:bodyPr/>
          <a:lstStyle/>
          <a:p>
            <a:r>
              <a:rPr lang="en-GB" dirty="0"/>
              <a:t>Darling, R. M., </a:t>
            </a:r>
            <a:r>
              <a:rPr lang="en-GB" i="1" dirty="0"/>
              <a:t>et al., Energy Environ. Sci</a:t>
            </a:r>
            <a:r>
              <a:rPr lang="en-GB" dirty="0"/>
              <a:t>. </a:t>
            </a:r>
            <a:r>
              <a:rPr lang="en-GB" b="1" dirty="0"/>
              <a:t>7</a:t>
            </a:r>
            <a:r>
              <a:rPr lang="en-GB" dirty="0"/>
              <a:t>, 3459–3477 (2014)</a:t>
            </a:r>
          </a:p>
          <a:p>
            <a:r>
              <a:rPr lang="en-GB" dirty="0"/>
              <a:t>Noack, J., </a:t>
            </a:r>
            <a:r>
              <a:rPr lang="en-GB" i="1" dirty="0"/>
              <a:t>et al., Energies </a:t>
            </a:r>
            <a:r>
              <a:rPr lang="en-GB" b="1" dirty="0"/>
              <a:t>9</a:t>
            </a:r>
            <a:r>
              <a:rPr lang="en-GB" dirty="0"/>
              <a:t>, (2016)</a:t>
            </a:r>
          </a:p>
          <a:p>
            <a:r>
              <a:rPr lang="en-GB" dirty="0" err="1"/>
              <a:t>Dmello</a:t>
            </a:r>
            <a:r>
              <a:rPr lang="en-GB" dirty="0"/>
              <a:t>, R., </a:t>
            </a:r>
            <a:r>
              <a:rPr lang="en-GB" i="1" dirty="0"/>
              <a:t>et al., J. Power Sources </a:t>
            </a:r>
            <a:r>
              <a:rPr lang="en-GB" b="1" dirty="0"/>
              <a:t>330</a:t>
            </a:r>
            <a:r>
              <a:rPr lang="en-GB" dirty="0"/>
              <a:t>, 261–272 (2016)</a:t>
            </a:r>
          </a:p>
          <a:p>
            <a:r>
              <a:rPr lang="en-GB" dirty="0"/>
              <a:t>Li, Z., </a:t>
            </a:r>
            <a:r>
              <a:rPr lang="en-GB" i="1" dirty="0"/>
              <a:t>et al., </a:t>
            </a:r>
            <a:r>
              <a:rPr lang="fr-FR" i="1" dirty="0"/>
              <a:t>Joule</a:t>
            </a:r>
            <a:r>
              <a:rPr lang="fr-FR" dirty="0"/>
              <a:t> </a:t>
            </a:r>
            <a:r>
              <a:rPr lang="fr-FR" b="1" dirty="0"/>
              <a:t>1</a:t>
            </a:r>
            <a:r>
              <a:rPr lang="fr-FR" dirty="0"/>
              <a:t> (2), 306-327 (2017)</a:t>
            </a:r>
            <a:endParaRPr lang="en-GB" dirty="0"/>
          </a:p>
        </p:txBody>
      </p:sp>
    </p:spTree>
    <p:extLst>
      <p:ext uri="{BB962C8B-B14F-4D97-AF65-F5344CB8AC3E}">
        <p14:creationId xmlns:p14="http://schemas.microsoft.com/office/powerpoint/2010/main" val="3117059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62"/>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0"/>
      <p:bldP spid="6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3B62B-AC6E-4DD6-9125-4AC8C5E7B609}"/>
              </a:ext>
            </a:extLst>
          </p:cNvPr>
          <p:cNvSpPr>
            <a:spLocks noGrp="1"/>
          </p:cNvSpPr>
          <p:nvPr>
            <p:ph type="title"/>
          </p:nvPr>
        </p:nvSpPr>
        <p:spPr/>
        <p:txBody>
          <a:bodyPr/>
          <a:lstStyle/>
          <a:p>
            <a:r>
              <a:rPr lang="en-US" dirty="0"/>
              <a:t>Structure evolution</a:t>
            </a:r>
            <a:endParaRPr lang="en-NL" dirty="0"/>
          </a:p>
        </p:txBody>
      </p:sp>
      <p:sp>
        <p:nvSpPr>
          <p:cNvPr id="3" name="Slide Number Placeholder 2">
            <a:extLst>
              <a:ext uri="{FF2B5EF4-FFF2-40B4-BE49-F238E27FC236}">
                <a16:creationId xmlns:a16="http://schemas.microsoft.com/office/drawing/2014/main" id="{C6AEBBD6-699F-4D0D-8E95-0420E259E323}"/>
              </a:ext>
            </a:extLst>
          </p:cNvPr>
          <p:cNvSpPr>
            <a:spLocks noGrp="1"/>
          </p:cNvSpPr>
          <p:nvPr>
            <p:ph type="sldNum" sz="quarter" idx="4"/>
          </p:nvPr>
        </p:nvSpPr>
        <p:spPr/>
        <p:txBody>
          <a:bodyPr/>
          <a:lstStyle/>
          <a:p>
            <a:fld id="{B7CEC10D-CD46-426F-915E-6C78530279CB}" type="slidenum">
              <a:rPr lang="en-US" smtClean="0"/>
              <a:pPr/>
              <a:t>19</a:t>
            </a:fld>
            <a:endParaRPr lang="en-US" dirty="0"/>
          </a:p>
        </p:txBody>
      </p:sp>
      <p:pic>
        <p:nvPicPr>
          <p:cNvPr id="13" name="Picture 12" descr="A close up of a logo&#10;&#10;Description automatically generated">
            <a:extLst>
              <a:ext uri="{FF2B5EF4-FFF2-40B4-BE49-F238E27FC236}">
                <a16:creationId xmlns:a16="http://schemas.microsoft.com/office/drawing/2014/main" id="{6FBC4A02-6D7F-4B44-BBE0-3C81DF0CEC34}"/>
              </a:ext>
            </a:extLst>
          </p:cNvPr>
          <p:cNvPicPr>
            <a:picLocks noChangeAspect="1"/>
          </p:cNvPicPr>
          <p:nvPr/>
        </p:nvPicPr>
        <p:blipFill rotWithShape="1">
          <a:blip r:embed="rId4">
            <a:extLst>
              <a:ext uri="{28A0092B-C50C-407E-A947-70E740481C1C}">
                <a14:useLocalDpi xmlns:a14="http://schemas.microsoft.com/office/drawing/2010/main" val="0"/>
              </a:ext>
            </a:extLst>
          </a:blip>
          <a:srcRect t="21048" r="20396" b="20469"/>
          <a:stretch/>
        </p:blipFill>
        <p:spPr>
          <a:xfrm>
            <a:off x="6418593" y="1224200"/>
            <a:ext cx="1211367" cy="885825"/>
          </a:xfrm>
          <a:prstGeom prst="rect">
            <a:avLst/>
          </a:prstGeom>
        </p:spPr>
      </p:pic>
      <p:pic>
        <p:nvPicPr>
          <p:cNvPr id="2054" name="Picture 6" descr="Family icon in flat style parents symbol on white Vector Image">
            <a:extLst>
              <a:ext uri="{FF2B5EF4-FFF2-40B4-BE49-F238E27FC236}">
                <a16:creationId xmlns:a16="http://schemas.microsoft.com/office/drawing/2014/main" id="{A77125A9-3900-4678-A086-D49A63A18A3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351" t="18472" r="24649" b="26805"/>
          <a:stretch/>
        </p:blipFill>
        <p:spPr bwMode="auto">
          <a:xfrm>
            <a:off x="4269345" y="1224200"/>
            <a:ext cx="719452" cy="88582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Dimensional Icons - Download Free Vector Icons | Noun Project">
            <a:extLst>
              <a:ext uri="{FF2B5EF4-FFF2-40B4-BE49-F238E27FC236}">
                <a16:creationId xmlns:a16="http://schemas.microsoft.com/office/drawing/2014/main" id="{82DEEF82-D5BB-483D-A067-A18FDD17B2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59756" y="1137945"/>
            <a:ext cx="1058334" cy="105833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Group of People Standing Community Stick Figure Pictogram Icons free image">
            <a:extLst>
              <a:ext uri="{FF2B5EF4-FFF2-40B4-BE49-F238E27FC236}">
                <a16:creationId xmlns:a16="http://schemas.microsoft.com/office/drawing/2014/main" id="{F0ADC194-9471-406B-9793-5A78BC003D7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66596"/>
          <a:stretch/>
        </p:blipFill>
        <p:spPr bwMode="auto">
          <a:xfrm>
            <a:off x="601174" y="1293256"/>
            <a:ext cx="2238375" cy="74771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FEB15D5-FF5D-4B16-946C-80B1873F7A84}"/>
              </a:ext>
            </a:extLst>
          </p:cNvPr>
          <p:cNvSpPr txBox="1"/>
          <p:nvPr/>
        </p:nvSpPr>
        <p:spPr>
          <a:xfrm>
            <a:off x="2839549" y="1467057"/>
            <a:ext cx="689612" cy="400110"/>
          </a:xfrm>
          <a:prstGeom prst="rect">
            <a:avLst/>
          </a:prstGeom>
          <a:noFill/>
        </p:spPr>
        <p:txBody>
          <a:bodyPr wrap="none" rtlCol="0">
            <a:spAutoFit/>
          </a:bodyPr>
          <a:lstStyle/>
          <a:p>
            <a:r>
              <a:rPr lang="en-US" sz="2000" dirty="0">
                <a:latin typeface="Arial" charset="0"/>
                <a:ea typeface="Arial" charset="0"/>
                <a:cs typeface="Arial" charset="0"/>
              </a:rPr>
              <a:t>= 50</a:t>
            </a:r>
            <a:endParaRPr lang="en-NL" sz="2000" dirty="0">
              <a:latin typeface="Arial" charset="0"/>
              <a:ea typeface="Arial" charset="0"/>
              <a:cs typeface="Arial" charset="0"/>
            </a:endParaRPr>
          </a:p>
        </p:txBody>
      </p:sp>
      <p:sp>
        <p:nvSpPr>
          <p:cNvPr id="20" name="TextBox 19">
            <a:extLst>
              <a:ext uri="{FF2B5EF4-FFF2-40B4-BE49-F238E27FC236}">
                <a16:creationId xmlns:a16="http://schemas.microsoft.com/office/drawing/2014/main" id="{8BBE79B3-B98D-45AC-902B-D77D5719FE6E}"/>
              </a:ext>
            </a:extLst>
          </p:cNvPr>
          <p:cNvSpPr txBox="1"/>
          <p:nvPr/>
        </p:nvSpPr>
        <p:spPr>
          <a:xfrm>
            <a:off x="5151857" y="1467057"/>
            <a:ext cx="689612" cy="400110"/>
          </a:xfrm>
          <a:prstGeom prst="rect">
            <a:avLst/>
          </a:prstGeom>
          <a:noFill/>
        </p:spPr>
        <p:txBody>
          <a:bodyPr wrap="none" rtlCol="0">
            <a:spAutoFit/>
          </a:bodyPr>
          <a:lstStyle/>
          <a:p>
            <a:r>
              <a:rPr lang="en-US" sz="2000" dirty="0">
                <a:latin typeface="Arial" charset="0"/>
                <a:ea typeface="Arial" charset="0"/>
                <a:cs typeface="Arial" charset="0"/>
              </a:rPr>
              <a:t>= 10</a:t>
            </a:r>
            <a:endParaRPr lang="en-NL" sz="2000" dirty="0">
              <a:latin typeface="Arial" charset="0"/>
              <a:ea typeface="Arial" charset="0"/>
              <a:cs typeface="Arial" charset="0"/>
            </a:endParaRPr>
          </a:p>
        </p:txBody>
      </p:sp>
      <p:sp>
        <p:nvSpPr>
          <p:cNvPr id="21" name="TextBox 20">
            <a:extLst>
              <a:ext uri="{FF2B5EF4-FFF2-40B4-BE49-F238E27FC236}">
                <a16:creationId xmlns:a16="http://schemas.microsoft.com/office/drawing/2014/main" id="{77DE792C-0BE6-43A9-9029-69F218AA5FA1}"/>
              </a:ext>
            </a:extLst>
          </p:cNvPr>
          <p:cNvSpPr txBox="1"/>
          <p:nvPr/>
        </p:nvSpPr>
        <p:spPr>
          <a:xfrm>
            <a:off x="7787834" y="1467057"/>
            <a:ext cx="974947" cy="400110"/>
          </a:xfrm>
          <a:prstGeom prst="rect">
            <a:avLst/>
          </a:prstGeom>
          <a:noFill/>
        </p:spPr>
        <p:txBody>
          <a:bodyPr wrap="none" rtlCol="0">
            <a:spAutoFit/>
          </a:bodyPr>
          <a:lstStyle/>
          <a:p>
            <a:r>
              <a:rPr lang="en-US" sz="2000" dirty="0">
                <a:latin typeface="Arial" charset="0"/>
                <a:ea typeface="Arial" charset="0"/>
                <a:cs typeface="Arial" charset="0"/>
              </a:rPr>
              <a:t>= 1000</a:t>
            </a:r>
            <a:endParaRPr lang="en-NL" sz="2000" dirty="0">
              <a:latin typeface="Arial" charset="0"/>
              <a:ea typeface="Arial" charset="0"/>
              <a:cs typeface="Arial" charset="0"/>
            </a:endParaRPr>
          </a:p>
        </p:txBody>
      </p:sp>
      <p:sp>
        <p:nvSpPr>
          <p:cNvPr id="22" name="TextBox 21">
            <a:extLst>
              <a:ext uri="{FF2B5EF4-FFF2-40B4-BE49-F238E27FC236}">
                <a16:creationId xmlns:a16="http://schemas.microsoft.com/office/drawing/2014/main" id="{A853E4C5-4FA3-4F93-AB6B-12D84DBB44C7}"/>
              </a:ext>
            </a:extLst>
          </p:cNvPr>
          <p:cNvSpPr txBox="1"/>
          <p:nvPr/>
        </p:nvSpPr>
        <p:spPr>
          <a:xfrm>
            <a:off x="10036293" y="1407216"/>
            <a:ext cx="1515158" cy="400110"/>
          </a:xfrm>
          <a:prstGeom prst="rect">
            <a:avLst/>
          </a:prstGeom>
          <a:noFill/>
        </p:spPr>
        <p:txBody>
          <a:bodyPr wrap="none" rtlCol="0">
            <a:spAutoFit/>
          </a:bodyPr>
          <a:lstStyle/>
          <a:p>
            <a:r>
              <a:rPr lang="en-US" sz="2000" dirty="0">
                <a:latin typeface="Arial" charset="0"/>
                <a:ea typeface="Arial" charset="0"/>
                <a:cs typeface="Arial" charset="0"/>
              </a:rPr>
              <a:t>= [</a:t>
            </a:r>
            <a:r>
              <a:rPr lang="en-US" sz="2000" dirty="0" err="1">
                <a:latin typeface="Arial" charset="0"/>
                <a:ea typeface="Arial" charset="0"/>
                <a:cs typeface="Arial" charset="0"/>
              </a:rPr>
              <a:t>13x13x4</a:t>
            </a:r>
            <a:r>
              <a:rPr lang="en-US" sz="2000" dirty="0">
                <a:latin typeface="Arial" charset="0"/>
                <a:ea typeface="Arial" charset="0"/>
                <a:cs typeface="Arial" charset="0"/>
              </a:rPr>
              <a:t>]</a:t>
            </a:r>
            <a:endParaRPr lang="en-NL" sz="2000" dirty="0">
              <a:latin typeface="Arial" charset="0"/>
              <a:ea typeface="Arial" charset="0"/>
              <a:cs typeface="Arial" charset="0"/>
            </a:endParaRPr>
          </a:p>
        </p:txBody>
      </p:sp>
      <p:pic>
        <p:nvPicPr>
          <p:cNvPr id="32" name="Picture 31" descr="A pile of green balls&#10;&#10;Description automatically generated with low confidence">
            <a:extLst>
              <a:ext uri="{FF2B5EF4-FFF2-40B4-BE49-F238E27FC236}">
                <a16:creationId xmlns:a16="http://schemas.microsoft.com/office/drawing/2014/main" id="{B7F99E3F-4760-4930-AC79-A587FFF10AC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04644" y="1974170"/>
            <a:ext cx="3237231" cy="2284267"/>
          </a:xfrm>
          <a:prstGeom prst="rect">
            <a:avLst/>
          </a:prstGeom>
        </p:spPr>
      </p:pic>
      <p:pic>
        <p:nvPicPr>
          <p:cNvPr id="39" name="Picture 38" descr="A picture containing indoor&#10;&#10;Description automatically generated">
            <a:extLst>
              <a:ext uri="{FF2B5EF4-FFF2-40B4-BE49-F238E27FC236}">
                <a16:creationId xmlns:a16="http://schemas.microsoft.com/office/drawing/2014/main" id="{4911833D-F086-4623-9A66-3643F86C074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88130" y="4487321"/>
            <a:ext cx="2630249" cy="1855967"/>
          </a:xfrm>
          <a:prstGeom prst="rect">
            <a:avLst/>
          </a:prstGeom>
        </p:spPr>
      </p:pic>
      <p:pic>
        <p:nvPicPr>
          <p:cNvPr id="40" name="Picture 39" descr="A picture containing indoor, colorful, decorated&#10;&#10;Description automatically generated">
            <a:extLst>
              <a:ext uri="{FF2B5EF4-FFF2-40B4-BE49-F238E27FC236}">
                <a16:creationId xmlns:a16="http://schemas.microsoft.com/office/drawing/2014/main" id="{69CE92D9-3D52-4EA1-A3B0-1D2AEAD0864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88130" y="3599530"/>
            <a:ext cx="2630249" cy="1855967"/>
          </a:xfrm>
          <a:prstGeom prst="rect">
            <a:avLst/>
          </a:prstGeom>
        </p:spPr>
      </p:pic>
      <p:pic>
        <p:nvPicPr>
          <p:cNvPr id="41" name="Picture 40" descr="A picture containing indoor, colorful&#10;&#10;Description automatically generated">
            <a:extLst>
              <a:ext uri="{FF2B5EF4-FFF2-40B4-BE49-F238E27FC236}">
                <a16:creationId xmlns:a16="http://schemas.microsoft.com/office/drawing/2014/main" id="{67F8800B-83F6-4EF6-B3B9-934939CD8C9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88130" y="2785378"/>
            <a:ext cx="2630249" cy="1855967"/>
          </a:xfrm>
          <a:prstGeom prst="rect">
            <a:avLst/>
          </a:prstGeom>
        </p:spPr>
      </p:pic>
      <p:pic>
        <p:nvPicPr>
          <p:cNvPr id="42" name="Picture 41" descr="A picture containing indoor, colorful&#10;&#10;Description automatically generated">
            <a:extLst>
              <a:ext uri="{FF2B5EF4-FFF2-40B4-BE49-F238E27FC236}">
                <a16:creationId xmlns:a16="http://schemas.microsoft.com/office/drawing/2014/main" id="{5637C419-993A-4985-ABD1-3187781B176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88130" y="2010135"/>
            <a:ext cx="2630249" cy="1855967"/>
          </a:xfrm>
          <a:prstGeom prst="rect">
            <a:avLst/>
          </a:prstGeom>
        </p:spPr>
      </p:pic>
      <p:pic>
        <p:nvPicPr>
          <p:cNvPr id="44" name="Picture 43" descr="A picture containing indoor, colorful, lined, arranged&#10;&#10;Description automatically generated">
            <a:extLst>
              <a:ext uri="{FF2B5EF4-FFF2-40B4-BE49-F238E27FC236}">
                <a16:creationId xmlns:a16="http://schemas.microsoft.com/office/drawing/2014/main" id="{38EE7292-59A0-4B80-9E00-25C8D2B2F8A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04642" y="4180376"/>
            <a:ext cx="3237231" cy="2284267"/>
          </a:xfrm>
          <a:prstGeom prst="rect">
            <a:avLst/>
          </a:prstGeom>
        </p:spPr>
      </p:pic>
      <p:sp>
        <p:nvSpPr>
          <p:cNvPr id="45" name="TextBox 44">
            <a:extLst>
              <a:ext uri="{FF2B5EF4-FFF2-40B4-BE49-F238E27FC236}">
                <a16:creationId xmlns:a16="http://schemas.microsoft.com/office/drawing/2014/main" id="{D8622D08-E0CC-4DF9-B1FD-E4848389712C}"/>
              </a:ext>
            </a:extLst>
          </p:cNvPr>
          <p:cNvSpPr txBox="1"/>
          <p:nvPr/>
        </p:nvSpPr>
        <p:spPr>
          <a:xfrm>
            <a:off x="2155229" y="2046708"/>
            <a:ext cx="1518364"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Generation 0</a:t>
            </a:r>
            <a:endParaRPr lang="en-NL" sz="1800" dirty="0">
              <a:latin typeface="Arial" panose="020B0604020202020204" pitchFamily="34" charset="0"/>
              <a:cs typeface="Arial" panose="020B0604020202020204" pitchFamily="34" charset="0"/>
            </a:endParaRPr>
          </a:p>
        </p:txBody>
      </p:sp>
      <p:sp>
        <p:nvSpPr>
          <p:cNvPr id="46" name="TextBox 45">
            <a:extLst>
              <a:ext uri="{FF2B5EF4-FFF2-40B4-BE49-F238E27FC236}">
                <a16:creationId xmlns:a16="http://schemas.microsoft.com/office/drawing/2014/main" id="{AFB5AFC7-C1AC-4A38-BC1D-E2FBC1A69757}"/>
              </a:ext>
            </a:extLst>
          </p:cNvPr>
          <p:cNvSpPr txBox="1"/>
          <p:nvPr/>
        </p:nvSpPr>
        <p:spPr>
          <a:xfrm>
            <a:off x="2025232" y="4163939"/>
            <a:ext cx="1774845" cy="369332"/>
          </a:xfrm>
          <a:prstGeom prst="rect">
            <a:avLst/>
          </a:prstGeom>
          <a:noFill/>
        </p:spPr>
        <p:txBody>
          <a:bodyPr wrap="none" rtlCol="0">
            <a:spAutoFit/>
          </a:bodyPr>
          <a:lstStyle/>
          <a:p>
            <a:r>
              <a:rPr lang="en-US" sz="1800" dirty="0">
                <a:latin typeface="Arial" panose="020B0604020202020204" pitchFamily="34" charset="0"/>
                <a:cs typeface="Arial" panose="020B0604020202020204" pitchFamily="34" charset="0"/>
              </a:rPr>
              <a:t>Generation 999</a:t>
            </a:r>
            <a:endParaRPr lang="en-NL" sz="1800" dirty="0">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595416CC-0B8F-44B1-938E-83E27F83EC0F}"/>
              </a:ext>
            </a:extLst>
          </p:cNvPr>
          <p:cNvSpPr/>
          <p:nvPr/>
        </p:nvSpPr>
        <p:spPr>
          <a:xfrm>
            <a:off x="1451903" y="4610465"/>
            <a:ext cx="2938341" cy="1700723"/>
          </a:xfrm>
          <a:prstGeom prst="rect">
            <a:avLst/>
          </a:prstGeom>
          <a:noFill/>
          <a:ln w="5715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50" name="Rectangle 49">
            <a:extLst>
              <a:ext uri="{FF2B5EF4-FFF2-40B4-BE49-F238E27FC236}">
                <a16:creationId xmlns:a16="http://schemas.microsoft.com/office/drawing/2014/main" id="{4F0E053D-1BEC-4AE8-92F5-797D218B6179}"/>
              </a:ext>
            </a:extLst>
          </p:cNvPr>
          <p:cNvSpPr/>
          <p:nvPr/>
        </p:nvSpPr>
        <p:spPr>
          <a:xfrm>
            <a:off x="5437045" y="2181676"/>
            <a:ext cx="2527353" cy="4129512"/>
          </a:xfrm>
          <a:prstGeom prst="rect">
            <a:avLst/>
          </a:prstGeom>
          <a:noFill/>
          <a:ln w="5715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51" name="Straight Arrow Connector 50">
            <a:extLst>
              <a:ext uri="{FF2B5EF4-FFF2-40B4-BE49-F238E27FC236}">
                <a16:creationId xmlns:a16="http://schemas.microsoft.com/office/drawing/2014/main" id="{18A51C94-179E-4422-A543-E19E46C48807}"/>
              </a:ext>
            </a:extLst>
          </p:cNvPr>
          <p:cNvCxnSpPr>
            <a:stCxn id="44" idx="3"/>
          </p:cNvCxnSpPr>
          <p:nvPr/>
        </p:nvCxnSpPr>
        <p:spPr>
          <a:xfrm flipV="1">
            <a:off x="4541873" y="5319513"/>
            <a:ext cx="750922" cy="2997"/>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E8FFBC30-D754-4770-A567-E2A412EDCE82}"/>
              </a:ext>
            </a:extLst>
          </p:cNvPr>
          <p:cNvGrpSpPr/>
          <p:nvPr/>
        </p:nvGrpSpPr>
        <p:grpSpPr>
          <a:xfrm rot="16200000">
            <a:off x="9481866" y="2412969"/>
            <a:ext cx="743614" cy="2161169"/>
            <a:chOff x="8913525" y="4507091"/>
            <a:chExt cx="648080" cy="1446884"/>
          </a:xfrm>
        </p:grpSpPr>
        <p:pic>
          <p:nvPicPr>
            <p:cNvPr id="53" name="Picture 52">
              <a:extLst>
                <a:ext uri="{FF2B5EF4-FFF2-40B4-BE49-F238E27FC236}">
                  <a16:creationId xmlns:a16="http://schemas.microsoft.com/office/drawing/2014/main" id="{8432EAB8-D171-4645-9742-15CC5D9F0792}"/>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84314" t="23899" b="20743"/>
            <a:stretch/>
          </p:blipFill>
          <p:spPr>
            <a:xfrm flipV="1">
              <a:off x="9053375" y="4512191"/>
              <a:ext cx="508230" cy="1358790"/>
            </a:xfrm>
            <a:prstGeom prst="rect">
              <a:avLst/>
            </a:prstGeom>
          </p:spPr>
        </p:pic>
        <p:grpSp>
          <p:nvGrpSpPr>
            <p:cNvPr id="54" name="Group 53">
              <a:extLst>
                <a:ext uri="{FF2B5EF4-FFF2-40B4-BE49-F238E27FC236}">
                  <a16:creationId xmlns:a16="http://schemas.microsoft.com/office/drawing/2014/main" id="{0FDFB7A0-AB09-4F64-8A59-539CB0F203B2}"/>
                </a:ext>
              </a:extLst>
            </p:cNvPr>
            <p:cNvGrpSpPr/>
            <p:nvPr/>
          </p:nvGrpSpPr>
          <p:grpSpPr>
            <a:xfrm>
              <a:off x="8913525" y="4507091"/>
              <a:ext cx="636278" cy="1446884"/>
              <a:chOff x="6330890" y="584498"/>
              <a:chExt cx="636278" cy="1446884"/>
            </a:xfrm>
          </p:grpSpPr>
          <p:sp>
            <p:nvSpPr>
              <p:cNvPr id="55" name="TextBox 54">
                <a:extLst>
                  <a:ext uri="{FF2B5EF4-FFF2-40B4-BE49-F238E27FC236}">
                    <a16:creationId xmlns:a16="http://schemas.microsoft.com/office/drawing/2014/main" id="{55E5968A-EEE9-407D-8856-3C5874FA4E7B}"/>
                  </a:ext>
                </a:extLst>
              </p:cNvPr>
              <p:cNvSpPr txBox="1"/>
              <p:nvPr/>
            </p:nvSpPr>
            <p:spPr>
              <a:xfrm rot="5400000">
                <a:off x="5688765" y="1226623"/>
                <a:ext cx="1446884" cy="162633"/>
              </a:xfrm>
              <a:prstGeom prst="rect">
                <a:avLst/>
              </a:prstGeom>
              <a:noFill/>
            </p:spPr>
            <p:txBody>
              <a:bodyPr wrap="none" rtlCol="0">
                <a:spAutoFit/>
              </a:bodyPr>
              <a:lstStyle/>
              <a:p>
                <a:pPr>
                  <a:spcBef>
                    <a:spcPts val="450"/>
                  </a:spcBef>
                  <a:spcAft>
                    <a:spcPts val="1000"/>
                  </a:spcAft>
                </a:pPr>
                <a:r>
                  <a:rPr lang="en-US" sz="1200" dirty="0">
                    <a:latin typeface="Arial" panose="020B0604020202020204" pitchFamily="34" charset="0"/>
                    <a:cs typeface="Arial" panose="020B0604020202020204" pitchFamily="34" charset="0"/>
                  </a:rPr>
                  <a:t>0        10       20      30       40</a:t>
                </a:r>
              </a:p>
            </p:txBody>
          </p:sp>
          <p:sp>
            <p:nvSpPr>
              <p:cNvPr id="56" name="TextBox 55">
                <a:extLst>
                  <a:ext uri="{FF2B5EF4-FFF2-40B4-BE49-F238E27FC236}">
                    <a16:creationId xmlns:a16="http://schemas.microsoft.com/office/drawing/2014/main" id="{57F034CC-F81C-49D6-BC7F-9F3794689E5B}"/>
                  </a:ext>
                </a:extLst>
              </p:cNvPr>
              <p:cNvSpPr txBox="1"/>
              <p:nvPr/>
            </p:nvSpPr>
            <p:spPr>
              <a:xfrm rot="5400000">
                <a:off x="6285696" y="1204029"/>
                <a:ext cx="1155125" cy="207819"/>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Pore diameter [</a:t>
                </a:r>
                <a:r>
                  <a:rPr lang="el-GR" sz="1400" dirty="0">
                    <a:latin typeface="Arial" panose="020B0604020202020204" pitchFamily="34" charset="0"/>
                    <a:ea typeface="Cambria Math" panose="02040503050406030204" pitchFamily="18" charset="0"/>
                    <a:cs typeface="Arial" panose="020B0604020202020204" pitchFamily="34" charset="0"/>
                  </a:rPr>
                  <a:t>μ</a:t>
                </a:r>
                <a:r>
                  <a:rPr lang="en-US" sz="1400" dirty="0">
                    <a:latin typeface="Arial" panose="020B0604020202020204" pitchFamily="34" charset="0"/>
                    <a:cs typeface="Arial" panose="020B0604020202020204" pitchFamily="34" charset="0"/>
                  </a:rPr>
                  <a:t>m]</a:t>
                </a:r>
                <a:endParaRPr lang="en-NL" sz="1400" dirty="0">
                  <a:latin typeface="Arial" panose="020B0604020202020204" pitchFamily="34" charset="0"/>
                  <a:cs typeface="Arial" panose="020B0604020202020204" pitchFamily="34" charset="0"/>
                </a:endParaRPr>
              </a:p>
            </p:txBody>
          </p:sp>
        </p:grpSp>
      </p:grpSp>
      <p:grpSp>
        <p:nvGrpSpPr>
          <p:cNvPr id="57" name="Group 56">
            <a:extLst>
              <a:ext uri="{FF2B5EF4-FFF2-40B4-BE49-F238E27FC236}">
                <a16:creationId xmlns:a16="http://schemas.microsoft.com/office/drawing/2014/main" id="{1C242F3E-1298-4AE1-A35C-69645B2E8877}"/>
              </a:ext>
            </a:extLst>
          </p:cNvPr>
          <p:cNvGrpSpPr/>
          <p:nvPr/>
        </p:nvGrpSpPr>
        <p:grpSpPr>
          <a:xfrm rot="16200000">
            <a:off x="9436669" y="3732316"/>
            <a:ext cx="834008" cy="2207656"/>
            <a:chOff x="8834744" y="4507090"/>
            <a:chExt cx="726861" cy="1478006"/>
          </a:xfrm>
        </p:grpSpPr>
        <p:pic>
          <p:nvPicPr>
            <p:cNvPr id="58" name="Picture 57">
              <a:extLst>
                <a:ext uri="{FF2B5EF4-FFF2-40B4-BE49-F238E27FC236}">
                  <a16:creationId xmlns:a16="http://schemas.microsoft.com/office/drawing/2014/main" id="{61C501DA-777C-4A14-8027-1392DD3C56A5}"/>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84314" t="23899" b="20743"/>
            <a:stretch/>
          </p:blipFill>
          <p:spPr>
            <a:xfrm flipV="1">
              <a:off x="9053375" y="4512191"/>
              <a:ext cx="508230" cy="1358790"/>
            </a:xfrm>
            <a:prstGeom prst="rect">
              <a:avLst/>
            </a:prstGeom>
          </p:spPr>
        </p:pic>
        <p:grpSp>
          <p:nvGrpSpPr>
            <p:cNvPr id="59" name="Group 58">
              <a:extLst>
                <a:ext uri="{FF2B5EF4-FFF2-40B4-BE49-F238E27FC236}">
                  <a16:creationId xmlns:a16="http://schemas.microsoft.com/office/drawing/2014/main" id="{47CBA6FA-4193-47D0-8EC2-B7F525B1DF6A}"/>
                </a:ext>
              </a:extLst>
            </p:cNvPr>
            <p:cNvGrpSpPr/>
            <p:nvPr/>
          </p:nvGrpSpPr>
          <p:grpSpPr>
            <a:xfrm>
              <a:off x="8834744" y="4507090"/>
              <a:ext cx="713049" cy="1478006"/>
              <a:chOff x="6252109" y="584497"/>
              <a:chExt cx="713049" cy="1478006"/>
            </a:xfrm>
          </p:grpSpPr>
          <p:sp>
            <p:nvSpPr>
              <p:cNvPr id="60" name="TextBox 59">
                <a:extLst>
                  <a:ext uri="{FF2B5EF4-FFF2-40B4-BE49-F238E27FC236}">
                    <a16:creationId xmlns:a16="http://schemas.microsoft.com/office/drawing/2014/main" id="{1A0D3E3D-095C-452D-BFFC-D525D6084895}"/>
                  </a:ext>
                </a:extLst>
              </p:cNvPr>
              <p:cNvSpPr txBox="1"/>
              <p:nvPr/>
            </p:nvSpPr>
            <p:spPr>
              <a:xfrm rot="5400000">
                <a:off x="5633812" y="1202794"/>
                <a:ext cx="1478006" cy="241412"/>
              </a:xfrm>
              <a:prstGeom prst="rect">
                <a:avLst/>
              </a:prstGeom>
              <a:noFill/>
            </p:spPr>
            <p:txBody>
              <a:bodyPr wrap="none" rtlCol="0">
                <a:spAutoFit/>
              </a:bodyPr>
              <a:lstStyle/>
              <a:p>
                <a:pPr>
                  <a:spcBef>
                    <a:spcPts val="450"/>
                  </a:spcBef>
                  <a:spcAft>
                    <a:spcPts val="1000"/>
                  </a:spcAft>
                </a:pPr>
                <a:r>
                  <a:rPr lang="en-US" sz="1200" dirty="0">
                    <a:latin typeface="Arial" panose="020B0604020202020204" pitchFamily="34" charset="0"/>
                    <a:cs typeface="Arial" panose="020B0604020202020204" pitchFamily="34" charset="0"/>
                  </a:rPr>
                  <a:t>0        4         8        12       16</a:t>
                </a:r>
              </a:p>
            </p:txBody>
          </p:sp>
          <p:sp>
            <p:nvSpPr>
              <p:cNvPr id="61" name="TextBox 60">
                <a:extLst>
                  <a:ext uri="{FF2B5EF4-FFF2-40B4-BE49-F238E27FC236}">
                    <a16:creationId xmlns:a16="http://schemas.microsoft.com/office/drawing/2014/main" id="{6A67E1D0-BCF8-42AA-BF70-F44E51972B39}"/>
                  </a:ext>
                </a:extLst>
              </p:cNvPr>
              <p:cNvSpPr txBox="1"/>
              <p:nvPr/>
            </p:nvSpPr>
            <p:spPr>
              <a:xfrm rot="5400000">
                <a:off x="6262138" y="1173820"/>
                <a:ext cx="1137803" cy="268236"/>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Throat radius [</a:t>
                </a:r>
                <a:r>
                  <a:rPr lang="el-GR" sz="1400" dirty="0">
                    <a:latin typeface="Arial" panose="020B0604020202020204" pitchFamily="34" charset="0"/>
                    <a:ea typeface="Cambria Math" panose="02040503050406030204" pitchFamily="18" charset="0"/>
                    <a:cs typeface="Arial" panose="020B0604020202020204" pitchFamily="34" charset="0"/>
                  </a:rPr>
                  <a:t>μ</a:t>
                </a:r>
                <a:r>
                  <a:rPr lang="en-US" sz="1400" dirty="0">
                    <a:latin typeface="Arial" panose="020B0604020202020204" pitchFamily="34" charset="0"/>
                    <a:cs typeface="Arial" panose="020B0604020202020204" pitchFamily="34" charset="0"/>
                  </a:rPr>
                  <a:t>m]</a:t>
                </a:r>
                <a:endParaRPr lang="en-NL" sz="1400" dirty="0">
                  <a:latin typeface="Arial" panose="020B0604020202020204" pitchFamily="34" charset="0"/>
                  <a:cs typeface="Arial" panose="020B0604020202020204" pitchFamily="34" charset="0"/>
                </a:endParaRPr>
              </a:p>
            </p:txBody>
          </p:sp>
        </p:grpSp>
      </p:grpSp>
      <p:grpSp>
        <p:nvGrpSpPr>
          <p:cNvPr id="69" name="Group 68">
            <a:extLst>
              <a:ext uri="{FF2B5EF4-FFF2-40B4-BE49-F238E27FC236}">
                <a16:creationId xmlns:a16="http://schemas.microsoft.com/office/drawing/2014/main" id="{88D4DC39-95BD-40BE-9201-9E3DAB39F075}"/>
              </a:ext>
            </a:extLst>
          </p:cNvPr>
          <p:cNvGrpSpPr/>
          <p:nvPr/>
        </p:nvGrpSpPr>
        <p:grpSpPr>
          <a:xfrm>
            <a:off x="4212462" y="3908633"/>
            <a:ext cx="785793" cy="307777"/>
            <a:chOff x="2961764" y="2646794"/>
            <a:chExt cx="785793" cy="307777"/>
          </a:xfrm>
        </p:grpSpPr>
        <p:sp>
          <p:nvSpPr>
            <p:cNvPr id="70" name="TextBox 69">
              <a:extLst>
                <a:ext uri="{FF2B5EF4-FFF2-40B4-BE49-F238E27FC236}">
                  <a16:creationId xmlns:a16="http://schemas.microsoft.com/office/drawing/2014/main" id="{0A4A6CEB-6BF7-42E3-AA18-17B091E8403D}"/>
                </a:ext>
              </a:extLst>
            </p:cNvPr>
            <p:cNvSpPr txBox="1"/>
            <p:nvPr/>
          </p:nvSpPr>
          <p:spPr>
            <a:xfrm>
              <a:off x="2961764" y="2646794"/>
              <a:ext cx="785793" cy="307777"/>
            </a:xfrm>
            <a:prstGeom prst="rect">
              <a:avLst/>
            </a:prstGeom>
            <a:noFill/>
          </p:spPr>
          <p:txBody>
            <a:bodyPr wrap="none" rtlCol="0">
              <a:spAutoFit/>
            </a:bodyPr>
            <a:lstStyle/>
            <a:p>
              <a:r>
                <a:rPr lang="en-US" sz="1400" dirty="0">
                  <a:solidFill>
                    <a:sysClr val="windowText" lastClr="000000"/>
                  </a:solidFill>
                  <a:latin typeface="Arial" panose="020B0604020202020204" pitchFamily="34" charset="0"/>
                  <a:cs typeface="Arial" panose="020B0604020202020204" pitchFamily="34" charset="0"/>
                </a:rPr>
                <a:t>100 </a:t>
              </a:r>
              <a:r>
                <a:rPr lang="el-GR" sz="1400" dirty="0">
                  <a:solidFill>
                    <a:sysClr val="windowText" lastClr="000000"/>
                  </a:solidFill>
                  <a:latin typeface="Arial" panose="020B0604020202020204" pitchFamily="34" charset="0"/>
                  <a:ea typeface="Cambria Math" panose="02040503050406030204" pitchFamily="18" charset="0"/>
                  <a:cs typeface="Arial" panose="020B0604020202020204" pitchFamily="34" charset="0"/>
                </a:rPr>
                <a:t>μ</a:t>
              </a:r>
              <a:r>
                <a:rPr lang="en-US" sz="1400" dirty="0">
                  <a:solidFill>
                    <a:sysClr val="windowText" lastClr="000000"/>
                  </a:solidFill>
                  <a:latin typeface="Arial" panose="020B0604020202020204" pitchFamily="34" charset="0"/>
                  <a:ea typeface="Cambria Math" panose="02040503050406030204" pitchFamily="18" charset="0"/>
                  <a:cs typeface="Arial" panose="020B0604020202020204" pitchFamily="34" charset="0"/>
                </a:rPr>
                <a:t>m</a:t>
              </a:r>
              <a:endParaRPr lang="en-NL" sz="1400" dirty="0">
                <a:solidFill>
                  <a:sysClr val="windowText" lastClr="000000"/>
                </a:solidFill>
                <a:latin typeface="Arial" panose="020B0604020202020204" pitchFamily="34" charset="0"/>
                <a:cs typeface="Arial" panose="020B0604020202020204" pitchFamily="34" charset="0"/>
              </a:endParaRPr>
            </a:p>
          </p:txBody>
        </p:sp>
        <p:cxnSp>
          <p:nvCxnSpPr>
            <p:cNvPr id="71" name="Straight Connector 70">
              <a:extLst>
                <a:ext uri="{FF2B5EF4-FFF2-40B4-BE49-F238E27FC236}">
                  <a16:creationId xmlns:a16="http://schemas.microsoft.com/office/drawing/2014/main" id="{4E4AE61E-190F-4F31-97BC-54D2BC3D5D4D}"/>
                </a:ext>
              </a:extLst>
            </p:cNvPr>
            <p:cNvCxnSpPr>
              <a:cxnSpLocks/>
            </p:cNvCxnSpPr>
            <p:nvPr/>
          </p:nvCxnSpPr>
          <p:spPr>
            <a:xfrm>
              <a:off x="3141762" y="2646794"/>
              <a:ext cx="396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7" name="Straight Arrow Connector 6">
            <a:extLst>
              <a:ext uri="{FF2B5EF4-FFF2-40B4-BE49-F238E27FC236}">
                <a16:creationId xmlns:a16="http://schemas.microsoft.com/office/drawing/2014/main" id="{C46D7595-4689-478B-AB5C-08885C8956D3}"/>
              </a:ext>
            </a:extLst>
          </p:cNvPr>
          <p:cNvCxnSpPr/>
          <p:nvPr/>
        </p:nvCxnSpPr>
        <p:spPr>
          <a:xfrm flipV="1">
            <a:off x="1130277" y="3407439"/>
            <a:ext cx="0" cy="5273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FCDE8700-206C-47F6-86A9-73DADB3458B3}"/>
              </a:ext>
            </a:extLst>
          </p:cNvPr>
          <p:cNvSpPr txBox="1"/>
          <p:nvPr/>
        </p:nvSpPr>
        <p:spPr>
          <a:xfrm>
            <a:off x="145071" y="3522866"/>
            <a:ext cx="990977" cy="307777"/>
          </a:xfrm>
          <a:prstGeom prst="rect">
            <a:avLst/>
          </a:prstGeom>
          <a:noFill/>
        </p:spPr>
        <p:txBody>
          <a:bodyPr wrap="none" rtlCol="0">
            <a:spAutoFit/>
          </a:bodyPr>
          <a:lstStyle/>
          <a:p>
            <a:r>
              <a:rPr lang="en-US" sz="1400" dirty="0">
                <a:latin typeface="Arial" charset="0"/>
                <a:ea typeface="Arial" charset="0"/>
                <a:cs typeface="Arial" charset="0"/>
              </a:rPr>
              <a:t>Thickness</a:t>
            </a:r>
            <a:endParaRPr lang="en-NL" sz="1400" dirty="0">
              <a:latin typeface="Arial" charset="0"/>
              <a:ea typeface="Arial" charset="0"/>
              <a:cs typeface="Arial" charset="0"/>
            </a:endParaRPr>
          </a:p>
        </p:txBody>
      </p:sp>
      <p:sp>
        <p:nvSpPr>
          <p:cNvPr id="72" name="TextBox 71">
            <a:extLst>
              <a:ext uri="{FF2B5EF4-FFF2-40B4-BE49-F238E27FC236}">
                <a16:creationId xmlns:a16="http://schemas.microsoft.com/office/drawing/2014/main" id="{1C6AC4C4-74E6-4EC9-BA18-3A787490F822}"/>
              </a:ext>
            </a:extLst>
          </p:cNvPr>
          <p:cNvSpPr txBox="1"/>
          <p:nvPr/>
        </p:nvSpPr>
        <p:spPr>
          <a:xfrm>
            <a:off x="623208" y="3101130"/>
            <a:ext cx="1039067" cy="307777"/>
          </a:xfrm>
          <a:prstGeom prst="rect">
            <a:avLst/>
          </a:prstGeom>
          <a:noFill/>
        </p:spPr>
        <p:txBody>
          <a:bodyPr wrap="none" rtlCol="0">
            <a:spAutoFit/>
          </a:bodyPr>
          <a:lstStyle/>
          <a:p>
            <a:r>
              <a:rPr lang="en-US" sz="1400" dirty="0">
                <a:latin typeface="Arial" charset="0"/>
                <a:ea typeface="Arial" charset="0"/>
                <a:cs typeface="Arial" charset="0"/>
              </a:rPr>
              <a:t>Membrane</a:t>
            </a:r>
            <a:endParaRPr lang="en-NL" sz="1400" dirty="0">
              <a:latin typeface="Arial" charset="0"/>
              <a:ea typeface="Arial" charset="0"/>
              <a:cs typeface="Arial" charset="0"/>
            </a:endParaRPr>
          </a:p>
        </p:txBody>
      </p:sp>
      <p:sp>
        <p:nvSpPr>
          <p:cNvPr id="73" name="TextBox 72">
            <a:extLst>
              <a:ext uri="{FF2B5EF4-FFF2-40B4-BE49-F238E27FC236}">
                <a16:creationId xmlns:a16="http://schemas.microsoft.com/office/drawing/2014/main" id="{71B80B3F-C2A1-46E7-9639-B185E0C468C6}"/>
              </a:ext>
            </a:extLst>
          </p:cNvPr>
          <p:cNvSpPr txBox="1"/>
          <p:nvPr/>
        </p:nvSpPr>
        <p:spPr>
          <a:xfrm>
            <a:off x="383684" y="3893079"/>
            <a:ext cx="1497526" cy="307777"/>
          </a:xfrm>
          <a:prstGeom prst="rect">
            <a:avLst/>
          </a:prstGeom>
          <a:noFill/>
        </p:spPr>
        <p:txBody>
          <a:bodyPr wrap="none" rtlCol="0">
            <a:spAutoFit/>
          </a:bodyPr>
          <a:lstStyle/>
          <a:p>
            <a:r>
              <a:rPr lang="en-US" sz="1400" dirty="0">
                <a:latin typeface="Arial" charset="0"/>
                <a:ea typeface="Arial" charset="0"/>
                <a:cs typeface="Arial" charset="0"/>
              </a:rPr>
              <a:t>Current collector</a:t>
            </a:r>
            <a:endParaRPr lang="en-NL" sz="1400" dirty="0">
              <a:latin typeface="Arial" charset="0"/>
              <a:ea typeface="Arial" charset="0"/>
              <a:cs typeface="Arial" charset="0"/>
            </a:endParaRPr>
          </a:p>
        </p:txBody>
      </p:sp>
      <p:sp>
        <p:nvSpPr>
          <p:cNvPr id="48" name="TextBox 47">
            <a:extLst>
              <a:ext uri="{FF2B5EF4-FFF2-40B4-BE49-F238E27FC236}">
                <a16:creationId xmlns:a16="http://schemas.microsoft.com/office/drawing/2014/main" id="{84621D5C-B23B-4A35-ACD5-9A01B5700212}"/>
              </a:ext>
            </a:extLst>
          </p:cNvPr>
          <p:cNvSpPr txBox="1"/>
          <p:nvPr/>
        </p:nvSpPr>
        <p:spPr>
          <a:xfrm>
            <a:off x="2286640" y="6509327"/>
            <a:ext cx="1289135" cy="307777"/>
          </a:xfrm>
          <a:prstGeom prst="rect">
            <a:avLst/>
          </a:prstGeom>
          <a:noFill/>
        </p:spPr>
        <p:txBody>
          <a:bodyPr wrap="none" rtlCol="0">
            <a:spAutoFit/>
          </a:bodyPr>
          <a:lstStyle/>
          <a:p>
            <a:r>
              <a:rPr lang="en-US" sz="1400" dirty="0">
                <a:latin typeface="Arial" charset="0"/>
                <a:ea typeface="Arial" charset="0"/>
                <a:cs typeface="Arial" charset="0"/>
              </a:rPr>
              <a:t>Flow direction</a:t>
            </a:r>
            <a:endParaRPr lang="en-NL" sz="1400" dirty="0">
              <a:latin typeface="Arial" charset="0"/>
              <a:ea typeface="Arial" charset="0"/>
              <a:cs typeface="Arial" charset="0"/>
            </a:endParaRPr>
          </a:p>
        </p:txBody>
      </p:sp>
      <p:grpSp>
        <p:nvGrpSpPr>
          <p:cNvPr id="11" name="Group 10">
            <a:extLst>
              <a:ext uri="{FF2B5EF4-FFF2-40B4-BE49-F238E27FC236}">
                <a16:creationId xmlns:a16="http://schemas.microsoft.com/office/drawing/2014/main" id="{E9FF2B18-645C-467B-AA8E-DD7BFFE89156}"/>
              </a:ext>
            </a:extLst>
          </p:cNvPr>
          <p:cNvGrpSpPr/>
          <p:nvPr/>
        </p:nvGrpSpPr>
        <p:grpSpPr>
          <a:xfrm>
            <a:off x="2834786" y="6176621"/>
            <a:ext cx="190882" cy="304459"/>
            <a:chOff x="483394" y="4676776"/>
            <a:chExt cx="137433" cy="223560"/>
          </a:xfrm>
        </p:grpSpPr>
        <p:sp>
          <p:nvSpPr>
            <p:cNvPr id="9" name="Isosceles Triangle 8">
              <a:extLst>
                <a:ext uri="{FF2B5EF4-FFF2-40B4-BE49-F238E27FC236}">
                  <a16:creationId xmlns:a16="http://schemas.microsoft.com/office/drawing/2014/main" id="{E73C8D8B-AAFA-4B84-BFE8-BC240D3064AC}"/>
                </a:ext>
              </a:extLst>
            </p:cNvPr>
            <p:cNvSpPr/>
            <p:nvPr/>
          </p:nvSpPr>
          <p:spPr>
            <a:xfrm>
              <a:off x="483394" y="4676776"/>
              <a:ext cx="137433" cy="47348"/>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0" name="Trapezoid 9">
              <a:extLst>
                <a:ext uri="{FF2B5EF4-FFF2-40B4-BE49-F238E27FC236}">
                  <a16:creationId xmlns:a16="http://schemas.microsoft.com/office/drawing/2014/main" id="{102D34AC-01FF-4882-BA89-12C61D94F26C}"/>
                </a:ext>
              </a:extLst>
            </p:cNvPr>
            <p:cNvSpPr/>
            <p:nvPr/>
          </p:nvSpPr>
          <p:spPr>
            <a:xfrm>
              <a:off x="495297" y="4724123"/>
              <a:ext cx="114791" cy="176213"/>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sp>
        <p:nvSpPr>
          <p:cNvPr id="47" name="TextBox 46">
            <a:extLst>
              <a:ext uri="{FF2B5EF4-FFF2-40B4-BE49-F238E27FC236}">
                <a16:creationId xmlns:a16="http://schemas.microsoft.com/office/drawing/2014/main" id="{2A6133DE-E392-4988-BEC8-D7843A779782}"/>
              </a:ext>
            </a:extLst>
          </p:cNvPr>
          <p:cNvSpPr txBox="1"/>
          <p:nvPr/>
        </p:nvSpPr>
        <p:spPr>
          <a:xfrm>
            <a:off x="8762781" y="214245"/>
            <a:ext cx="3252365" cy="338554"/>
          </a:xfrm>
          <a:prstGeom prst="rect">
            <a:avLst/>
          </a:prstGeom>
          <a:noFill/>
          <a:ln w="19050">
            <a:solidFill>
              <a:schemeClr val="tx1"/>
            </a:solidFill>
          </a:ln>
        </p:spPr>
        <p:txBody>
          <a:bodyPr wrap="none" rtlCol="0">
            <a:spAutoFit/>
          </a:bodyPr>
          <a:lstStyle/>
          <a:p>
            <a:r>
              <a:rPr lang="en-US" sz="1600" dirty="0">
                <a:latin typeface="Arial" charset="0"/>
                <a:ea typeface="Arial" charset="0"/>
                <a:cs typeface="Arial" charset="0"/>
              </a:rPr>
              <a:t>0.2 M Vanadium, 0.5 V, 1.5 cm s</a:t>
            </a:r>
            <a:r>
              <a:rPr lang="en-US" sz="1600" baseline="30000" dirty="0">
                <a:latin typeface="Arial" charset="0"/>
                <a:ea typeface="Arial" charset="0"/>
                <a:cs typeface="Arial" charset="0"/>
              </a:rPr>
              <a:t>-1</a:t>
            </a:r>
            <a:endParaRPr lang="en-NL" sz="1600" dirty="0">
              <a:latin typeface="Arial" panose="020B0604020202020204" pitchFamily="34" charset="0"/>
              <a:ea typeface="Arial" charset="0"/>
              <a:cs typeface="Arial" panose="020B0604020202020204" pitchFamily="34" charset="0"/>
            </a:endParaRPr>
          </a:p>
        </p:txBody>
      </p:sp>
      <p:sp>
        <p:nvSpPr>
          <p:cNvPr id="62" name="TextBox 61">
            <a:extLst>
              <a:ext uri="{FF2B5EF4-FFF2-40B4-BE49-F238E27FC236}">
                <a16:creationId xmlns:a16="http://schemas.microsoft.com/office/drawing/2014/main" id="{FDCA2DF6-1B80-478A-92C8-056BD8921FF5}"/>
              </a:ext>
            </a:extLst>
          </p:cNvPr>
          <p:cNvSpPr txBox="1"/>
          <p:nvPr/>
        </p:nvSpPr>
        <p:spPr>
          <a:xfrm>
            <a:off x="2286640" y="4337627"/>
            <a:ext cx="1289135" cy="307777"/>
          </a:xfrm>
          <a:prstGeom prst="rect">
            <a:avLst/>
          </a:prstGeom>
          <a:noFill/>
        </p:spPr>
        <p:txBody>
          <a:bodyPr wrap="none" rtlCol="0">
            <a:spAutoFit/>
          </a:bodyPr>
          <a:lstStyle/>
          <a:p>
            <a:r>
              <a:rPr lang="en-US" sz="1400" dirty="0">
                <a:latin typeface="Arial" charset="0"/>
                <a:ea typeface="Arial" charset="0"/>
                <a:cs typeface="Arial" charset="0"/>
              </a:rPr>
              <a:t>Flow direction</a:t>
            </a:r>
            <a:endParaRPr lang="en-NL" sz="1400" dirty="0">
              <a:latin typeface="Arial" charset="0"/>
              <a:ea typeface="Arial" charset="0"/>
              <a:cs typeface="Arial" charset="0"/>
            </a:endParaRPr>
          </a:p>
        </p:txBody>
      </p:sp>
      <p:grpSp>
        <p:nvGrpSpPr>
          <p:cNvPr id="63" name="Group 62">
            <a:extLst>
              <a:ext uri="{FF2B5EF4-FFF2-40B4-BE49-F238E27FC236}">
                <a16:creationId xmlns:a16="http://schemas.microsoft.com/office/drawing/2014/main" id="{ED8B36B1-CD02-4BE4-974C-0C66F72AA148}"/>
              </a:ext>
            </a:extLst>
          </p:cNvPr>
          <p:cNvGrpSpPr/>
          <p:nvPr/>
        </p:nvGrpSpPr>
        <p:grpSpPr>
          <a:xfrm>
            <a:off x="2834786" y="4004921"/>
            <a:ext cx="190882" cy="304459"/>
            <a:chOff x="483394" y="4676776"/>
            <a:chExt cx="137433" cy="223560"/>
          </a:xfrm>
        </p:grpSpPr>
        <p:sp>
          <p:nvSpPr>
            <p:cNvPr id="64" name="Isosceles Triangle 63">
              <a:extLst>
                <a:ext uri="{FF2B5EF4-FFF2-40B4-BE49-F238E27FC236}">
                  <a16:creationId xmlns:a16="http://schemas.microsoft.com/office/drawing/2014/main" id="{3D0C72A5-595B-4B25-9F2D-0682B6390DE8}"/>
                </a:ext>
              </a:extLst>
            </p:cNvPr>
            <p:cNvSpPr/>
            <p:nvPr/>
          </p:nvSpPr>
          <p:spPr>
            <a:xfrm>
              <a:off x="483394" y="4676776"/>
              <a:ext cx="137433" cy="47348"/>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5" name="Trapezoid 64">
              <a:extLst>
                <a:ext uri="{FF2B5EF4-FFF2-40B4-BE49-F238E27FC236}">
                  <a16:creationId xmlns:a16="http://schemas.microsoft.com/office/drawing/2014/main" id="{29282829-F717-49A2-B2A0-40CFEE617CBE}"/>
                </a:ext>
              </a:extLst>
            </p:cNvPr>
            <p:cNvSpPr/>
            <p:nvPr/>
          </p:nvSpPr>
          <p:spPr>
            <a:xfrm>
              <a:off x="495297" y="4724123"/>
              <a:ext cx="114791" cy="176213"/>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pic>
        <p:nvPicPr>
          <p:cNvPr id="66" name="Picture 65">
            <a:extLst>
              <a:ext uri="{FF2B5EF4-FFF2-40B4-BE49-F238E27FC236}">
                <a16:creationId xmlns:a16="http://schemas.microsoft.com/office/drawing/2014/main" id="{C3608FFF-75B3-41CD-AAB7-D11396976460}"/>
              </a:ext>
            </a:extLst>
          </p:cNvPr>
          <p:cNvPicPr>
            <a:picLocks noChangeAspect="1"/>
          </p:cNvPicPr>
          <p:nvPr/>
        </p:nvPicPr>
        <p:blipFill>
          <a:blip r:embed="rId15"/>
          <a:stretch>
            <a:fillRect/>
          </a:stretch>
        </p:blipFill>
        <p:spPr>
          <a:xfrm>
            <a:off x="6393752" y="2492756"/>
            <a:ext cx="4707485" cy="3609844"/>
          </a:xfrm>
          <a:prstGeom prst="rect">
            <a:avLst/>
          </a:prstGeom>
        </p:spPr>
      </p:pic>
    </p:spTree>
    <p:custDataLst>
      <p:tags r:id="rId1"/>
    </p:custDataLst>
    <p:extLst>
      <p:ext uri="{BB962C8B-B14F-4D97-AF65-F5344CB8AC3E}">
        <p14:creationId xmlns:p14="http://schemas.microsoft.com/office/powerpoint/2010/main" val="996383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7"/>
                                        </p:tgtEl>
                                        <p:attrNameLst>
                                          <p:attrName>style.visibility</p:attrName>
                                        </p:attrNameLst>
                                      </p:cBhvr>
                                      <p:to>
                                        <p:strVal val="visible"/>
                                      </p:to>
                                    </p:set>
                                  </p:childTnLst>
                                </p:cTn>
                              </p:par>
                              <p:par>
                                <p:cTn id="29" presetID="1" presetClass="exit" presetSubtype="0" fill="hold" grpId="0" nodeType="withEffect">
                                  <p:stCondLst>
                                    <p:cond delay="0"/>
                                  </p:stCondLst>
                                  <p:childTnLst>
                                    <p:set>
                                      <p:cBhvr>
                                        <p:cTn id="30" dur="1" fill="hold">
                                          <p:stCondLst>
                                            <p:cond delay="0"/>
                                          </p:stCondLst>
                                        </p:cTn>
                                        <p:tgtEl>
                                          <p:spTgt spid="62"/>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6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49"/>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51"/>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50"/>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42"/>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41"/>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40"/>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39"/>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57"/>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52"/>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9" grpId="0" animBg="1"/>
      <p:bldP spid="49" grpId="1" animBg="1"/>
      <p:bldP spid="50" grpId="0" animBg="1"/>
      <p:bldP spid="50" grpId="1" animBg="1"/>
      <p:bldP spid="48" grpId="0"/>
      <p:bldP spid="6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C7B19-38ED-4D7C-977F-A43A9B06DFBA}"/>
              </a:ext>
            </a:extLst>
          </p:cNvPr>
          <p:cNvSpPr>
            <a:spLocks noGrp="1"/>
          </p:cNvSpPr>
          <p:nvPr>
            <p:ph type="title"/>
          </p:nvPr>
        </p:nvSpPr>
        <p:spPr/>
        <p:txBody>
          <a:bodyPr/>
          <a:lstStyle/>
          <a:p>
            <a:r>
              <a:rPr lang="en-US" dirty="0"/>
              <a:t>Bottom-up design of porous electrodes</a:t>
            </a:r>
            <a:endParaRPr lang="en-NL" dirty="0"/>
          </a:p>
        </p:txBody>
      </p:sp>
      <p:sp>
        <p:nvSpPr>
          <p:cNvPr id="3" name="Slide Number Placeholder 2">
            <a:extLst>
              <a:ext uri="{FF2B5EF4-FFF2-40B4-BE49-F238E27FC236}">
                <a16:creationId xmlns:a16="http://schemas.microsoft.com/office/drawing/2014/main" id="{DDCEC821-0DE2-4B84-B18B-3C7C017FD926}"/>
              </a:ext>
            </a:extLst>
          </p:cNvPr>
          <p:cNvSpPr>
            <a:spLocks noGrp="1"/>
          </p:cNvSpPr>
          <p:nvPr>
            <p:ph type="sldNum" sz="quarter" idx="4"/>
          </p:nvPr>
        </p:nvSpPr>
        <p:spPr/>
        <p:txBody>
          <a:bodyPr/>
          <a:lstStyle/>
          <a:p>
            <a:fld id="{B7CEC10D-CD46-426F-915E-6C78530279CB}" type="slidenum">
              <a:rPr lang="en-US" smtClean="0"/>
              <a:pPr/>
              <a:t>20</a:t>
            </a:fld>
            <a:endParaRPr lang="en-US" dirty="0"/>
          </a:p>
        </p:txBody>
      </p:sp>
      <p:pic>
        <p:nvPicPr>
          <p:cNvPr id="6" name="Picture 5" descr="A close up of a logo&#10;&#10;Description automatically generated">
            <a:extLst>
              <a:ext uri="{FF2B5EF4-FFF2-40B4-BE49-F238E27FC236}">
                <a16:creationId xmlns:a16="http://schemas.microsoft.com/office/drawing/2014/main" id="{1CFF3768-CB20-4339-9FA4-21AFB0B826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0337" y="2823391"/>
            <a:ext cx="1648194" cy="1648194"/>
          </a:xfrm>
          <a:prstGeom prst="rect">
            <a:avLst/>
          </a:prstGeom>
        </p:spPr>
      </p:pic>
      <p:pic>
        <p:nvPicPr>
          <p:cNvPr id="7" name="Picture 6" descr="A close up of a logo&#10;&#10;Description automatically generated">
            <a:extLst>
              <a:ext uri="{FF2B5EF4-FFF2-40B4-BE49-F238E27FC236}">
                <a16:creationId xmlns:a16="http://schemas.microsoft.com/office/drawing/2014/main" id="{141E8F8A-15C8-4522-A4FE-F82DFA8863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1327" y="2989327"/>
            <a:ext cx="1316322" cy="1316322"/>
          </a:xfrm>
          <a:prstGeom prst="rect">
            <a:avLst/>
          </a:prstGeom>
        </p:spPr>
      </p:pic>
      <p:pic>
        <p:nvPicPr>
          <p:cNvPr id="8" name="Picture 2" descr="Dna Helix Svg Png Icon Free Download (#493802) - OnlineWebFonts.COM">
            <a:extLst>
              <a:ext uri="{FF2B5EF4-FFF2-40B4-BE49-F238E27FC236}">
                <a16:creationId xmlns:a16="http://schemas.microsoft.com/office/drawing/2014/main" id="{33F356B9-F855-4637-A4B1-A73233728B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10445" y="2900432"/>
            <a:ext cx="1497166" cy="149411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61F4F4D-8630-4C05-84AE-C96C6493CB82}"/>
              </a:ext>
            </a:extLst>
          </p:cNvPr>
          <p:cNvSpPr txBox="1"/>
          <p:nvPr/>
        </p:nvSpPr>
        <p:spPr>
          <a:xfrm>
            <a:off x="2626394" y="1939629"/>
            <a:ext cx="2149948" cy="707886"/>
          </a:xfrm>
          <a:prstGeom prst="rect">
            <a:avLst/>
          </a:prstGeom>
          <a:noFill/>
        </p:spPr>
        <p:txBody>
          <a:bodyPr wrap="none" rtlCol="0">
            <a:spAutoFit/>
          </a:bodyPr>
          <a:lstStyle/>
          <a:p>
            <a:pPr algn="ctr"/>
            <a:r>
              <a:rPr lang="en-US" sz="2000" b="1" dirty="0">
                <a:solidFill>
                  <a:schemeClr val="tx2"/>
                </a:solidFill>
                <a:latin typeface="Arial" charset="0"/>
                <a:ea typeface="Arial" charset="0"/>
                <a:cs typeface="Arial" charset="0"/>
              </a:rPr>
              <a:t>Experimental </a:t>
            </a:r>
          </a:p>
          <a:p>
            <a:pPr algn="ctr"/>
            <a:r>
              <a:rPr lang="en-US" sz="2000" b="1" dirty="0">
                <a:solidFill>
                  <a:schemeClr val="tx2"/>
                </a:solidFill>
                <a:latin typeface="Arial" charset="0"/>
                <a:ea typeface="Arial" charset="0"/>
                <a:cs typeface="Arial" charset="0"/>
              </a:rPr>
              <a:t>characterization</a:t>
            </a:r>
            <a:endParaRPr lang="en-NL" sz="2000" b="1" dirty="0">
              <a:solidFill>
                <a:schemeClr val="tx2"/>
              </a:solidFill>
              <a:latin typeface="Arial" charset="0"/>
              <a:ea typeface="Arial" charset="0"/>
              <a:cs typeface="Arial" charset="0"/>
            </a:endParaRPr>
          </a:p>
        </p:txBody>
      </p:sp>
      <p:sp>
        <p:nvSpPr>
          <p:cNvPr id="10" name="TextBox 9">
            <a:extLst>
              <a:ext uri="{FF2B5EF4-FFF2-40B4-BE49-F238E27FC236}">
                <a16:creationId xmlns:a16="http://schemas.microsoft.com/office/drawing/2014/main" id="{92E5BFBE-AC66-4240-B8E2-5ED1D3496371}"/>
              </a:ext>
            </a:extLst>
          </p:cNvPr>
          <p:cNvSpPr txBox="1"/>
          <p:nvPr/>
        </p:nvSpPr>
        <p:spPr>
          <a:xfrm>
            <a:off x="5119967" y="1939629"/>
            <a:ext cx="1879041" cy="707886"/>
          </a:xfrm>
          <a:prstGeom prst="rect">
            <a:avLst/>
          </a:prstGeom>
          <a:noFill/>
        </p:spPr>
        <p:txBody>
          <a:bodyPr wrap="none" rtlCol="0">
            <a:spAutoFit/>
          </a:bodyPr>
          <a:lstStyle/>
          <a:p>
            <a:pPr algn="ctr"/>
            <a:r>
              <a:rPr lang="en-US" sz="2000" b="1" dirty="0">
                <a:solidFill>
                  <a:schemeClr val="tx2"/>
                </a:solidFill>
                <a:latin typeface="Arial" charset="0"/>
                <a:ea typeface="Arial" charset="0"/>
                <a:cs typeface="Arial" charset="0"/>
              </a:rPr>
              <a:t>Pore network </a:t>
            </a:r>
          </a:p>
          <a:p>
            <a:pPr algn="ctr"/>
            <a:r>
              <a:rPr lang="en-US" sz="2000" b="1" dirty="0">
                <a:solidFill>
                  <a:schemeClr val="tx2"/>
                </a:solidFill>
                <a:latin typeface="Arial" charset="0"/>
                <a:ea typeface="Arial" charset="0"/>
                <a:cs typeface="Arial" charset="0"/>
              </a:rPr>
              <a:t>model</a:t>
            </a:r>
            <a:endParaRPr lang="en-NL" sz="2000" b="1" dirty="0">
              <a:solidFill>
                <a:schemeClr val="tx2"/>
              </a:solidFill>
              <a:latin typeface="Arial" charset="0"/>
              <a:ea typeface="Arial" charset="0"/>
              <a:cs typeface="Arial" charset="0"/>
            </a:endParaRPr>
          </a:p>
        </p:txBody>
      </p:sp>
      <p:sp>
        <p:nvSpPr>
          <p:cNvPr id="11" name="TextBox 10">
            <a:extLst>
              <a:ext uri="{FF2B5EF4-FFF2-40B4-BE49-F238E27FC236}">
                <a16:creationId xmlns:a16="http://schemas.microsoft.com/office/drawing/2014/main" id="{DE170896-D55B-4F35-AE3A-DED8CF5A0BA7}"/>
              </a:ext>
            </a:extLst>
          </p:cNvPr>
          <p:cNvSpPr txBox="1"/>
          <p:nvPr/>
        </p:nvSpPr>
        <p:spPr>
          <a:xfrm>
            <a:off x="7512482" y="1939629"/>
            <a:ext cx="1693092" cy="707886"/>
          </a:xfrm>
          <a:prstGeom prst="rect">
            <a:avLst/>
          </a:prstGeom>
          <a:noFill/>
        </p:spPr>
        <p:txBody>
          <a:bodyPr wrap="none" rtlCol="0">
            <a:spAutoFit/>
          </a:bodyPr>
          <a:lstStyle/>
          <a:p>
            <a:pPr algn="ctr"/>
            <a:r>
              <a:rPr lang="en-US" sz="2000" b="1" dirty="0">
                <a:solidFill>
                  <a:schemeClr val="tx2"/>
                </a:solidFill>
                <a:latin typeface="Arial" charset="0"/>
                <a:ea typeface="Arial" charset="0"/>
                <a:cs typeface="Arial" charset="0"/>
              </a:rPr>
              <a:t>Genetic </a:t>
            </a:r>
          </a:p>
          <a:p>
            <a:pPr algn="ctr"/>
            <a:r>
              <a:rPr lang="en-US" sz="2000" b="1" dirty="0">
                <a:solidFill>
                  <a:schemeClr val="tx2"/>
                </a:solidFill>
                <a:latin typeface="Arial" charset="0"/>
                <a:ea typeface="Arial" charset="0"/>
                <a:cs typeface="Arial" charset="0"/>
              </a:rPr>
              <a:t>optimization</a:t>
            </a:r>
            <a:endParaRPr lang="en-NL" sz="2000" b="1" dirty="0">
              <a:solidFill>
                <a:schemeClr val="tx2"/>
              </a:solidFill>
              <a:latin typeface="Arial" charset="0"/>
              <a:ea typeface="Arial" charset="0"/>
              <a:cs typeface="Arial" charset="0"/>
            </a:endParaRPr>
          </a:p>
        </p:txBody>
      </p:sp>
      <p:cxnSp>
        <p:nvCxnSpPr>
          <p:cNvPr id="12" name="Straight Arrow Connector 11">
            <a:extLst>
              <a:ext uri="{FF2B5EF4-FFF2-40B4-BE49-F238E27FC236}">
                <a16:creationId xmlns:a16="http://schemas.microsoft.com/office/drawing/2014/main" id="{9CD9E863-D792-43E7-8233-23A65CBA3956}"/>
              </a:ext>
            </a:extLst>
          </p:cNvPr>
          <p:cNvCxnSpPr>
            <a:cxnSpLocks/>
          </p:cNvCxnSpPr>
          <p:nvPr/>
        </p:nvCxnSpPr>
        <p:spPr>
          <a:xfrm>
            <a:off x="4329819" y="3641607"/>
            <a:ext cx="900000"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C9E7496-BD52-4ABE-A063-D307D7FAA5A1}"/>
              </a:ext>
            </a:extLst>
          </p:cNvPr>
          <p:cNvCxnSpPr>
            <a:cxnSpLocks/>
          </p:cNvCxnSpPr>
          <p:nvPr/>
        </p:nvCxnSpPr>
        <p:spPr>
          <a:xfrm>
            <a:off x="6717649" y="3641607"/>
            <a:ext cx="900000"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7A53EE4-AB0D-4ADE-B320-748071BF74E0}"/>
              </a:ext>
            </a:extLst>
          </p:cNvPr>
          <p:cNvSpPr txBox="1"/>
          <p:nvPr/>
        </p:nvSpPr>
        <p:spPr>
          <a:xfrm>
            <a:off x="2870125" y="4819390"/>
            <a:ext cx="1616148" cy="830997"/>
          </a:xfrm>
          <a:prstGeom prst="rect">
            <a:avLst/>
          </a:prstGeom>
          <a:noFill/>
        </p:spPr>
        <p:txBody>
          <a:bodyPr wrap="none" rtlCol="0">
            <a:spAutoFit/>
          </a:bodyPr>
          <a:lstStyle/>
          <a:p>
            <a:pPr marL="285750" indent="-285750">
              <a:buFont typeface="Arial" panose="020B0604020202020204" pitchFamily="34" charset="0"/>
              <a:buChar char="•"/>
            </a:pPr>
            <a:r>
              <a:rPr lang="en-US" sz="1600" dirty="0">
                <a:latin typeface="Arial" charset="0"/>
                <a:ea typeface="Arial" charset="0"/>
                <a:cs typeface="Arial" charset="0"/>
              </a:rPr>
              <a:t>Battery tests</a:t>
            </a:r>
          </a:p>
          <a:p>
            <a:pPr marL="285750" indent="-285750">
              <a:buFont typeface="Arial" panose="020B0604020202020204" pitchFamily="34" charset="0"/>
              <a:buChar char="•"/>
            </a:pPr>
            <a:r>
              <a:rPr lang="en-US" sz="1600" dirty="0">
                <a:latin typeface="Arial" charset="0"/>
                <a:ea typeface="Arial" charset="0"/>
                <a:cs typeface="Arial" charset="0"/>
              </a:rPr>
              <a:t>Chemistries</a:t>
            </a:r>
          </a:p>
          <a:p>
            <a:pPr marL="285750" indent="-285750">
              <a:buFont typeface="Arial" panose="020B0604020202020204" pitchFamily="34" charset="0"/>
              <a:buChar char="•"/>
            </a:pPr>
            <a:r>
              <a:rPr lang="en-US" sz="1600" dirty="0">
                <a:latin typeface="Arial" charset="0"/>
                <a:ea typeface="Arial" charset="0"/>
                <a:cs typeface="Arial" charset="0"/>
              </a:rPr>
              <a:t>Imaging  </a:t>
            </a:r>
          </a:p>
        </p:txBody>
      </p:sp>
      <p:sp>
        <p:nvSpPr>
          <p:cNvPr id="15" name="TextBox 14">
            <a:extLst>
              <a:ext uri="{FF2B5EF4-FFF2-40B4-BE49-F238E27FC236}">
                <a16:creationId xmlns:a16="http://schemas.microsoft.com/office/drawing/2014/main" id="{4D625493-17A1-4B1C-BFE4-B308BBDAEA24}"/>
              </a:ext>
            </a:extLst>
          </p:cNvPr>
          <p:cNvSpPr txBox="1"/>
          <p:nvPr/>
        </p:nvSpPr>
        <p:spPr>
          <a:xfrm>
            <a:off x="5052901" y="4819390"/>
            <a:ext cx="2228495" cy="1077218"/>
          </a:xfrm>
          <a:prstGeom prst="rect">
            <a:avLst/>
          </a:prstGeom>
          <a:noFill/>
        </p:spPr>
        <p:txBody>
          <a:bodyPr wrap="none" rtlCol="0">
            <a:spAutoFit/>
          </a:bodyPr>
          <a:lstStyle/>
          <a:p>
            <a:pPr marL="285750" indent="-285750">
              <a:buFont typeface="Arial" panose="020B0604020202020204" pitchFamily="34" charset="0"/>
              <a:buChar char="•"/>
            </a:pPr>
            <a:r>
              <a:rPr lang="en-US" sz="1600" dirty="0">
                <a:latin typeface="Arial" charset="0"/>
                <a:ea typeface="Arial" charset="0"/>
                <a:cs typeface="Arial" charset="0"/>
              </a:rPr>
              <a:t>Network extraction</a:t>
            </a:r>
          </a:p>
          <a:p>
            <a:pPr marL="285750" indent="-285750">
              <a:buFont typeface="Arial" panose="020B0604020202020204" pitchFamily="34" charset="0"/>
              <a:buChar char="•"/>
            </a:pPr>
            <a:r>
              <a:rPr lang="en-US" sz="1600" dirty="0">
                <a:latin typeface="Arial" charset="0"/>
                <a:ea typeface="Arial" charset="0"/>
                <a:cs typeface="Arial" charset="0"/>
              </a:rPr>
              <a:t>Pore simulations</a:t>
            </a:r>
          </a:p>
          <a:p>
            <a:pPr marL="285750" indent="-285750">
              <a:buFont typeface="Arial" panose="020B0604020202020204" pitchFamily="34" charset="0"/>
              <a:buChar char="•"/>
            </a:pPr>
            <a:r>
              <a:rPr lang="en-US" sz="1600" dirty="0">
                <a:latin typeface="Arial" charset="0"/>
                <a:ea typeface="Arial" charset="0"/>
                <a:cs typeface="Arial" charset="0"/>
              </a:rPr>
              <a:t>Parameter analysis</a:t>
            </a:r>
          </a:p>
          <a:p>
            <a:endParaRPr lang="en-NL" sz="1600" dirty="0">
              <a:latin typeface="Arial" charset="0"/>
              <a:ea typeface="Arial" charset="0"/>
              <a:cs typeface="Arial" charset="0"/>
            </a:endParaRPr>
          </a:p>
        </p:txBody>
      </p:sp>
      <p:sp>
        <p:nvSpPr>
          <p:cNvPr id="16" name="TextBox 15">
            <a:extLst>
              <a:ext uri="{FF2B5EF4-FFF2-40B4-BE49-F238E27FC236}">
                <a16:creationId xmlns:a16="http://schemas.microsoft.com/office/drawing/2014/main" id="{E84CDDFC-6EFD-498B-BF30-18404B487B8D}"/>
              </a:ext>
            </a:extLst>
          </p:cNvPr>
          <p:cNvSpPr txBox="1"/>
          <p:nvPr/>
        </p:nvSpPr>
        <p:spPr>
          <a:xfrm>
            <a:off x="7617649" y="4819389"/>
            <a:ext cx="1943161" cy="1077218"/>
          </a:xfrm>
          <a:prstGeom prst="rect">
            <a:avLst/>
          </a:prstGeom>
          <a:noFill/>
        </p:spPr>
        <p:txBody>
          <a:bodyPr wrap="none" rtlCol="0">
            <a:spAutoFit/>
          </a:bodyPr>
          <a:lstStyle/>
          <a:p>
            <a:pPr marL="285750" indent="-285750">
              <a:buFont typeface="Arial" panose="020B0604020202020204" pitchFamily="34" charset="0"/>
              <a:buChar char="•"/>
            </a:pPr>
            <a:r>
              <a:rPr lang="en-US" sz="1600" dirty="0">
                <a:latin typeface="Arial" charset="0"/>
                <a:ea typeface="Arial" charset="0"/>
                <a:cs typeface="Arial" charset="0"/>
              </a:rPr>
              <a:t>Bottom-up</a:t>
            </a:r>
          </a:p>
          <a:p>
            <a:pPr marL="285750" indent="-285750">
              <a:buFont typeface="Arial" panose="020B0604020202020204" pitchFamily="34" charset="0"/>
              <a:buChar char="•"/>
            </a:pPr>
            <a:r>
              <a:rPr lang="en-US" sz="1600" dirty="0">
                <a:latin typeface="Arial" charset="0"/>
                <a:ea typeface="Arial" charset="0"/>
                <a:cs typeface="Arial" charset="0"/>
              </a:rPr>
              <a:t>Evolution theory</a:t>
            </a:r>
          </a:p>
          <a:p>
            <a:pPr marL="285750" indent="-285750">
              <a:buFont typeface="Arial" panose="020B0604020202020204" pitchFamily="34" charset="0"/>
              <a:buChar char="•"/>
            </a:pPr>
            <a:r>
              <a:rPr lang="en-US" sz="1600" dirty="0">
                <a:latin typeface="Arial" charset="0"/>
                <a:ea typeface="Arial" charset="0"/>
                <a:cs typeface="Arial" charset="0"/>
              </a:rPr>
              <a:t>Self-evolving</a:t>
            </a:r>
          </a:p>
          <a:p>
            <a:pPr marL="285750" indent="-285750">
              <a:buFont typeface="Arial" panose="020B0604020202020204" pitchFamily="34" charset="0"/>
              <a:buChar char="•"/>
            </a:pPr>
            <a:endParaRPr lang="en-NL" sz="1600" dirty="0">
              <a:latin typeface="Arial" charset="0"/>
              <a:ea typeface="Arial" charset="0"/>
              <a:cs typeface="Arial" charset="0"/>
            </a:endParaRPr>
          </a:p>
        </p:txBody>
      </p:sp>
    </p:spTree>
    <p:extLst>
      <p:ext uri="{BB962C8B-B14F-4D97-AF65-F5344CB8AC3E}">
        <p14:creationId xmlns:p14="http://schemas.microsoft.com/office/powerpoint/2010/main" val="1196717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E30EE-FD6F-4C01-A533-FD515025FB46}"/>
              </a:ext>
            </a:extLst>
          </p:cNvPr>
          <p:cNvSpPr>
            <a:spLocks noGrp="1"/>
          </p:cNvSpPr>
          <p:nvPr>
            <p:ph type="title"/>
          </p:nvPr>
        </p:nvSpPr>
        <p:spPr/>
        <p:txBody>
          <a:bodyPr/>
          <a:lstStyle/>
          <a:p>
            <a:r>
              <a:rPr lang="en-US" dirty="0"/>
              <a:t>The big picture</a:t>
            </a:r>
            <a:endParaRPr lang="en-NL" dirty="0"/>
          </a:p>
        </p:txBody>
      </p:sp>
      <p:sp>
        <p:nvSpPr>
          <p:cNvPr id="3" name="Slide Number Placeholder 2">
            <a:extLst>
              <a:ext uri="{FF2B5EF4-FFF2-40B4-BE49-F238E27FC236}">
                <a16:creationId xmlns:a16="http://schemas.microsoft.com/office/drawing/2014/main" id="{D760AD24-551E-408F-8DDA-CE8B67495B8B}"/>
              </a:ext>
            </a:extLst>
          </p:cNvPr>
          <p:cNvSpPr>
            <a:spLocks noGrp="1"/>
          </p:cNvSpPr>
          <p:nvPr>
            <p:ph type="sldNum" sz="quarter" idx="4"/>
          </p:nvPr>
        </p:nvSpPr>
        <p:spPr/>
        <p:txBody>
          <a:bodyPr/>
          <a:lstStyle/>
          <a:p>
            <a:fld id="{B7CEC10D-CD46-426F-915E-6C78530279CB}" type="slidenum">
              <a:rPr lang="en-US" smtClean="0"/>
              <a:pPr/>
              <a:t>21</a:t>
            </a:fld>
            <a:endParaRPr lang="en-US" dirty="0"/>
          </a:p>
        </p:txBody>
      </p:sp>
      <p:pic>
        <p:nvPicPr>
          <p:cNvPr id="6" name="Picture 5" descr="A close up of a logo&#10;&#10;Description automatically generated">
            <a:extLst>
              <a:ext uri="{FF2B5EF4-FFF2-40B4-BE49-F238E27FC236}">
                <a16:creationId xmlns:a16="http://schemas.microsoft.com/office/drawing/2014/main" id="{4979A424-C7C7-4012-A53B-385C18506C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745" y="2390643"/>
            <a:ext cx="1648194" cy="1648194"/>
          </a:xfrm>
          <a:prstGeom prst="rect">
            <a:avLst/>
          </a:prstGeom>
        </p:spPr>
      </p:pic>
      <p:pic>
        <p:nvPicPr>
          <p:cNvPr id="7" name="Picture 6" descr="A close up of a logo&#10;&#10;Description automatically generated">
            <a:extLst>
              <a:ext uri="{FF2B5EF4-FFF2-40B4-BE49-F238E27FC236}">
                <a16:creationId xmlns:a16="http://schemas.microsoft.com/office/drawing/2014/main" id="{365B441B-7792-4FC5-A08E-247A5E9FEE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8735" y="2556579"/>
            <a:ext cx="1316322" cy="1316322"/>
          </a:xfrm>
          <a:prstGeom prst="rect">
            <a:avLst/>
          </a:prstGeom>
        </p:spPr>
      </p:pic>
      <p:pic>
        <p:nvPicPr>
          <p:cNvPr id="8" name="Picture 7" descr="A close up of a logo&#10;&#10;Description automatically generated">
            <a:extLst>
              <a:ext uri="{FF2B5EF4-FFF2-40B4-BE49-F238E27FC236}">
                <a16:creationId xmlns:a16="http://schemas.microsoft.com/office/drawing/2014/main" id="{4F98B150-695E-438C-ABE5-AD40F8E67A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7815" y="2349586"/>
            <a:ext cx="1577902" cy="1577902"/>
          </a:xfrm>
          <a:prstGeom prst="rect">
            <a:avLst/>
          </a:prstGeom>
        </p:spPr>
      </p:pic>
      <p:pic>
        <p:nvPicPr>
          <p:cNvPr id="12" name="Picture 2" descr="Dna Helix Svg Png Icon Free Download (#493802) - OnlineWebFonts.COM">
            <a:extLst>
              <a:ext uri="{FF2B5EF4-FFF2-40B4-BE49-F238E27FC236}">
                <a16:creationId xmlns:a16="http://schemas.microsoft.com/office/drawing/2014/main" id="{BEB60BE5-DE09-4E01-B5CC-773830DB1B8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07853" y="2467684"/>
            <a:ext cx="1497166" cy="149411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5D4E744-662B-4817-B1D8-97031137EE0C}"/>
              </a:ext>
            </a:extLst>
          </p:cNvPr>
          <p:cNvSpPr txBox="1"/>
          <p:nvPr/>
        </p:nvSpPr>
        <p:spPr>
          <a:xfrm>
            <a:off x="223802" y="1506881"/>
            <a:ext cx="2149948" cy="707886"/>
          </a:xfrm>
          <a:prstGeom prst="rect">
            <a:avLst/>
          </a:prstGeom>
          <a:noFill/>
        </p:spPr>
        <p:txBody>
          <a:bodyPr wrap="none" rtlCol="0">
            <a:spAutoFit/>
          </a:bodyPr>
          <a:lstStyle/>
          <a:p>
            <a:pPr algn="ctr"/>
            <a:r>
              <a:rPr lang="en-US" sz="2000" b="1" dirty="0">
                <a:solidFill>
                  <a:schemeClr val="tx2"/>
                </a:solidFill>
                <a:latin typeface="Arial" charset="0"/>
                <a:ea typeface="Arial" charset="0"/>
                <a:cs typeface="Arial" charset="0"/>
              </a:rPr>
              <a:t>Experimental </a:t>
            </a:r>
          </a:p>
          <a:p>
            <a:pPr algn="ctr"/>
            <a:r>
              <a:rPr lang="en-US" sz="2000" b="1" dirty="0">
                <a:solidFill>
                  <a:schemeClr val="tx2"/>
                </a:solidFill>
                <a:latin typeface="Arial" charset="0"/>
                <a:ea typeface="Arial" charset="0"/>
                <a:cs typeface="Arial" charset="0"/>
              </a:rPr>
              <a:t>characterization</a:t>
            </a:r>
            <a:endParaRPr lang="en-NL" sz="2000" b="1" dirty="0">
              <a:solidFill>
                <a:schemeClr val="tx2"/>
              </a:solidFill>
              <a:latin typeface="Arial" charset="0"/>
              <a:ea typeface="Arial" charset="0"/>
              <a:cs typeface="Arial" charset="0"/>
            </a:endParaRPr>
          </a:p>
        </p:txBody>
      </p:sp>
      <p:sp>
        <p:nvSpPr>
          <p:cNvPr id="14" name="TextBox 13">
            <a:extLst>
              <a:ext uri="{FF2B5EF4-FFF2-40B4-BE49-F238E27FC236}">
                <a16:creationId xmlns:a16="http://schemas.microsoft.com/office/drawing/2014/main" id="{EEF14051-DB48-4987-AB44-A1B28970653E}"/>
              </a:ext>
            </a:extLst>
          </p:cNvPr>
          <p:cNvSpPr txBox="1"/>
          <p:nvPr/>
        </p:nvSpPr>
        <p:spPr>
          <a:xfrm>
            <a:off x="2717375" y="1506881"/>
            <a:ext cx="1879041" cy="707886"/>
          </a:xfrm>
          <a:prstGeom prst="rect">
            <a:avLst/>
          </a:prstGeom>
          <a:noFill/>
        </p:spPr>
        <p:txBody>
          <a:bodyPr wrap="none" rtlCol="0">
            <a:spAutoFit/>
          </a:bodyPr>
          <a:lstStyle/>
          <a:p>
            <a:pPr algn="ctr"/>
            <a:r>
              <a:rPr lang="en-US" sz="2000" b="1" dirty="0">
                <a:solidFill>
                  <a:schemeClr val="tx2"/>
                </a:solidFill>
                <a:latin typeface="Arial" charset="0"/>
                <a:ea typeface="Arial" charset="0"/>
                <a:cs typeface="Arial" charset="0"/>
              </a:rPr>
              <a:t>Pore network </a:t>
            </a:r>
          </a:p>
          <a:p>
            <a:pPr algn="ctr"/>
            <a:r>
              <a:rPr lang="en-US" sz="2000" b="1" dirty="0">
                <a:solidFill>
                  <a:schemeClr val="tx2"/>
                </a:solidFill>
                <a:latin typeface="Arial" charset="0"/>
                <a:ea typeface="Arial" charset="0"/>
                <a:cs typeface="Arial" charset="0"/>
              </a:rPr>
              <a:t>model</a:t>
            </a:r>
            <a:endParaRPr lang="en-NL" sz="2000" b="1" dirty="0">
              <a:solidFill>
                <a:schemeClr val="tx2"/>
              </a:solidFill>
              <a:latin typeface="Arial" charset="0"/>
              <a:ea typeface="Arial" charset="0"/>
              <a:cs typeface="Arial" charset="0"/>
            </a:endParaRPr>
          </a:p>
        </p:txBody>
      </p:sp>
      <p:sp>
        <p:nvSpPr>
          <p:cNvPr id="15" name="TextBox 14">
            <a:extLst>
              <a:ext uri="{FF2B5EF4-FFF2-40B4-BE49-F238E27FC236}">
                <a16:creationId xmlns:a16="http://schemas.microsoft.com/office/drawing/2014/main" id="{F264C18D-D603-47F0-8D14-E2D27B822AE2}"/>
              </a:ext>
            </a:extLst>
          </p:cNvPr>
          <p:cNvSpPr txBox="1"/>
          <p:nvPr/>
        </p:nvSpPr>
        <p:spPr>
          <a:xfrm>
            <a:off x="5109890" y="1506881"/>
            <a:ext cx="1693092" cy="707886"/>
          </a:xfrm>
          <a:prstGeom prst="rect">
            <a:avLst/>
          </a:prstGeom>
          <a:noFill/>
        </p:spPr>
        <p:txBody>
          <a:bodyPr wrap="none" rtlCol="0">
            <a:spAutoFit/>
          </a:bodyPr>
          <a:lstStyle/>
          <a:p>
            <a:pPr algn="ctr"/>
            <a:r>
              <a:rPr lang="en-US" sz="2000" b="1" dirty="0">
                <a:solidFill>
                  <a:schemeClr val="tx2"/>
                </a:solidFill>
                <a:latin typeface="Arial" charset="0"/>
                <a:ea typeface="Arial" charset="0"/>
                <a:cs typeface="Arial" charset="0"/>
              </a:rPr>
              <a:t>Genetic </a:t>
            </a:r>
          </a:p>
          <a:p>
            <a:pPr algn="ctr"/>
            <a:r>
              <a:rPr lang="en-US" sz="2000" b="1" dirty="0">
                <a:solidFill>
                  <a:schemeClr val="tx2"/>
                </a:solidFill>
                <a:latin typeface="Arial" charset="0"/>
                <a:ea typeface="Arial" charset="0"/>
                <a:cs typeface="Arial" charset="0"/>
              </a:rPr>
              <a:t>optimization</a:t>
            </a:r>
            <a:endParaRPr lang="en-NL" sz="2000" b="1" dirty="0">
              <a:solidFill>
                <a:schemeClr val="tx2"/>
              </a:solidFill>
              <a:latin typeface="Arial" charset="0"/>
              <a:ea typeface="Arial" charset="0"/>
              <a:cs typeface="Arial" charset="0"/>
            </a:endParaRPr>
          </a:p>
        </p:txBody>
      </p:sp>
      <p:sp>
        <p:nvSpPr>
          <p:cNvPr id="16" name="TextBox 15">
            <a:extLst>
              <a:ext uri="{FF2B5EF4-FFF2-40B4-BE49-F238E27FC236}">
                <a16:creationId xmlns:a16="http://schemas.microsoft.com/office/drawing/2014/main" id="{4B6E1ACB-B792-4A98-8216-1BBBFF84F268}"/>
              </a:ext>
            </a:extLst>
          </p:cNvPr>
          <p:cNvSpPr txBox="1"/>
          <p:nvPr/>
        </p:nvSpPr>
        <p:spPr>
          <a:xfrm>
            <a:off x="7403965" y="1506881"/>
            <a:ext cx="1965603" cy="707886"/>
          </a:xfrm>
          <a:prstGeom prst="rect">
            <a:avLst/>
          </a:prstGeom>
          <a:noFill/>
        </p:spPr>
        <p:txBody>
          <a:bodyPr wrap="none" rtlCol="0">
            <a:spAutoFit/>
          </a:bodyPr>
          <a:lstStyle/>
          <a:p>
            <a:pPr algn="ctr"/>
            <a:r>
              <a:rPr lang="en-US" sz="2000" b="1" dirty="0">
                <a:solidFill>
                  <a:schemeClr val="tx2"/>
                </a:solidFill>
                <a:latin typeface="Arial" charset="0"/>
                <a:ea typeface="Arial" charset="0"/>
                <a:cs typeface="Arial" charset="0"/>
              </a:rPr>
              <a:t>Advanced</a:t>
            </a:r>
          </a:p>
          <a:p>
            <a:pPr algn="ctr"/>
            <a:r>
              <a:rPr lang="en-US" sz="2000" b="1" dirty="0">
                <a:solidFill>
                  <a:schemeClr val="tx2"/>
                </a:solidFill>
                <a:latin typeface="Arial" charset="0"/>
                <a:ea typeface="Arial" charset="0"/>
                <a:cs typeface="Arial" charset="0"/>
              </a:rPr>
              <a:t>manufacturing</a:t>
            </a:r>
            <a:endParaRPr lang="en-NL" sz="2000" b="1" dirty="0">
              <a:solidFill>
                <a:schemeClr val="tx2"/>
              </a:solidFill>
              <a:latin typeface="Arial" charset="0"/>
              <a:ea typeface="Arial" charset="0"/>
              <a:cs typeface="Arial" charset="0"/>
            </a:endParaRPr>
          </a:p>
        </p:txBody>
      </p:sp>
      <p:sp>
        <p:nvSpPr>
          <p:cNvPr id="17" name="TextBox 16">
            <a:extLst>
              <a:ext uri="{FF2B5EF4-FFF2-40B4-BE49-F238E27FC236}">
                <a16:creationId xmlns:a16="http://schemas.microsoft.com/office/drawing/2014/main" id="{F138A148-BF25-4A1A-BB53-81D38CCE5DB4}"/>
              </a:ext>
            </a:extLst>
          </p:cNvPr>
          <p:cNvSpPr txBox="1"/>
          <p:nvPr/>
        </p:nvSpPr>
        <p:spPr>
          <a:xfrm>
            <a:off x="9875279" y="1506881"/>
            <a:ext cx="2077813" cy="707886"/>
          </a:xfrm>
          <a:prstGeom prst="rect">
            <a:avLst/>
          </a:prstGeom>
          <a:noFill/>
        </p:spPr>
        <p:txBody>
          <a:bodyPr wrap="none" rtlCol="0">
            <a:spAutoFit/>
          </a:bodyPr>
          <a:lstStyle/>
          <a:p>
            <a:pPr algn="ctr"/>
            <a:r>
              <a:rPr lang="en-US" sz="2000" b="1" dirty="0">
                <a:solidFill>
                  <a:schemeClr val="tx2"/>
                </a:solidFill>
                <a:latin typeface="Arial" charset="0"/>
                <a:ea typeface="Arial" charset="0"/>
                <a:cs typeface="Arial" charset="0"/>
              </a:rPr>
              <a:t>Device</a:t>
            </a:r>
          </a:p>
          <a:p>
            <a:pPr algn="ctr"/>
            <a:r>
              <a:rPr lang="en-US" sz="2000" b="1" dirty="0">
                <a:solidFill>
                  <a:schemeClr val="tx2"/>
                </a:solidFill>
                <a:latin typeface="Arial" charset="0"/>
                <a:ea typeface="Arial" charset="0"/>
                <a:cs typeface="Arial" charset="0"/>
              </a:rPr>
              <a:t>implementation</a:t>
            </a:r>
            <a:endParaRPr lang="en-NL" sz="2000" b="1" dirty="0">
              <a:solidFill>
                <a:schemeClr val="tx2"/>
              </a:solidFill>
              <a:latin typeface="Arial" charset="0"/>
              <a:ea typeface="Arial" charset="0"/>
              <a:cs typeface="Arial" charset="0"/>
            </a:endParaRPr>
          </a:p>
        </p:txBody>
      </p:sp>
      <p:cxnSp>
        <p:nvCxnSpPr>
          <p:cNvPr id="19" name="Straight Arrow Connector 18">
            <a:extLst>
              <a:ext uri="{FF2B5EF4-FFF2-40B4-BE49-F238E27FC236}">
                <a16:creationId xmlns:a16="http://schemas.microsoft.com/office/drawing/2014/main" id="{E99DE567-A438-4438-9FEC-2A692C9D7B4A}"/>
              </a:ext>
            </a:extLst>
          </p:cNvPr>
          <p:cNvCxnSpPr>
            <a:cxnSpLocks/>
          </p:cNvCxnSpPr>
          <p:nvPr/>
        </p:nvCxnSpPr>
        <p:spPr>
          <a:xfrm>
            <a:off x="1927227" y="3208859"/>
            <a:ext cx="900000"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E8B9AC2-1FCD-4CA6-82EE-A549F37DD049}"/>
              </a:ext>
            </a:extLst>
          </p:cNvPr>
          <p:cNvCxnSpPr>
            <a:cxnSpLocks/>
          </p:cNvCxnSpPr>
          <p:nvPr/>
        </p:nvCxnSpPr>
        <p:spPr>
          <a:xfrm>
            <a:off x="4315057" y="3208859"/>
            <a:ext cx="900000"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665F300-3A3C-4534-8C7B-6F07B0C72307}"/>
              </a:ext>
            </a:extLst>
          </p:cNvPr>
          <p:cNvCxnSpPr>
            <a:cxnSpLocks/>
          </p:cNvCxnSpPr>
          <p:nvPr/>
        </p:nvCxnSpPr>
        <p:spPr>
          <a:xfrm>
            <a:off x="6643160" y="3211504"/>
            <a:ext cx="900000"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8BB58D9-B90F-4B76-B39D-B3C81A071FD0}"/>
              </a:ext>
            </a:extLst>
          </p:cNvPr>
          <p:cNvCxnSpPr>
            <a:cxnSpLocks/>
          </p:cNvCxnSpPr>
          <p:nvPr/>
        </p:nvCxnSpPr>
        <p:spPr>
          <a:xfrm>
            <a:off x="9021984" y="3211504"/>
            <a:ext cx="900000"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5DE5F5A8-46A2-49D1-8B2A-C12A4D78466D}"/>
              </a:ext>
            </a:extLst>
          </p:cNvPr>
          <p:cNvPicPr>
            <a:picLocks noChangeAspect="1"/>
          </p:cNvPicPr>
          <p:nvPr/>
        </p:nvPicPr>
        <p:blipFill>
          <a:blip r:embed="rId7"/>
          <a:stretch>
            <a:fillRect/>
          </a:stretch>
        </p:blipFill>
        <p:spPr>
          <a:xfrm>
            <a:off x="9995268" y="2676717"/>
            <a:ext cx="1883827" cy="1072989"/>
          </a:xfrm>
          <a:prstGeom prst="rect">
            <a:avLst/>
          </a:prstGeom>
        </p:spPr>
      </p:pic>
      <p:pic>
        <p:nvPicPr>
          <p:cNvPr id="32" name="Picture 31" descr="A picture containing text&#10;&#10;Description automatically generated">
            <a:extLst>
              <a:ext uri="{FF2B5EF4-FFF2-40B4-BE49-F238E27FC236}">
                <a16:creationId xmlns:a16="http://schemas.microsoft.com/office/drawing/2014/main" id="{FE8F8708-926F-4AE8-A1B3-94728EDE1922}"/>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7745" y="4016912"/>
            <a:ext cx="1717522" cy="2404531"/>
          </a:xfrm>
          <a:prstGeom prst="rect">
            <a:avLst/>
          </a:prstGeom>
        </p:spPr>
      </p:pic>
      <p:grpSp>
        <p:nvGrpSpPr>
          <p:cNvPr id="33" name="Group 32">
            <a:extLst>
              <a:ext uri="{FF2B5EF4-FFF2-40B4-BE49-F238E27FC236}">
                <a16:creationId xmlns:a16="http://schemas.microsoft.com/office/drawing/2014/main" id="{CEAD008B-5253-456D-A027-C1A09174A464}"/>
              </a:ext>
            </a:extLst>
          </p:cNvPr>
          <p:cNvGrpSpPr/>
          <p:nvPr/>
        </p:nvGrpSpPr>
        <p:grpSpPr>
          <a:xfrm>
            <a:off x="2614727" y="4421178"/>
            <a:ext cx="2084336" cy="1595999"/>
            <a:chOff x="0" y="2292555"/>
            <a:chExt cx="6858000" cy="5251245"/>
          </a:xfrm>
        </p:grpSpPr>
        <p:pic>
          <p:nvPicPr>
            <p:cNvPr id="34" name="Picture 33">
              <a:extLst>
                <a:ext uri="{FF2B5EF4-FFF2-40B4-BE49-F238E27FC236}">
                  <a16:creationId xmlns:a16="http://schemas.microsoft.com/office/drawing/2014/main" id="{E9A04E5A-0DCD-40F2-8709-806E2483857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 t="11649" r="47311"/>
            <a:stretch/>
          </p:blipFill>
          <p:spPr>
            <a:xfrm>
              <a:off x="0" y="2292555"/>
              <a:ext cx="3613398" cy="5251245"/>
            </a:xfrm>
            <a:prstGeom prst="rect">
              <a:avLst/>
            </a:prstGeom>
          </p:spPr>
        </p:pic>
        <p:pic>
          <p:nvPicPr>
            <p:cNvPr id="35" name="Picture 34">
              <a:extLst>
                <a:ext uri="{FF2B5EF4-FFF2-40B4-BE49-F238E27FC236}">
                  <a16:creationId xmlns:a16="http://schemas.microsoft.com/office/drawing/2014/main" id="{3FB86482-0FB4-4D26-AA15-2BEFC297C8E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50000" t="11649"/>
            <a:stretch/>
          </p:blipFill>
          <p:spPr>
            <a:xfrm>
              <a:off x="3429000" y="2292555"/>
              <a:ext cx="3429000" cy="5251245"/>
            </a:xfrm>
            <a:prstGeom prst="rect">
              <a:avLst/>
            </a:prstGeom>
          </p:spPr>
        </p:pic>
      </p:grpSp>
      <p:pic>
        <p:nvPicPr>
          <p:cNvPr id="28" name="Afbeelding 17" descr="Afbeelding met transport&#10;&#10;Automatisch gegenereerde beschrijving">
            <a:extLst>
              <a:ext uri="{FF2B5EF4-FFF2-40B4-BE49-F238E27FC236}">
                <a16:creationId xmlns:a16="http://schemas.microsoft.com/office/drawing/2014/main" id="{B604CBE0-DCF7-4105-804B-B006A1D8540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2792" t="15938" r="27467" b="17926"/>
          <a:stretch/>
        </p:blipFill>
        <p:spPr>
          <a:xfrm>
            <a:off x="7517139" y="4517204"/>
            <a:ext cx="1739254" cy="1407122"/>
          </a:xfrm>
          <a:prstGeom prst="rect">
            <a:avLst/>
          </a:prstGeom>
          <a:ln w="28575">
            <a:noFill/>
          </a:ln>
        </p:spPr>
      </p:pic>
      <p:sp>
        <p:nvSpPr>
          <p:cNvPr id="5" name="TextBox 4">
            <a:extLst>
              <a:ext uri="{FF2B5EF4-FFF2-40B4-BE49-F238E27FC236}">
                <a16:creationId xmlns:a16="http://schemas.microsoft.com/office/drawing/2014/main" id="{F0803FE3-7206-4097-AB1E-42D01802E13C}"/>
              </a:ext>
            </a:extLst>
          </p:cNvPr>
          <p:cNvSpPr txBox="1"/>
          <p:nvPr/>
        </p:nvSpPr>
        <p:spPr>
          <a:xfrm>
            <a:off x="6717113" y="4873003"/>
            <a:ext cx="484428" cy="707886"/>
          </a:xfrm>
          <a:prstGeom prst="rect">
            <a:avLst/>
          </a:prstGeom>
          <a:noFill/>
        </p:spPr>
        <p:txBody>
          <a:bodyPr wrap="none" rtlCol="0">
            <a:spAutoFit/>
          </a:bodyPr>
          <a:lstStyle/>
          <a:p>
            <a:r>
              <a:rPr lang="en-US" sz="4000" dirty="0">
                <a:solidFill>
                  <a:srgbClr val="C00000"/>
                </a:solidFill>
                <a:latin typeface="Arial" charset="0"/>
                <a:ea typeface="Arial" charset="0"/>
                <a:cs typeface="Arial" charset="0"/>
              </a:rPr>
              <a:t>+</a:t>
            </a:r>
            <a:endParaRPr lang="en-NL" sz="4000" dirty="0">
              <a:solidFill>
                <a:srgbClr val="C00000"/>
              </a:solidFill>
              <a:latin typeface="Arial" charset="0"/>
              <a:ea typeface="Arial" charset="0"/>
              <a:cs typeface="Arial" charset="0"/>
            </a:endParaRPr>
          </a:p>
        </p:txBody>
      </p:sp>
      <p:sp>
        <p:nvSpPr>
          <p:cNvPr id="30" name="TextBox 29">
            <a:extLst>
              <a:ext uri="{FF2B5EF4-FFF2-40B4-BE49-F238E27FC236}">
                <a16:creationId xmlns:a16="http://schemas.microsoft.com/office/drawing/2014/main" id="{5EE62C40-2F8A-4837-8102-CC50903301EE}"/>
              </a:ext>
            </a:extLst>
          </p:cNvPr>
          <p:cNvSpPr txBox="1"/>
          <p:nvPr/>
        </p:nvSpPr>
        <p:spPr>
          <a:xfrm>
            <a:off x="4586717" y="4873003"/>
            <a:ext cx="484428" cy="707886"/>
          </a:xfrm>
          <a:prstGeom prst="rect">
            <a:avLst/>
          </a:prstGeom>
          <a:noFill/>
        </p:spPr>
        <p:txBody>
          <a:bodyPr wrap="none" rtlCol="0">
            <a:spAutoFit/>
          </a:bodyPr>
          <a:lstStyle/>
          <a:p>
            <a:r>
              <a:rPr lang="en-US" sz="4000" dirty="0">
                <a:solidFill>
                  <a:srgbClr val="C00000"/>
                </a:solidFill>
                <a:latin typeface="Arial" charset="0"/>
                <a:ea typeface="Arial" charset="0"/>
                <a:cs typeface="Arial" charset="0"/>
              </a:rPr>
              <a:t>+</a:t>
            </a:r>
            <a:endParaRPr lang="en-NL" sz="4000" dirty="0">
              <a:solidFill>
                <a:srgbClr val="C00000"/>
              </a:solidFill>
              <a:latin typeface="Arial" charset="0"/>
              <a:ea typeface="Arial" charset="0"/>
              <a:cs typeface="Arial" charset="0"/>
            </a:endParaRPr>
          </a:p>
        </p:txBody>
      </p:sp>
      <p:sp>
        <p:nvSpPr>
          <p:cNvPr id="31" name="TextBox 30">
            <a:extLst>
              <a:ext uri="{FF2B5EF4-FFF2-40B4-BE49-F238E27FC236}">
                <a16:creationId xmlns:a16="http://schemas.microsoft.com/office/drawing/2014/main" id="{1BAE48D3-3650-4018-8E35-B9181EF80C5B}"/>
              </a:ext>
            </a:extLst>
          </p:cNvPr>
          <p:cNvSpPr txBox="1"/>
          <p:nvPr/>
        </p:nvSpPr>
        <p:spPr>
          <a:xfrm>
            <a:off x="2295766" y="4873003"/>
            <a:ext cx="484428" cy="707886"/>
          </a:xfrm>
          <a:prstGeom prst="rect">
            <a:avLst/>
          </a:prstGeom>
          <a:noFill/>
        </p:spPr>
        <p:txBody>
          <a:bodyPr wrap="none" rtlCol="0">
            <a:spAutoFit/>
          </a:bodyPr>
          <a:lstStyle/>
          <a:p>
            <a:r>
              <a:rPr lang="en-US" sz="4000" dirty="0">
                <a:solidFill>
                  <a:srgbClr val="C00000"/>
                </a:solidFill>
                <a:latin typeface="Arial" charset="0"/>
                <a:ea typeface="Arial" charset="0"/>
                <a:cs typeface="Arial" charset="0"/>
              </a:rPr>
              <a:t>+</a:t>
            </a:r>
            <a:endParaRPr lang="en-NL" sz="4000" dirty="0">
              <a:solidFill>
                <a:srgbClr val="C00000"/>
              </a:solidFill>
              <a:latin typeface="Arial" charset="0"/>
              <a:ea typeface="Arial" charset="0"/>
              <a:cs typeface="Arial" charset="0"/>
            </a:endParaRPr>
          </a:p>
        </p:txBody>
      </p:sp>
      <p:cxnSp>
        <p:nvCxnSpPr>
          <p:cNvPr id="10" name="Connector: Elbow 9">
            <a:extLst>
              <a:ext uri="{FF2B5EF4-FFF2-40B4-BE49-F238E27FC236}">
                <a16:creationId xmlns:a16="http://schemas.microsoft.com/office/drawing/2014/main" id="{864AD4B8-A14D-475E-9FF5-E7BA3E2A2133}"/>
              </a:ext>
            </a:extLst>
          </p:cNvPr>
          <p:cNvCxnSpPr/>
          <p:nvPr/>
        </p:nvCxnSpPr>
        <p:spPr>
          <a:xfrm flipV="1">
            <a:off x="9677400" y="4261282"/>
            <a:ext cx="1259781" cy="1004464"/>
          </a:xfrm>
          <a:prstGeom prst="bentConnector3">
            <a:avLst>
              <a:gd name="adj1" fmla="val 100406"/>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8" name="Picture 37" descr="A picture containing indoor, colorful, lined, arranged&#10;&#10;Description automatically generated">
            <a:extLst>
              <a:ext uri="{FF2B5EF4-FFF2-40B4-BE49-F238E27FC236}">
                <a16:creationId xmlns:a16="http://schemas.microsoft.com/office/drawing/2014/main" id="{DAD6530A-02BD-40E4-9290-66E7566551C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10523" y="4405039"/>
            <a:ext cx="1994154" cy="1407122"/>
          </a:xfrm>
          <a:prstGeom prst="rect">
            <a:avLst/>
          </a:prstGeom>
        </p:spPr>
      </p:pic>
    </p:spTree>
    <p:extLst>
      <p:ext uri="{BB962C8B-B14F-4D97-AF65-F5344CB8AC3E}">
        <p14:creationId xmlns:p14="http://schemas.microsoft.com/office/powerpoint/2010/main" val="3579721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CC6AD-01FD-4EDF-913D-7433CD730867}"/>
              </a:ext>
            </a:extLst>
          </p:cNvPr>
          <p:cNvSpPr>
            <a:spLocks noGrp="1"/>
          </p:cNvSpPr>
          <p:nvPr>
            <p:ph type="title"/>
          </p:nvPr>
        </p:nvSpPr>
        <p:spPr/>
        <p:txBody>
          <a:bodyPr/>
          <a:lstStyle/>
          <a:p>
            <a:r>
              <a:rPr lang="en-US" dirty="0"/>
              <a:t>Acknowledgments</a:t>
            </a:r>
            <a:endParaRPr lang="en-NL" dirty="0"/>
          </a:p>
        </p:txBody>
      </p:sp>
      <p:sp>
        <p:nvSpPr>
          <p:cNvPr id="3" name="Slide Number Placeholder 2">
            <a:extLst>
              <a:ext uri="{FF2B5EF4-FFF2-40B4-BE49-F238E27FC236}">
                <a16:creationId xmlns:a16="http://schemas.microsoft.com/office/drawing/2014/main" id="{BE86AAE3-4E30-4339-B613-CA41D4A371CE}"/>
              </a:ext>
            </a:extLst>
          </p:cNvPr>
          <p:cNvSpPr>
            <a:spLocks noGrp="1"/>
          </p:cNvSpPr>
          <p:nvPr>
            <p:ph type="sldNum" sz="quarter" idx="4"/>
          </p:nvPr>
        </p:nvSpPr>
        <p:spPr/>
        <p:txBody>
          <a:bodyPr/>
          <a:lstStyle/>
          <a:p>
            <a:fld id="{B7CEC10D-CD46-426F-915E-6C78530279CB}" type="slidenum">
              <a:rPr lang="en-US" smtClean="0"/>
              <a:pPr/>
              <a:t>22</a:t>
            </a:fld>
            <a:endParaRPr lang="en-US" dirty="0"/>
          </a:p>
        </p:txBody>
      </p:sp>
      <p:sp>
        <p:nvSpPr>
          <p:cNvPr id="8" name="Text Placeholder 7">
            <a:extLst>
              <a:ext uri="{FF2B5EF4-FFF2-40B4-BE49-F238E27FC236}">
                <a16:creationId xmlns:a16="http://schemas.microsoft.com/office/drawing/2014/main" id="{327D3EC2-0A17-49D7-B47D-D238596C5B37}"/>
              </a:ext>
            </a:extLst>
          </p:cNvPr>
          <p:cNvSpPr>
            <a:spLocks noGrp="1"/>
          </p:cNvSpPr>
          <p:nvPr>
            <p:ph type="body" sz="quarter" idx="11"/>
          </p:nvPr>
        </p:nvSpPr>
        <p:spPr>
          <a:xfrm>
            <a:off x="690663" y="1415054"/>
            <a:ext cx="3628417" cy="5434777"/>
          </a:xfrm>
        </p:spPr>
        <p:txBody>
          <a:bodyPr>
            <a:normAutofit/>
          </a:bodyPr>
          <a:lstStyle/>
          <a:p>
            <a:pPr marL="0" indent="0" algn="ctr">
              <a:lnSpc>
                <a:spcPct val="100000"/>
              </a:lnSpc>
              <a:buNone/>
            </a:pPr>
            <a:endParaRPr lang="en-US" dirty="0"/>
          </a:p>
          <a:p>
            <a:pPr marL="0" indent="0" algn="ctr">
              <a:lnSpc>
                <a:spcPct val="100000"/>
              </a:lnSpc>
              <a:buNone/>
            </a:pPr>
            <a:endParaRPr lang="en-US" dirty="0"/>
          </a:p>
          <a:p>
            <a:pPr marL="0" indent="0" algn="ctr">
              <a:lnSpc>
                <a:spcPct val="100000"/>
              </a:lnSpc>
              <a:buNone/>
            </a:pPr>
            <a:endParaRPr lang="en-US" dirty="0"/>
          </a:p>
          <a:p>
            <a:pPr marL="0" indent="0" algn="ctr">
              <a:lnSpc>
                <a:spcPct val="100000"/>
              </a:lnSpc>
              <a:buNone/>
            </a:pPr>
            <a:endParaRPr lang="en-US" dirty="0"/>
          </a:p>
          <a:p>
            <a:pPr marL="0" indent="0" algn="ctr">
              <a:lnSpc>
                <a:spcPct val="100000"/>
              </a:lnSpc>
              <a:buNone/>
            </a:pPr>
            <a:endParaRPr lang="en-US" dirty="0"/>
          </a:p>
          <a:p>
            <a:pPr marL="0" indent="0" algn="ctr">
              <a:lnSpc>
                <a:spcPct val="100000"/>
              </a:lnSpc>
              <a:buNone/>
            </a:pPr>
            <a:endParaRPr lang="en-US" dirty="0"/>
          </a:p>
          <a:p>
            <a:pPr marL="0" indent="0" algn="ctr">
              <a:lnSpc>
                <a:spcPct val="100000"/>
              </a:lnSpc>
              <a:buNone/>
            </a:pPr>
            <a:endParaRPr lang="en-US" dirty="0"/>
          </a:p>
          <a:p>
            <a:pPr marL="0" indent="0" algn="ctr">
              <a:lnSpc>
                <a:spcPct val="100000"/>
              </a:lnSpc>
              <a:buNone/>
            </a:pPr>
            <a:endParaRPr lang="en-US" dirty="0"/>
          </a:p>
          <a:p>
            <a:pPr marL="0" indent="0" algn="ctr">
              <a:lnSpc>
                <a:spcPct val="100000"/>
              </a:lnSpc>
              <a:buNone/>
            </a:pPr>
            <a:r>
              <a:rPr lang="en-US" sz="2400" dirty="0"/>
              <a:t>Contact:</a:t>
            </a:r>
          </a:p>
          <a:p>
            <a:pPr marL="0" indent="0" algn="ctr">
              <a:lnSpc>
                <a:spcPct val="100000"/>
              </a:lnSpc>
              <a:buNone/>
            </a:pPr>
            <a:r>
              <a:rPr lang="en-US" u="sng" dirty="0">
                <a:solidFill>
                  <a:srgbClr val="0066CC"/>
                </a:solidFill>
                <a:latin typeface="Arial" charset="0"/>
                <a:ea typeface="Arial" charset="0"/>
                <a:cs typeface="Arial" charset="0"/>
              </a:rPr>
              <a:t>m.v.d.heijden@tue.nl</a:t>
            </a:r>
          </a:p>
          <a:p>
            <a:pPr marL="0" indent="0" algn="ctr">
              <a:buNone/>
            </a:pPr>
            <a:endParaRPr lang="en-NL" dirty="0"/>
          </a:p>
        </p:txBody>
      </p:sp>
      <p:pic>
        <p:nvPicPr>
          <p:cNvPr id="7" name="Picture 6" descr="A group of people sitting on stairs&#10;&#10;Description automatically generated with medium confidence">
            <a:extLst>
              <a:ext uri="{FF2B5EF4-FFF2-40B4-BE49-F238E27FC236}">
                <a16:creationId xmlns:a16="http://schemas.microsoft.com/office/drawing/2014/main" id="{BFC4C736-148C-484A-9403-98D2B5DFC4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5135" y="1302721"/>
            <a:ext cx="6388923" cy="4791692"/>
          </a:xfrm>
          <a:prstGeom prst="rect">
            <a:avLst/>
          </a:prstGeom>
        </p:spPr>
      </p:pic>
      <p:pic>
        <p:nvPicPr>
          <p:cNvPr id="6" name="Picture 5" descr="Logo, company name&#10;&#10;Description automatically generated">
            <a:extLst>
              <a:ext uri="{FF2B5EF4-FFF2-40B4-BE49-F238E27FC236}">
                <a16:creationId xmlns:a16="http://schemas.microsoft.com/office/drawing/2014/main" id="{227D9B20-2D5B-4FEB-B95B-FB71F57962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2640" y="3766821"/>
            <a:ext cx="808825" cy="1309718"/>
          </a:xfrm>
          <a:prstGeom prst="rect">
            <a:avLst/>
          </a:prstGeom>
        </p:spPr>
      </p:pic>
      <p:grpSp>
        <p:nvGrpSpPr>
          <p:cNvPr id="9" name="Group 8">
            <a:extLst>
              <a:ext uri="{FF2B5EF4-FFF2-40B4-BE49-F238E27FC236}">
                <a16:creationId xmlns:a16="http://schemas.microsoft.com/office/drawing/2014/main" id="{D055986F-BA5C-47CE-8244-B8A3583C0BBE}"/>
              </a:ext>
            </a:extLst>
          </p:cNvPr>
          <p:cNvGrpSpPr/>
          <p:nvPr/>
        </p:nvGrpSpPr>
        <p:grpSpPr>
          <a:xfrm>
            <a:off x="1106076" y="907507"/>
            <a:ext cx="2861953" cy="1660669"/>
            <a:chOff x="512011" y="1442530"/>
            <a:chExt cx="2861953" cy="1660669"/>
          </a:xfrm>
        </p:grpSpPr>
        <p:pic>
          <p:nvPicPr>
            <p:cNvPr id="10" name="Picture 9">
              <a:extLst>
                <a:ext uri="{FF2B5EF4-FFF2-40B4-BE49-F238E27FC236}">
                  <a16:creationId xmlns:a16="http://schemas.microsoft.com/office/drawing/2014/main" id="{F83290B5-EFDB-4C19-B667-36DE639717E6}"/>
                </a:ext>
              </a:extLst>
            </p:cNvPr>
            <p:cNvPicPr>
              <a:picLocks noChangeAspect="1"/>
            </p:cNvPicPr>
            <p:nvPr userDrawn="1"/>
          </p:nvPicPr>
          <p:blipFill>
            <a:blip r:embed="rId5"/>
            <a:stretch>
              <a:fillRect/>
            </a:stretch>
          </p:blipFill>
          <p:spPr>
            <a:xfrm>
              <a:off x="706017" y="1442530"/>
              <a:ext cx="2473942" cy="1660669"/>
            </a:xfrm>
            <a:prstGeom prst="rect">
              <a:avLst/>
            </a:prstGeom>
          </p:spPr>
        </p:pic>
        <p:sp>
          <p:nvSpPr>
            <p:cNvPr id="11" name="TextBox 10">
              <a:extLst>
                <a:ext uri="{FF2B5EF4-FFF2-40B4-BE49-F238E27FC236}">
                  <a16:creationId xmlns:a16="http://schemas.microsoft.com/office/drawing/2014/main" id="{4F0ED88A-DE26-45E4-B1CE-896EA2E84C4C}"/>
                </a:ext>
              </a:extLst>
            </p:cNvPr>
            <p:cNvSpPr txBox="1"/>
            <p:nvPr userDrawn="1"/>
          </p:nvSpPr>
          <p:spPr>
            <a:xfrm>
              <a:off x="512011" y="2412132"/>
              <a:ext cx="2861953" cy="584775"/>
            </a:xfrm>
            <a:prstGeom prst="rect">
              <a:avLst/>
            </a:prstGeom>
            <a:noFill/>
          </p:spPr>
          <p:txBody>
            <a:bodyPr wrap="square" rtlCol="0">
              <a:spAutoFit/>
            </a:bodyPr>
            <a:lstStyle/>
            <a:p>
              <a:pPr algn="ctr"/>
              <a:r>
                <a:rPr lang="en-US" sz="1600" b="1" dirty="0">
                  <a:solidFill>
                    <a:schemeClr val="tx2"/>
                  </a:solidFill>
                  <a:latin typeface="Arial" charset="0"/>
                  <a:ea typeface="Arial" charset="0"/>
                  <a:cs typeface="Arial" charset="0"/>
                </a:rPr>
                <a:t>Electrochemical Materials and Systems</a:t>
              </a:r>
              <a:endParaRPr lang="es-ES" sz="1600" b="1" dirty="0">
                <a:solidFill>
                  <a:schemeClr val="tx2"/>
                </a:solidFill>
                <a:latin typeface="Arial" charset="0"/>
                <a:ea typeface="Arial" charset="0"/>
                <a:cs typeface="Arial" charset="0"/>
              </a:endParaRPr>
            </a:p>
          </p:txBody>
        </p:sp>
      </p:grpSp>
      <p:pic>
        <p:nvPicPr>
          <p:cNvPr id="12" name="Picture 11" descr="Resultado de imagen para electrochemical society logo">
            <a:extLst>
              <a:ext uri="{FF2B5EF4-FFF2-40B4-BE49-F238E27FC236}">
                <a16:creationId xmlns:a16="http://schemas.microsoft.com/office/drawing/2014/main" id="{44B53E3D-615A-4B3B-979C-912A15A8CBEB}"/>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12586" b="14484"/>
          <a:stretch/>
        </p:blipFill>
        <p:spPr bwMode="auto">
          <a:xfrm>
            <a:off x="10363201" y="89245"/>
            <a:ext cx="1409699" cy="102810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02F420A-8154-4A3A-8584-687E5193E27D}"/>
              </a:ext>
            </a:extLst>
          </p:cNvPr>
          <p:cNvPicPr>
            <a:picLocks noChangeAspect="1"/>
          </p:cNvPicPr>
          <p:nvPr/>
        </p:nvPicPr>
        <p:blipFill>
          <a:blip r:embed="rId7"/>
          <a:stretch>
            <a:fillRect/>
          </a:stretch>
        </p:blipFill>
        <p:spPr>
          <a:xfrm>
            <a:off x="1653218" y="2540916"/>
            <a:ext cx="1767669" cy="1039732"/>
          </a:xfrm>
          <a:prstGeom prst="rect">
            <a:avLst/>
          </a:prstGeom>
        </p:spPr>
      </p:pic>
    </p:spTree>
    <p:extLst>
      <p:ext uri="{BB962C8B-B14F-4D97-AF65-F5344CB8AC3E}">
        <p14:creationId xmlns:p14="http://schemas.microsoft.com/office/powerpoint/2010/main" val="1274687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Title 1">
            <a:extLst>
              <a:ext uri="{FF2B5EF4-FFF2-40B4-BE49-F238E27FC236}">
                <a16:creationId xmlns:a16="http://schemas.microsoft.com/office/drawing/2014/main" id="{2C9B577D-F318-4A1A-9B9D-AB75125B7846}"/>
              </a:ext>
            </a:extLst>
          </p:cNvPr>
          <p:cNvSpPr txBox="1">
            <a:spLocks/>
          </p:cNvSpPr>
          <p:nvPr/>
        </p:nvSpPr>
        <p:spPr>
          <a:xfrm>
            <a:off x="2275200" y="187200"/>
            <a:ext cx="9104313" cy="910036"/>
          </a:xfrm>
          <a:prstGeom prst="rect">
            <a:avLst/>
          </a:prstGeom>
        </p:spPr>
        <p:txBody>
          <a:bodyPr vert="horz" lIns="0" tIns="0" rIns="0" bIns="0" rtlCol="0" anchor="ctr" anchorCtr="0">
            <a:noAutofit/>
          </a:bodyPr>
          <a:lstStyle>
            <a:lvl1pPr algn="l" defTabSz="685783" rtl="0" eaLnBrk="1" latinLnBrk="0" hangingPunct="1">
              <a:lnSpc>
                <a:spcPts val="3600"/>
              </a:lnSpc>
              <a:spcBef>
                <a:spcPct val="0"/>
              </a:spcBef>
              <a:buNone/>
              <a:defRPr sz="3600" b="1" kern="1200" baseline="0">
                <a:solidFill>
                  <a:schemeClr val="tx1"/>
                </a:solidFill>
                <a:latin typeface="Arial" charset="0"/>
                <a:ea typeface="Arial" charset="0"/>
                <a:cs typeface="Arial" charset="0"/>
              </a:defRPr>
            </a:lvl1pPr>
          </a:lstStyle>
          <a:p>
            <a:r>
              <a:rPr lang="en-US" dirty="0"/>
              <a:t>Porous electrodes engineering is a multicomplex optimization problem</a:t>
            </a:r>
            <a:endParaRPr lang="en-NL" dirty="0"/>
          </a:p>
        </p:txBody>
      </p:sp>
      <p:sp>
        <p:nvSpPr>
          <p:cNvPr id="3" name="Slide Number Placeholder 2">
            <a:extLst>
              <a:ext uri="{FF2B5EF4-FFF2-40B4-BE49-F238E27FC236}">
                <a16:creationId xmlns:a16="http://schemas.microsoft.com/office/drawing/2014/main" id="{92D1CF00-F6C1-47AA-9F79-D884303D70CD}"/>
              </a:ext>
            </a:extLst>
          </p:cNvPr>
          <p:cNvSpPr>
            <a:spLocks noGrp="1"/>
          </p:cNvSpPr>
          <p:nvPr>
            <p:ph type="sldNum" sz="quarter" idx="4"/>
          </p:nvPr>
        </p:nvSpPr>
        <p:spPr/>
        <p:txBody>
          <a:bodyPr/>
          <a:lstStyle/>
          <a:p>
            <a:fld id="{B7CEC10D-CD46-426F-915E-6C78530279CB}" type="slidenum">
              <a:rPr lang="en-US" smtClean="0"/>
              <a:pPr/>
              <a:t>2</a:t>
            </a:fld>
            <a:endParaRPr lang="en-US" dirty="0"/>
          </a:p>
        </p:txBody>
      </p:sp>
      <p:grpSp>
        <p:nvGrpSpPr>
          <p:cNvPr id="15" name="Group 14">
            <a:extLst>
              <a:ext uri="{FF2B5EF4-FFF2-40B4-BE49-F238E27FC236}">
                <a16:creationId xmlns:a16="http://schemas.microsoft.com/office/drawing/2014/main" id="{65D0265F-88EC-4F49-867D-B479BF8F656C}"/>
              </a:ext>
            </a:extLst>
          </p:cNvPr>
          <p:cNvGrpSpPr/>
          <p:nvPr/>
        </p:nvGrpSpPr>
        <p:grpSpPr>
          <a:xfrm>
            <a:off x="7186199" y="3049214"/>
            <a:ext cx="1831061" cy="1860700"/>
            <a:chOff x="8276102" y="1878533"/>
            <a:chExt cx="2001600" cy="2034000"/>
          </a:xfrm>
        </p:grpSpPr>
        <p:pic>
          <p:nvPicPr>
            <p:cNvPr id="65" name="Picture 64" descr="A picture containing bicycle, sitting, tree, standing&#10;&#10;Description automatically generated">
              <a:extLst>
                <a:ext uri="{FF2B5EF4-FFF2-40B4-BE49-F238E27FC236}">
                  <a16:creationId xmlns:a16="http://schemas.microsoft.com/office/drawing/2014/main" id="{6043BCDD-8D91-4FAD-8DD1-DF384B31F567}"/>
                </a:ext>
              </a:extLst>
            </p:cNvPr>
            <p:cNvPicPr>
              <a:picLocks noChangeAspect="1"/>
            </p:cNvPicPr>
            <p:nvPr/>
          </p:nvPicPr>
          <p:blipFill rotWithShape="1">
            <a:blip r:embed="rId3">
              <a:extLst>
                <a:ext uri="{28A0092B-C50C-407E-A947-70E740481C1C}">
                  <a14:useLocalDpi xmlns:a14="http://schemas.microsoft.com/office/drawing/2010/main" val="0"/>
                </a:ext>
              </a:extLst>
            </a:blip>
            <a:srcRect r="31902" b="9697"/>
            <a:stretch/>
          </p:blipFill>
          <p:spPr>
            <a:xfrm>
              <a:off x="8276102" y="1878533"/>
              <a:ext cx="2001600" cy="2034000"/>
            </a:xfrm>
            <a:prstGeom prst="rect">
              <a:avLst/>
            </a:prstGeom>
            <a:ln w="28575">
              <a:solidFill>
                <a:schemeClr val="tx1">
                  <a:lumMod val="95000"/>
                  <a:lumOff val="5000"/>
                </a:schemeClr>
              </a:solidFill>
            </a:ln>
          </p:spPr>
        </p:pic>
        <p:cxnSp>
          <p:nvCxnSpPr>
            <p:cNvPr id="66" name="Straight Arrow Connector 65">
              <a:extLst>
                <a:ext uri="{FF2B5EF4-FFF2-40B4-BE49-F238E27FC236}">
                  <a16:creationId xmlns:a16="http://schemas.microsoft.com/office/drawing/2014/main" id="{56AD5345-5122-44F4-84C8-4064F451BAB2}"/>
                </a:ext>
              </a:extLst>
            </p:cNvPr>
            <p:cNvCxnSpPr/>
            <p:nvPr/>
          </p:nvCxnSpPr>
          <p:spPr>
            <a:xfrm>
              <a:off x="8472056" y="1960663"/>
              <a:ext cx="1609691" cy="0"/>
            </a:xfrm>
            <a:prstGeom prst="straightConnector1">
              <a:avLst/>
            </a:prstGeom>
            <a:ln w="28575">
              <a:solidFill>
                <a:schemeClr val="bg1"/>
              </a:solidFill>
              <a:headEnd type="arrow" w="med" len="med"/>
              <a:tailEnd type="arrow" w="med" len="med"/>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FE2C0D12-38D7-4E16-9017-0BE1DD0795EB}"/>
                    </a:ext>
                  </a:extLst>
                </p:cNvPr>
                <p:cNvSpPr txBox="1"/>
                <p:nvPr/>
              </p:nvSpPr>
              <p:spPr>
                <a:xfrm>
                  <a:off x="8594663" y="1929785"/>
                  <a:ext cx="1364476" cy="400110"/>
                </a:xfrm>
                <a:prstGeom prst="rect">
                  <a:avLst/>
                </a:prstGeom>
                <a:noFill/>
              </p:spPr>
              <p:txBody>
                <a:bodyPr wrap="none" rtlCol="0">
                  <a:spAutoFit/>
                </a:bodyPr>
                <a:lstStyle/>
                <a:p>
                  <a:pPr algn="ctr"/>
                  <a:r>
                    <a:rPr lang="en-GB" sz="2000" b="1" dirty="0">
                      <a:solidFill>
                        <a:schemeClr val="bg1"/>
                      </a:solidFill>
                      <a:latin typeface="Verdana" panose="020B0604030504040204" pitchFamily="34" charset="0"/>
                      <a:ea typeface="Verdana" panose="020B0604030504040204" pitchFamily="34" charset="0"/>
                      <a:cs typeface="Arial" charset="0"/>
                    </a:rPr>
                    <a:t>100 </a:t>
                  </a:r>
                  <a14:m>
                    <m:oMath xmlns:m="http://schemas.openxmlformats.org/officeDocument/2006/math">
                      <m:r>
                        <m:rPr>
                          <m:nor/>
                        </m:rPr>
                        <a:rPr lang="en-US" sz="2000" b="1">
                          <a:solidFill>
                            <a:schemeClr val="bg1"/>
                          </a:solidFill>
                          <a:latin typeface="Verdana" panose="020B0604030504040204" pitchFamily="34" charset="0"/>
                          <a:ea typeface="Verdana" panose="020B0604030504040204" pitchFamily="34" charset="0"/>
                        </a:rPr>
                        <m:t>μm</m:t>
                      </m:r>
                    </m:oMath>
                  </a14:m>
                  <a:r>
                    <a:rPr lang="en-GB" sz="2000" b="1" dirty="0">
                      <a:solidFill>
                        <a:schemeClr val="bg1"/>
                      </a:solidFill>
                      <a:latin typeface="Verdana" panose="020B0604030504040204" pitchFamily="34" charset="0"/>
                      <a:ea typeface="Verdana" panose="020B0604030504040204" pitchFamily="34" charset="0"/>
                      <a:cs typeface="Arial" charset="0"/>
                    </a:rPr>
                    <a:t> </a:t>
                  </a:r>
                  <a:endParaRPr lang="en-US" sz="2000" b="1" dirty="0">
                    <a:solidFill>
                      <a:schemeClr val="bg1"/>
                    </a:solidFill>
                    <a:latin typeface="Verdana" panose="020B0604030504040204" pitchFamily="34" charset="0"/>
                    <a:ea typeface="Verdana" panose="020B0604030504040204" pitchFamily="34" charset="0"/>
                    <a:cs typeface="Arial" charset="0"/>
                  </a:endParaRPr>
                </a:p>
              </p:txBody>
            </p:sp>
          </mc:Choice>
          <mc:Fallback xmlns="">
            <p:sp>
              <p:nvSpPr>
                <p:cNvPr id="67" name="TextBox 66">
                  <a:extLst>
                    <a:ext uri="{FF2B5EF4-FFF2-40B4-BE49-F238E27FC236}">
                      <a16:creationId xmlns:a16="http://schemas.microsoft.com/office/drawing/2014/main" id="{FE2C0D12-38D7-4E16-9017-0BE1DD0795EB}"/>
                    </a:ext>
                  </a:extLst>
                </p:cNvPr>
                <p:cNvSpPr txBox="1">
                  <a:spLocks noRot="1" noChangeAspect="1" noMove="1" noResize="1" noEditPoints="1" noAdjustHandles="1" noChangeArrowheads="1" noChangeShapeType="1" noTextEdit="1"/>
                </p:cNvSpPr>
                <p:nvPr/>
              </p:nvSpPr>
              <p:spPr>
                <a:xfrm>
                  <a:off x="8594663" y="1929785"/>
                  <a:ext cx="1364476" cy="400110"/>
                </a:xfrm>
                <a:prstGeom prst="rect">
                  <a:avLst/>
                </a:prstGeom>
                <a:blipFill>
                  <a:blip r:embed="rId4"/>
                  <a:stretch>
                    <a:fillRect l="-4018" t="-7576" b="-25758"/>
                  </a:stretch>
                </a:blipFill>
              </p:spPr>
              <p:txBody>
                <a:bodyPr/>
                <a:lstStyle/>
                <a:p>
                  <a:r>
                    <a:rPr lang="en-NL">
                      <a:noFill/>
                    </a:rPr>
                    <a:t> </a:t>
                  </a:r>
                </a:p>
              </p:txBody>
            </p:sp>
          </mc:Fallback>
        </mc:AlternateContent>
      </p:grpSp>
      <p:grpSp>
        <p:nvGrpSpPr>
          <p:cNvPr id="47" name="Group 46">
            <a:extLst>
              <a:ext uri="{FF2B5EF4-FFF2-40B4-BE49-F238E27FC236}">
                <a16:creationId xmlns:a16="http://schemas.microsoft.com/office/drawing/2014/main" id="{B76B5F1A-AA14-452E-AE41-C23DD303E513}"/>
              </a:ext>
            </a:extLst>
          </p:cNvPr>
          <p:cNvGrpSpPr/>
          <p:nvPr/>
        </p:nvGrpSpPr>
        <p:grpSpPr>
          <a:xfrm>
            <a:off x="9164144" y="2941214"/>
            <a:ext cx="2397868" cy="2087835"/>
            <a:chOff x="9355434" y="2330573"/>
            <a:chExt cx="2621198" cy="2282289"/>
          </a:xfrm>
        </p:grpSpPr>
        <p:grpSp>
          <p:nvGrpSpPr>
            <p:cNvPr id="29" name="Group 28">
              <a:extLst>
                <a:ext uri="{FF2B5EF4-FFF2-40B4-BE49-F238E27FC236}">
                  <a16:creationId xmlns:a16="http://schemas.microsoft.com/office/drawing/2014/main" id="{7CAB9EE1-98EF-4E0C-89ED-EE2E382961DD}"/>
                </a:ext>
              </a:extLst>
            </p:cNvPr>
            <p:cNvGrpSpPr/>
            <p:nvPr/>
          </p:nvGrpSpPr>
          <p:grpSpPr>
            <a:xfrm>
              <a:off x="9355434" y="2330573"/>
              <a:ext cx="2620475" cy="2282289"/>
              <a:chOff x="9776660" y="2386603"/>
              <a:chExt cx="2620475" cy="2282289"/>
            </a:xfrm>
          </p:grpSpPr>
          <p:grpSp>
            <p:nvGrpSpPr>
              <p:cNvPr id="14" name="Group 13">
                <a:extLst>
                  <a:ext uri="{FF2B5EF4-FFF2-40B4-BE49-F238E27FC236}">
                    <a16:creationId xmlns:a16="http://schemas.microsoft.com/office/drawing/2014/main" id="{4A4FF028-0FE0-4C90-ACD6-AD171129EF35}"/>
                  </a:ext>
                </a:extLst>
              </p:cNvPr>
              <p:cNvGrpSpPr/>
              <p:nvPr/>
            </p:nvGrpSpPr>
            <p:grpSpPr>
              <a:xfrm>
                <a:off x="9776660" y="2683611"/>
                <a:ext cx="1420252" cy="1287625"/>
                <a:chOff x="6668460" y="2857908"/>
                <a:chExt cx="1420252" cy="1287625"/>
              </a:xfrm>
            </p:grpSpPr>
            <p:sp>
              <p:nvSpPr>
                <p:cNvPr id="13" name="Freeform: Shape 12">
                  <a:extLst>
                    <a:ext uri="{FF2B5EF4-FFF2-40B4-BE49-F238E27FC236}">
                      <a16:creationId xmlns:a16="http://schemas.microsoft.com/office/drawing/2014/main" id="{C4BF14B3-6701-4CA3-B393-627CB03A124C}"/>
                    </a:ext>
                  </a:extLst>
                </p:cNvPr>
                <p:cNvSpPr/>
                <p:nvPr/>
              </p:nvSpPr>
              <p:spPr>
                <a:xfrm>
                  <a:off x="6904083" y="2857908"/>
                  <a:ext cx="140071" cy="1287625"/>
                </a:xfrm>
                <a:custGeom>
                  <a:avLst/>
                  <a:gdLst>
                    <a:gd name="connsiteX0" fmla="*/ 140071 w 140071"/>
                    <a:gd name="connsiteY0" fmla="*/ 0 h 1287625"/>
                    <a:gd name="connsiteX1" fmla="*/ 111 w 140071"/>
                    <a:gd name="connsiteY1" fmla="*/ 709127 h 1287625"/>
                    <a:gd name="connsiteX2" fmla="*/ 121409 w 140071"/>
                    <a:gd name="connsiteY2" fmla="*/ 1287625 h 1287625"/>
                  </a:gdLst>
                  <a:ahLst/>
                  <a:cxnLst>
                    <a:cxn ang="0">
                      <a:pos x="connsiteX0" y="connsiteY0"/>
                    </a:cxn>
                    <a:cxn ang="0">
                      <a:pos x="connsiteX1" y="connsiteY1"/>
                    </a:cxn>
                    <a:cxn ang="0">
                      <a:pos x="connsiteX2" y="connsiteY2"/>
                    </a:cxn>
                  </a:cxnLst>
                  <a:rect l="l" t="t" r="r" b="b"/>
                  <a:pathLst>
                    <a:path w="140071" h="1287625">
                      <a:moveTo>
                        <a:pt x="140071" y="0"/>
                      </a:moveTo>
                      <a:cubicBezTo>
                        <a:pt x="71646" y="247261"/>
                        <a:pt x="3221" y="494523"/>
                        <a:pt x="111" y="709127"/>
                      </a:cubicBezTo>
                      <a:cubicBezTo>
                        <a:pt x="-2999" y="923731"/>
                        <a:pt x="59205" y="1105678"/>
                        <a:pt x="121409" y="1287625"/>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2" name="Freeform: Shape 71">
                  <a:extLst>
                    <a:ext uri="{FF2B5EF4-FFF2-40B4-BE49-F238E27FC236}">
                      <a16:creationId xmlns:a16="http://schemas.microsoft.com/office/drawing/2014/main" id="{156B6520-7AA4-4ADF-A1C0-6287D9922863}"/>
                    </a:ext>
                  </a:extLst>
                </p:cNvPr>
                <p:cNvSpPr/>
                <p:nvPr/>
              </p:nvSpPr>
              <p:spPr>
                <a:xfrm>
                  <a:off x="7184765" y="2857908"/>
                  <a:ext cx="140071" cy="1287625"/>
                </a:xfrm>
                <a:custGeom>
                  <a:avLst/>
                  <a:gdLst>
                    <a:gd name="connsiteX0" fmla="*/ 140071 w 140071"/>
                    <a:gd name="connsiteY0" fmla="*/ 0 h 1287625"/>
                    <a:gd name="connsiteX1" fmla="*/ 111 w 140071"/>
                    <a:gd name="connsiteY1" fmla="*/ 709127 h 1287625"/>
                    <a:gd name="connsiteX2" fmla="*/ 121409 w 140071"/>
                    <a:gd name="connsiteY2" fmla="*/ 1287625 h 1287625"/>
                  </a:gdLst>
                  <a:ahLst/>
                  <a:cxnLst>
                    <a:cxn ang="0">
                      <a:pos x="connsiteX0" y="connsiteY0"/>
                    </a:cxn>
                    <a:cxn ang="0">
                      <a:pos x="connsiteX1" y="connsiteY1"/>
                    </a:cxn>
                    <a:cxn ang="0">
                      <a:pos x="connsiteX2" y="connsiteY2"/>
                    </a:cxn>
                  </a:cxnLst>
                  <a:rect l="l" t="t" r="r" b="b"/>
                  <a:pathLst>
                    <a:path w="140071" h="1287625">
                      <a:moveTo>
                        <a:pt x="140071" y="0"/>
                      </a:moveTo>
                      <a:cubicBezTo>
                        <a:pt x="71646" y="247261"/>
                        <a:pt x="3221" y="494523"/>
                        <a:pt x="111" y="709127"/>
                      </a:cubicBezTo>
                      <a:cubicBezTo>
                        <a:pt x="-2999" y="923731"/>
                        <a:pt x="59205" y="1105678"/>
                        <a:pt x="121409" y="1287625"/>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3" name="Freeform: Shape 72">
                  <a:extLst>
                    <a:ext uri="{FF2B5EF4-FFF2-40B4-BE49-F238E27FC236}">
                      <a16:creationId xmlns:a16="http://schemas.microsoft.com/office/drawing/2014/main" id="{DCA2E421-99A7-461F-A21E-9EB300169BC4}"/>
                    </a:ext>
                  </a:extLst>
                </p:cNvPr>
                <p:cNvSpPr/>
                <p:nvPr/>
              </p:nvSpPr>
              <p:spPr>
                <a:xfrm>
                  <a:off x="7465447" y="2857908"/>
                  <a:ext cx="140071" cy="1287625"/>
                </a:xfrm>
                <a:custGeom>
                  <a:avLst/>
                  <a:gdLst>
                    <a:gd name="connsiteX0" fmla="*/ 140071 w 140071"/>
                    <a:gd name="connsiteY0" fmla="*/ 0 h 1287625"/>
                    <a:gd name="connsiteX1" fmla="*/ 111 w 140071"/>
                    <a:gd name="connsiteY1" fmla="*/ 709127 h 1287625"/>
                    <a:gd name="connsiteX2" fmla="*/ 121409 w 140071"/>
                    <a:gd name="connsiteY2" fmla="*/ 1287625 h 1287625"/>
                  </a:gdLst>
                  <a:ahLst/>
                  <a:cxnLst>
                    <a:cxn ang="0">
                      <a:pos x="connsiteX0" y="connsiteY0"/>
                    </a:cxn>
                    <a:cxn ang="0">
                      <a:pos x="connsiteX1" y="connsiteY1"/>
                    </a:cxn>
                    <a:cxn ang="0">
                      <a:pos x="connsiteX2" y="connsiteY2"/>
                    </a:cxn>
                  </a:cxnLst>
                  <a:rect l="l" t="t" r="r" b="b"/>
                  <a:pathLst>
                    <a:path w="140071" h="1287625">
                      <a:moveTo>
                        <a:pt x="140071" y="0"/>
                      </a:moveTo>
                      <a:cubicBezTo>
                        <a:pt x="71646" y="247261"/>
                        <a:pt x="3221" y="494523"/>
                        <a:pt x="111" y="709127"/>
                      </a:cubicBezTo>
                      <a:cubicBezTo>
                        <a:pt x="-2999" y="923731"/>
                        <a:pt x="59205" y="1105678"/>
                        <a:pt x="121409" y="1287625"/>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4" name="Freeform: Shape 73">
                  <a:extLst>
                    <a:ext uri="{FF2B5EF4-FFF2-40B4-BE49-F238E27FC236}">
                      <a16:creationId xmlns:a16="http://schemas.microsoft.com/office/drawing/2014/main" id="{5729DC9C-3861-47B4-A4E8-DFCAE945C517}"/>
                    </a:ext>
                  </a:extLst>
                </p:cNvPr>
                <p:cNvSpPr/>
                <p:nvPr/>
              </p:nvSpPr>
              <p:spPr>
                <a:xfrm>
                  <a:off x="7746128" y="2857908"/>
                  <a:ext cx="140071" cy="1287625"/>
                </a:xfrm>
                <a:custGeom>
                  <a:avLst/>
                  <a:gdLst>
                    <a:gd name="connsiteX0" fmla="*/ 140071 w 140071"/>
                    <a:gd name="connsiteY0" fmla="*/ 0 h 1287625"/>
                    <a:gd name="connsiteX1" fmla="*/ 111 w 140071"/>
                    <a:gd name="connsiteY1" fmla="*/ 709127 h 1287625"/>
                    <a:gd name="connsiteX2" fmla="*/ 121409 w 140071"/>
                    <a:gd name="connsiteY2" fmla="*/ 1287625 h 1287625"/>
                  </a:gdLst>
                  <a:ahLst/>
                  <a:cxnLst>
                    <a:cxn ang="0">
                      <a:pos x="connsiteX0" y="connsiteY0"/>
                    </a:cxn>
                    <a:cxn ang="0">
                      <a:pos x="connsiteX1" y="connsiteY1"/>
                    </a:cxn>
                    <a:cxn ang="0">
                      <a:pos x="connsiteX2" y="connsiteY2"/>
                    </a:cxn>
                  </a:cxnLst>
                  <a:rect l="l" t="t" r="r" b="b"/>
                  <a:pathLst>
                    <a:path w="140071" h="1287625">
                      <a:moveTo>
                        <a:pt x="140071" y="0"/>
                      </a:moveTo>
                      <a:cubicBezTo>
                        <a:pt x="71646" y="247261"/>
                        <a:pt x="3221" y="494523"/>
                        <a:pt x="111" y="709127"/>
                      </a:cubicBezTo>
                      <a:cubicBezTo>
                        <a:pt x="-2999" y="923731"/>
                        <a:pt x="59205" y="1105678"/>
                        <a:pt x="121409" y="1287625"/>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5" name="Freeform: Shape 74">
                  <a:extLst>
                    <a:ext uri="{FF2B5EF4-FFF2-40B4-BE49-F238E27FC236}">
                      <a16:creationId xmlns:a16="http://schemas.microsoft.com/office/drawing/2014/main" id="{C66D9D1D-DC56-41FB-B807-77E2B602E4E6}"/>
                    </a:ext>
                  </a:extLst>
                </p:cNvPr>
                <p:cNvSpPr/>
                <p:nvPr/>
              </p:nvSpPr>
              <p:spPr>
                <a:xfrm rot="16011621">
                  <a:off x="7336780" y="2355516"/>
                  <a:ext cx="83611" cy="1420252"/>
                </a:xfrm>
                <a:custGeom>
                  <a:avLst/>
                  <a:gdLst>
                    <a:gd name="connsiteX0" fmla="*/ 140071 w 140071"/>
                    <a:gd name="connsiteY0" fmla="*/ 0 h 1287625"/>
                    <a:gd name="connsiteX1" fmla="*/ 111 w 140071"/>
                    <a:gd name="connsiteY1" fmla="*/ 709127 h 1287625"/>
                    <a:gd name="connsiteX2" fmla="*/ 121409 w 140071"/>
                    <a:gd name="connsiteY2" fmla="*/ 1287625 h 1287625"/>
                  </a:gdLst>
                  <a:ahLst/>
                  <a:cxnLst>
                    <a:cxn ang="0">
                      <a:pos x="connsiteX0" y="connsiteY0"/>
                    </a:cxn>
                    <a:cxn ang="0">
                      <a:pos x="connsiteX1" y="connsiteY1"/>
                    </a:cxn>
                    <a:cxn ang="0">
                      <a:pos x="connsiteX2" y="connsiteY2"/>
                    </a:cxn>
                  </a:cxnLst>
                  <a:rect l="l" t="t" r="r" b="b"/>
                  <a:pathLst>
                    <a:path w="140071" h="1287625">
                      <a:moveTo>
                        <a:pt x="140071" y="0"/>
                      </a:moveTo>
                      <a:cubicBezTo>
                        <a:pt x="71646" y="247261"/>
                        <a:pt x="3221" y="494523"/>
                        <a:pt x="111" y="709127"/>
                      </a:cubicBezTo>
                      <a:cubicBezTo>
                        <a:pt x="-2999" y="923731"/>
                        <a:pt x="59205" y="1105678"/>
                        <a:pt x="121409" y="1287625"/>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6" name="Freeform: Shape 75">
                  <a:extLst>
                    <a:ext uri="{FF2B5EF4-FFF2-40B4-BE49-F238E27FC236}">
                      <a16:creationId xmlns:a16="http://schemas.microsoft.com/office/drawing/2014/main" id="{F615E277-16E9-488A-9DF9-111309308ECB}"/>
                    </a:ext>
                  </a:extLst>
                </p:cNvPr>
                <p:cNvSpPr/>
                <p:nvPr/>
              </p:nvSpPr>
              <p:spPr>
                <a:xfrm rot="16011621">
                  <a:off x="7336780" y="2651763"/>
                  <a:ext cx="83611" cy="1420252"/>
                </a:xfrm>
                <a:custGeom>
                  <a:avLst/>
                  <a:gdLst>
                    <a:gd name="connsiteX0" fmla="*/ 140071 w 140071"/>
                    <a:gd name="connsiteY0" fmla="*/ 0 h 1287625"/>
                    <a:gd name="connsiteX1" fmla="*/ 111 w 140071"/>
                    <a:gd name="connsiteY1" fmla="*/ 709127 h 1287625"/>
                    <a:gd name="connsiteX2" fmla="*/ 121409 w 140071"/>
                    <a:gd name="connsiteY2" fmla="*/ 1287625 h 1287625"/>
                  </a:gdLst>
                  <a:ahLst/>
                  <a:cxnLst>
                    <a:cxn ang="0">
                      <a:pos x="connsiteX0" y="connsiteY0"/>
                    </a:cxn>
                    <a:cxn ang="0">
                      <a:pos x="connsiteX1" y="connsiteY1"/>
                    </a:cxn>
                    <a:cxn ang="0">
                      <a:pos x="connsiteX2" y="connsiteY2"/>
                    </a:cxn>
                  </a:cxnLst>
                  <a:rect l="l" t="t" r="r" b="b"/>
                  <a:pathLst>
                    <a:path w="140071" h="1287625">
                      <a:moveTo>
                        <a:pt x="140071" y="0"/>
                      </a:moveTo>
                      <a:cubicBezTo>
                        <a:pt x="71646" y="247261"/>
                        <a:pt x="3221" y="494523"/>
                        <a:pt x="111" y="709127"/>
                      </a:cubicBezTo>
                      <a:cubicBezTo>
                        <a:pt x="-2999" y="923731"/>
                        <a:pt x="59205" y="1105678"/>
                        <a:pt x="121409" y="1287625"/>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7" name="Freeform: Shape 76">
                  <a:extLst>
                    <a:ext uri="{FF2B5EF4-FFF2-40B4-BE49-F238E27FC236}">
                      <a16:creationId xmlns:a16="http://schemas.microsoft.com/office/drawing/2014/main" id="{38DCF5F2-62D6-47B9-98CC-E2028D260488}"/>
                    </a:ext>
                  </a:extLst>
                </p:cNvPr>
                <p:cNvSpPr/>
                <p:nvPr/>
              </p:nvSpPr>
              <p:spPr>
                <a:xfrm rot="16011621">
                  <a:off x="7336780" y="2948010"/>
                  <a:ext cx="83611" cy="1420252"/>
                </a:xfrm>
                <a:custGeom>
                  <a:avLst/>
                  <a:gdLst>
                    <a:gd name="connsiteX0" fmla="*/ 140071 w 140071"/>
                    <a:gd name="connsiteY0" fmla="*/ 0 h 1287625"/>
                    <a:gd name="connsiteX1" fmla="*/ 111 w 140071"/>
                    <a:gd name="connsiteY1" fmla="*/ 709127 h 1287625"/>
                    <a:gd name="connsiteX2" fmla="*/ 121409 w 140071"/>
                    <a:gd name="connsiteY2" fmla="*/ 1287625 h 1287625"/>
                  </a:gdLst>
                  <a:ahLst/>
                  <a:cxnLst>
                    <a:cxn ang="0">
                      <a:pos x="connsiteX0" y="connsiteY0"/>
                    </a:cxn>
                    <a:cxn ang="0">
                      <a:pos x="connsiteX1" y="connsiteY1"/>
                    </a:cxn>
                    <a:cxn ang="0">
                      <a:pos x="connsiteX2" y="connsiteY2"/>
                    </a:cxn>
                  </a:cxnLst>
                  <a:rect l="l" t="t" r="r" b="b"/>
                  <a:pathLst>
                    <a:path w="140071" h="1287625">
                      <a:moveTo>
                        <a:pt x="140071" y="0"/>
                      </a:moveTo>
                      <a:cubicBezTo>
                        <a:pt x="71646" y="247261"/>
                        <a:pt x="3221" y="494523"/>
                        <a:pt x="111" y="709127"/>
                      </a:cubicBezTo>
                      <a:cubicBezTo>
                        <a:pt x="-2999" y="923731"/>
                        <a:pt x="59205" y="1105678"/>
                        <a:pt x="121409" y="1287625"/>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78" name="Freeform: Shape 77">
                  <a:extLst>
                    <a:ext uri="{FF2B5EF4-FFF2-40B4-BE49-F238E27FC236}">
                      <a16:creationId xmlns:a16="http://schemas.microsoft.com/office/drawing/2014/main" id="{4FCC8F8E-6CF1-4DED-98AF-E534DD086ACE}"/>
                    </a:ext>
                  </a:extLst>
                </p:cNvPr>
                <p:cNvSpPr/>
                <p:nvPr/>
              </p:nvSpPr>
              <p:spPr>
                <a:xfrm rot="16011621">
                  <a:off x="7336780" y="3244258"/>
                  <a:ext cx="83611" cy="1420252"/>
                </a:xfrm>
                <a:custGeom>
                  <a:avLst/>
                  <a:gdLst>
                    <a:gd name="connsiteX0" fmla="*/ 140071 w 140071"/>
                    <a:gd name="connsiteY0" fmla="*/ 0 h 1287625"/>
                    <a:gd name="connsiteX1" fmla="*/ 111 w 140071"/>
                    <a:gd name="connsiteY1" fmla="*/ 709127 h 1287625"/>
                    <a:gd name="connsiteX2" fmla="*/ 121409 w 140071"/>
                    <a:gd name="connsiteY2" fmla="*/ 1287625 h 1287625"/>
                  </a:gdLst>
                  <a:ahLst/>
                  <a:cxnLst>
                    <a:cxn ang="0">
                      <a:pos x="connsiteX0" y="connsiteY0"/>
                    </a:cxn>
                    <a:cxn ang="0">
                      <a:pos x="connsiteX1" y="connsiteY1"/>
                    </a:cxn>
                    <a:cxn ang="0">
                      <a:pos x="connsiteX2" y="connsiteY2"/>
                    </a:cxn>
                  </a:cxnLst>
                  <a:rect l="l" t="t" r="r" b="b"/>
                  <a:pathLst>
                    <a:path w="140071" h="1287625">
                      <a:moveTo>
                        <a:pt x="140071" y="0"/>
                      </a:moveTo>
                      <a:cubicBezTo>
                        <a:pt x="71646" y="247261"/>
                        <a:pt x="3221" y="494523"/>
                        <a:pt x="111" y="709127"/>
                      </a:cubicBezTo>
                      <a:cubicBezTo>
                        <a:pt x="-2999" y="923731"/>
                        <a:pt x="59205" y="1105678"/>
                        <a:pt x="121409" y="1287625"/>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grpSp>
          <p:sp>
            <p:nvSpPr>
              <p:cNvPr id="25" name="Arrow: Curved Left 24">
                <a:extLst>
                  <a:ext uri="{FF2B5EF4-FFF2-40B4-BE49-F238E27FC236}">
                    <a16:creationId xmlns:a16="http://schemas.microsoft.com/office/drawing/2014/main" id="{D808307E-7979-4DB0-B3FC-4910B3216918}"/>
                  </a:ext>
                </a:extLst>
              </p:cNvPr>
              <p:cNvSpPr/>
              <p:nvPr/>
            </p:nvSpPr>
            <p:spPr>
              <a:xfrm rot="8918544">
                <a:off x="10385561" y="3337798"/>
                <a:ext cx="282268" cy="796012"/>
              </a:xfrm>
              <a:prstGeom prst="curvedLeftArrow">
                <a:avLst>
                  <a:gd name="adj1" fmla="val 0"/>
                  <a:gd name="adj2" fmla="val 44471"/>
                  <a:gd name="adj3" fmla="val 34975"/>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chemeClr val="tx1"/>
                  </a:solidFill>
                </a:endParaRPr>
              </a:p>
            </p:txBody>
          </p:sp>
          <p:sp>
            <p:nvSpPr>
              <p:cNvPr id="136" name="TextBox 135">
                <a:extLst>
                  <a:ext uri="{FF2B5EF4-FFF2-40B4-BE49-F238E27FC236}">
                    <a16:creationId xmlns:a16="http://schemas.microsoft.com/office/drawing/2014/main" id="{8AF1EADE-DDE1-46C4-A16C-4A8F59C82493}"/>
                  </a:ext>
                </a:extLst>
              </p:cNvPr>
              <p:cNvSpPr txBox="1"/>
              <p:nvPr/>
            </p:nvSpPr>
            <p:spPr>
              <a:xfrm>
                <a:off x="10082318" y="4268782"/>
                <a:ext cx="2314817" cy="400110"/>
              </a:xfrm>
              <a:prstGeom prst="rect">
                <a:avLst/>
              </a:prstGeom>
              <a:noFill/>
            </p:spPr>
            <p:txBody>
              <a:bodyPr wrap="square" rtlCol="0">
                <a:spAutoFit/>
              </a:bodyPr>
              <a:lstStyle/>
              <a:p>
                <a:pPr algn="ctr"/>
                <a:r>
                  <a:rPr lang="en-US" sz="2000" b="1" dirty="0">
                    <a:solidFill>
                      <a:schemeClr val="accent1"/>
                    </a:solidFill>
                    <a:cs typeface="Times New Roman" panose="02020603050405020304" pitchFamily="18" charset="0"/>
                  </a:rPr>
                  <a:t>A</a:t>
                </a:r>
                <a:r>
                  <a:rPr lang="en-US" sz="2000" b="1" baseline="30000" dirty="0">
                    <a:solidFill>
                      <a:schemeClr val="accent1"/>
                    </a:solidFill>
                    <a:cs typeface="Times New Roman" panose="02020603050405020304" pitchFamily="18" charset="0"/>
                  </a:rPr>
                  <a:t>(n-1)+</a:t>
                </a:r>
                <a:r>
                  <a:rPr lang="en-US" sz="2000" b="1" dirty="0">
                    <a:solidFill>
                      <a:schemeClr val="accent1"/>
                    </a:solidFill>
                    <a:latin typeface="+mj-lt"/>
                    <a:cs typeface="Times New Roman" panose="02020603050405020304" pitchFamily="18" charset="0"/>
                  </a:rPr>
                  <a:t> </a:t>
                </a:r>
                <a:r>
                  <a:rPr lang="en-US" sz="2000" b="1" dirty="0">
                    <a:solidFill>
                      <a:sysClr val="windowText" lastClr="000000"/>
                    </a:solidFill>
                    <a:latin typeface="+mj-lt"/>
                    <a:cs typeface="Times New Roman" panose="02020603050405020304" pitchFamily="18" charset="0"/>
                    <a:sym typeface="Wingdings" panose="05000000000000000000" pitchFamily="2" charset="2"/>
                  </a:rPr>
                  <a:t></a:t>
                </a:r>
                <a:r>
                  <a:rPr lang="en-US" sz="2000" b="1" dirty="0">
                    <a:solidFill>
                      <a:schemeClr val="accent1"/>
                    </a:solidFill>
                    <a:latin typeface="+mj-lt"/>
                    <a:cs typeface="Times New Roman" panose="02020603050405020304" pitchFamily="18" charset="0"/>
                    <a:sym typeface="Wingdings" panose="05000000000000000000" pitchFamily="2" charset="2"/>
                  </a:rPr>
                  <a:t> </a:t>
                </a:r>
                <a:r>
                  <a:rPr lang="en-US" sz="2000" b="1" dirty="0">
                    <a:solidFill>
                      <a:srgbClr val="0070C0"/>
                    </a:solidFill>
                    <a:latin typeface="+mj-lt"/>
                    <a:cs typeface="Times New Roman" panose="02020603050405020304" pitchFamily="18" charset="0"/>
                  </a:rPr>
                  <a:t>A</a:t>
                </a:r>
                <a:r>
                  <a:rPr lang="en-US" sz="2000" b="1" baseline="30000" dirty="0">
                    <a:solidFill>
                      <a:srgbClr val="0070C0"/>
                    </a:solidFill>
                    <a:latin typeface="+mj-lt"/>
                    <a:cs typeface="Times New Roman" panose="02020603050405020304" pitchFamily="18" charset="0"/>
                  </a:rPr>
                  <a:t>n+</a:t>
                </a:r>
                <a:r>
                  <a:rPr lang="en-US" sz="2000" b="1" dirty="0">
                    <a:solidFill>
                      <a:schemeClr val="accent1"/>
                    </a:solidFill>
                    <a:latin typeface="+mj-lt"/>
                    <a:cs typeface="Times New Roman" panose="02020603050405020304" pitchFamily="18" charset="0"/>
                  </a:rPr>
                  <a:t> </a:t>
                </a:r>
                <a:r>
                  <a:rPr lang="en-US" sz="2000" b="1" dirty="0">
                    <a:latin typeface="+mj-lt"/>
                    <a:cs typeface="Times New Roman" panose="02020603050405020304" pitchFamily="18" charset="0"/>
                  </a:rPr>
                  <a:t>+</a:t>
                </a:r>
                <a:r>
                  <a:rPr lang="en-US" sz="2000" b="1" dirty="0">
                    <a:solidFill>
                      <a:schemeClr val="accent1"/>
                    </a:solidFill>
                    <a:latin typeface="+mj-lt"/>
                    <a:cs typeface="Times New Roman" panose="02020603050405020304" pitchFamily="18" charset="0"/>
                  </a:rPr>
                  <a:t> </a:t>
                </a:r>
                <a:r>
                  <a:rPr lang="en-US" sz="2000" b="1" dirty="0">
                    <a:solidFill>
                      <a:srgbClr val="20B80C"/>
                    </a:solidFill>
                    <a:latin typeface="+mj-lt"/>
                    <a:cs typeface="Times New Roman" panose="02020603050405020304" pitchFamily="18" charset="0"/>
                  </a:rPr>
                  <a:t>e</a:t>
                </a:r>
                <a:r>
                  <a:rPr lang="en-US" sz="2000" b="1" baseline="30000" dirty="0">
                    <a:solidFill>
                      <a:srgbClr val="20B80C"/>
                    </a:solidFill>
                    <a:latin typeface="+mj-lt"/>
                    <a:cs typeface="Times New Roman" panose="02020603050405020304" pitchFamily="18" charset="0"/>
                  </a:rPr>
                  <a:t>-</a:t>
                </a:r>
                <a:endParaRPr lang="en-NL" sz="2000" b="1" dirty="0">
                  <a:solidFill>
                    <a:srgbClr val="20B80C"/>
                  </a:solidFill>
                  <a:latin typeface="+mj-lt"/>
                  <a:cs typeface="Times New Roman" panose="02020603050405020304" pitchFamily="18" charset="0"/>
                </a:endParaRPr>
              </a:p>
            </p:txBody>
          </p:sp>
          <p:sp>
            <p:nvSpPr>
              <p:cNvPr id="144" name="Arrow: Curved Left 143">
                <a:extLst>
                  <a:ext uri="{FF2B5EF4-FFF2-40B4-BE49-F238E27FC236}">
                    <a16:creationId xmlns:a16="http://schemas.microsoft.com/office/drawing/2014/main" id="{D88EEEEF-21A7-419E-A0E3-3E60353118D8}"/>
                  </a:ext>
                </a:extLst>
              </p:cNvPr>
              <p:cNvSpPr/>
              <p:nvPr/>
            </p:nvSpPr>
            <p:spPr>
              <a:xfrm rot="12304836">
                <a:off x="10385561" y="2484073"/>
                <a:ext cx="282268" cy="796012"/>
              </a:xfrm>
              <a:prstGeom prst="curvedLeftArrow">
                <a:avLst>
                  <a:gd name="adj1" fmla="val 0"/>
                  <a:gd name="adj2" fmla="val 44471"/>
                  <a:gd name="adj3" fmla="val 34975"/>
                </a:avLst>
              </a:prstGeom>
              <a:solidFill>
                <a:srgbClr val="0070C0"/>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chemeClr val="tx1"/>
                  </a:solidFill>
                </a:endParaRPr>
              </a:p>
            </p:txBody>
          </p:sp>
          <p:sp>
            <p:nvSpPr>
              <p:cNvPr id="28" name="Oval 27">
                <a:extLst>
                  <a:ext uri="{FF2B5EF4-FFF2-40B4-BE49-F238E27FC236}">
                    <a16:creationId xmlns:a16="http://schemas.microsoft.com/office/drawing/2014/main" id="{C14050A4-A895-41D2-AD8B-C5277EB4B65B}"/>
                  </a:ext>
                </a:extLst>
              </p:cNvPr>
              <p:cNvSpPr/>
              <p:nvPr/>
            </p:nvSpPr>
            <p:spPr>
              <a:xfrm>
                <a:off x="10659718" y="2386603"/>
                <a:ext cx="108000" cy="1085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5" name="Oval 144">
                <a:extLst>
                  <a:ext uri="{FF2B5EF4-FFF2-40B4-BE49-F238E27FC236}">
                    <a16:creationId xmlns:a16="http://schemas.microsoft.com/office/drawing/2014/main" id="{C2C33602-87DB-4DEE-882E-A97F3C20BC40}"/>
                  </a:ext>
                </a:extLst>
              </p:cNvPr>
              <p:cNvSpPr/>
              <p:nvPr/>
            </p:nvSpPr>
            <p:spPr>
              <a:xfrm>
                <a:off x="10760734" y="2711000"/>
                <a:ext cx="108000" cy="1085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6" name="Oval 145">
                <a:extLst>
                  <a:ext uri="{FF2B5EF4-FFF2-40B4-BE49-F238E27FC236}">
                    <a16:creationId xmlns:a16="http://schemas.microsoft.com/office/drawing/2014/main" id="{24034DEC-7385-4BFD-8889-291FFABB2BBB}"/>
                  </a:ext>
                </a:extLst>
              </p:cNvPr>
              <p:cNvSpPr/>
              <p:nvPr/>
            </p:nvSpPr>
            <p:spPr>
              <a:xfrm>
                <a:off x="10456838" y="2992087"/>
                <a:ext cx="108000" cy="1085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7" name="Oval 146">
                <a:extLst>
                  <a:ext uri="{FF2B5EF4-FFF2-40B4-BE49-F238E27FC236}">
                    <a16:creationId xmlns:a16="http://schemas.microsoft.com/office/drawing/2014/main" id="{4D920DF8-CFBC-402E-87C2-74F125B454A2}"/>
                  </a:ext>
                </a:extLst>
              </p:cNvPr>
              <p:cNvSpPr/>
              <p:nvPr/>
            </p:nvSpPr>
            <p:spPr>
              <a:xfrm>
                <a:off x="10497035" y="2742770"/>
                <a:ext cx="108000" cy="1085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8" name="Oval 147">
                <a:extLst>
                  <a:ext uri="{FF2B5EF4-FFF2-40B4-BE49-F238E27FC236}">
                    <a16:creationId xmlns:a16="http://schemas.microsoft.com/office/drawing/2014/main" id="{96A38D78-E235-4215-8666-32BCC44E8071}"/>
                  </a:ext>
                </a:extLst>
              </p:cNvPr>
              <p:cNvSpPr/>
              <p:nvPr/>
            </p:nvSpPr>
            <p:spPr>
              <a:xfrm>
                <a:off x="10404823" y="2464193"/>
                <a:ext cx="108000" cy="1085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49" name="Oval 148">
                <a:extLst>
                  <a:ext uri="{FF2B5EF4-FFF2-40B4-BE49-F238E27FC236}">
                    <a16:creationId xmlns:a16="http://schemas.microsoft.com/office/drawing/2014/main" id="{04FCBCE9-6603-4798-A713-CD31D8103618}"/>
                  </a:ext>
                </a:extLst>
              </p:cNvPr>
              <p:cNvSpPr/>
              <p:nvPr/>
            </p:nvSpPr>
            <p:spPr>
              <a:xfrm>
                <a:off x="10824651" y="4067374"/>
                <a:ext cx="108000" cy="1085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ln>
                    <a:solidFill>
                      <a:schemeClr val="accent1"/>
                    </a:solidFill>
                  </a:ln>
                  <a:solidFill>
                    <a:schemeClr val="accent1"/>
                  </a:solidFill>
                </a:endParaRPr>
              </a:p>
            </p:txBody>
          </p:sp>
          <p:sp>
            <p:nvSpPr>
              <p:cNvPr id="150" name="Oval 149">
                <a:extLst>
                  <a:ext uri="{FF2B5EF4-FFF2-40B4-BE49-F238E27FC236}">
                    <a16:creationId xmlns:a16="http://schemas.microsoft.com/office/drawing/2014/main" id="{A5992F94-C51B-46CB-B2F5-C40404FA893F}"/>
                  </a:ext>
                </a:extLst>
              </p:cNvPr>
              <p:cNvSpPr/>
              <p:nvPr/>
            </p:nvSpPr>
            <p:spPr>
              <a:xfrm>
                <a:off x="10107503" y="3622084"/>
                <a:ext cx="108000" cy="1085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ln>
                    <a:solidFill>
                      <a:schemeClr val="accent1"/>
                    </a:solidFill>
                  </a:ln>
                  <a:solidFill>
                    <a:schemeClr val="accent1"/>
                  </a:solidFill>
                </a:endParaRPr>
              </a:p>
            </p:txBody>
          </p:sp>
          <p:sp>
            <p:nvSpPr>
              <p:cNvPr id="151" name="Oval 150">
                <a:extLst>
                  <a:ext uri="{FF2B5EF4-FFF2-40B4-BE49-F238E27FC236}">
                    <a16:creationId xmlns:a16="http://schemas.microsoft.com/office/drawing/2014/main" id="{EDEEB0A1-1192-47E7-BD71-9B44539EAEB8}"/>
                  </a:ext>
                </a:extLst>
              </p:cNvPr>
              <p:cNvSpPr/>
              <p:nvPr/>
            </p:nvSpPr>
            <p:spPr>
              <a:xfrm>
                <a:off x="10425744" y="3635148"/>
                <a:ext cx="108000" cy="1085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ln>
                    <a:solidFill>
                      <a:schemeClr val="accent1"/>
                    </a:solidFill>
                  </a:ln>
                  <a:solidFill>
                    <a:schemeClr val="accent1"/>
                  </a:solidFill>
                </a:endParaRPr>
              </a:p>
            </p:txBody>
          </p:sp>
          <p:sp>
            <p:nvSpPr>
              <p:cNvPr id="152" name="Oval 151">
                <a:extLst>
                  <a:ext uri="{FF2B5EF4-FFF2-40B4-BE49-F238E27FC236}">
                    <a16:creationId xmlns:a16="http://schemas.microsoft.com/office/drawing/2014/main" id="{F42529EB-C370-4B56-8179-8866A53FC991}"/>
                  </a:ext>
                </a:extLst>
              </p:cNvPr>
              <p:cNvSpPr/>
              <p:nvPr/>
            </p:nvSpPr>
            <p:spPr>
              <a:xfrm>
                <a:off x="10589682" y="4076837"/>
                <a:ext cx="108000" cy="1085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ln>
                    <a:solidFill>
                      <a:schemeClr val="accent1"/>
                    </a:solidFill>
                  </a:ln>
                  <a:solidFill>
                    <a:schemeClr val="accent1"/>
                  </a:solidFill>
                </a:endParaRPr>
              </a:p>
            </p:txBody>
          </p:sp>
          <p:sp>
            <p:nvSpPr>
              <p:cNvPr id="153" name="Oval 152">
                <a:extLst>
                  <a:ext uri="{FF2B5EF4-FFF2-40B4-BE49-F238E27FC236}">
                    <a16:creationId xmlns:a16="http://schemas.microsoft.com/office/drawing/2014/main" id="{DF4BD951-5E81-4032-A358-8441935BA3E5}"/>
                  </a:ext>
                </a:extLst>
              </p:cNvPr>
              <p:cNvSpPr/>
              <p:nvPr/>
            </p:nvSpPr>
            <p:spPr>
              <a:xfrm>
                <a:off x="10368458" y="4044083"/>
                <a:ext cx="108000" cy="1085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ln>
                    <a:solidFill>
                      <a:schemeClr val="accent1"/>
                    </a:solidFill>
                  </a:ln>
                  <a:solidFill>
                    <a:schemeClr val="accent1"/>
                  </a:solidFill>
                </a:endParaRPr>
              </a:p>
            </p:txBody>
          </p:sp>
        </p:grpSp>
        <p:grpSp>
          <p:nvGrpSpPr>
            <p:cNvPr id="45" name="Group 44">
              <a:extLst>
                <a:ext uri="{FF2B5EF4-FFF2-40B4-BE49-F238E27FC236}">
                  <a16:creationId xmlns:a16="http://schemas.microsoft.com/office/drawing/2014/main" id="{D6704CEA-0ED1-4B32-BFC7-BAB04AE4B7F5}"/>
                </a:ext>
              </a:extLst>
            </p:cNvPr>
            <p:cNvGrpSpPr/>
            <p:nvPr/>
          </p:nvGrpSpPr>
          <p:grpSpPr>
            <a:xfrm>
              <a:off x="11112632" y="2814658"/>
              <a:ext cx="864000" cy="864000"/>
              <a:chOff x="11112632" y="2814658"/>
              <a:chExt cx="864000" cy="864000"/>
            </a:xfrm>
          </p:grpSpPr>
          <p:sp>
            <p:nvSpPr>
              <p:cNvPr id="30" name="Rectangle 29">
                <a:extLst>
                  <a:ext uri="{FF2B5EF4-FFF2-40B4-BE49-F238E27FC236}">
                    <a16:creationId xmlns:a16="http://schemas.microsoft.com/office/drawing/2014/main" id="{42749C74-2BE0-4996-90D6-E985077AD081}"/>
                  </a:ext>
                </a:extLst>
              </p:cNvPr>
              <p:cNvSpPr/>
              <p:nvPr/>
            </p:nvSpPr>
            <p:spPr>
              <a:xfrm>
                <a:off x="11112632" y="2814658"/>
                <a:ext cx="864000" cy="864000"/>
              </a:xfrm>
              <a:prstGeom prst="rect">
                <a:avLst/>
              </a:prstGeom>
              <a:solidFill>
                <a:schemeClr val="bg1"/>
              </a:solidFill>
              <a:ln w="1270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32" name="Straight Arrow Connector 31">
                <a:extLst>
                  <a:ext uri="{FF2B5EF4-FFF2-40B4-BE49-F238E27FC236}">
                    <a16:creationId xmlns:a16="http://schemas.microsoft.com/office/drawing/2014/main" id="{6AA5073B-3F9A-429C-BF51-7FE4747EA432}"/>
                  </a:ext>
                </a:extLst>
              </p:cNvPr>
              <p:cNvCxnSpPr>
                <a:cxnSpLocks/>
              </p:cNvCxnSpPr>
              <p:nvPr/>
            </p:nvCxnSpPr>
            <p:spPr>
              <a:xfrm flipV="1">
                <a:off x="11371200" y="2894546"/>
                <a:ext cx="84362" cy="31353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55" name="Straight Arrow Connector 154">
                <a:extLst>
                  <a:ext uri="{FF2B5EF4-FFF2-40B4-BE49-F238E27FC236}">
                    <a16:creationId xmlns:a16="http://schemas.microsoft.com/office/drawing/2014/main" id="{31146993-652E-4403-9D67-5F004D2AEECE}"/>
                  </a:ext>
                </a:extLst>
              </p:cNvPr>
              <p:cNvCxnSpPr>
                <a:cxnSpLocks/>
              </p:cNvCxnSpPr>
              <p:nvPr/>
            </p:nvCxnSpPr>
            <p:spPr>
              <a:xfrm flipV="1">
                <a:off x="11246096" y="2894546"/>
                <a:ext cx="84451" cy="45262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56" name="Oval 155">
                <a:extLst>
                  <a:ext uri="{FF2B5EF4-FFF2-40B4-BE49-F238E27FC236}">
                    <a16:creationId xmlns:a16="http://schemas.microsoft.com/office/drawing/2014/main" id="{1EB362DF-F0B0-4E4D-94FD-000D44D5651E}"/>
                  </a:ext>
                </a:extLst>
              </p:cNvPr>
              <p:cNvSpPr/>
              <p:nvPr/>
            </p:nvSpPr>
            <p:spPr>
              <a:xfrm>
                <a:off x="11330547" y="3246502"/>
                <a:ext cx="108000" cy="1085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ln>
                    <a:solidFill>
                      <a:schemeClr val="accent1"/>
                    </a:solidFill>
                  </a:ln>
                  <a:solidFill>
                    <a:schemeClr val="accent1"/>
                  </a:solidFill>
                </a:endParaRPr>
              </a:p>
            </p:txBody>
          </p:sp>
          <p:sp>
            <p:nvSpPr>
              <p:cNvPr id="157" name="Oval 156">
                <a:extLst>
                  <a:ext uri="{FF2B5EF4-FFF2-40B4-BE49-F238E27FC236}">
                    <a16:creationId xmlns:a16="http://schemas.microsoft.com/office/drawing/2014/main" id="{59962F90-DF12-486F-86FB-3D56CF623FEA}"/>
                  </a:ext>
                </a:extLst>
              </p:cNvPr>
              <p:cNvSpPr/>
              <p:nvPr/>
            </p:nvSpPr>
            <p:spPr>
              <a:xfrm>
                <a:off x="11192096" y="3418100"/>
                <a:ext cx="108000" cy="108500"/>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ln>
                    <a:solidFill>
                      <a:schemeClr val="accent1"/>
                    </a:solidFill>
                  </a:ln>
                  <a:solidFill>
                    <a:schemeClr val="accent1"/>
                  </a:solidFill>
                </a:endParaRPr>
              </a:p>
            </p:txBody>
          </p:sp>
          <p:sp>
            <p:nvSpPr>
              <p:cNvPr id="158" name="Oval 157">
                <a:extLst>
                  <a:ext uri="{FF2B5EF4-FFF2-40B4-BE49-F238E27FC236}">
                    <a16:creationId xmlns:a16="http://schemas.microsoft.com/office/drawing/2014/main" id="{69A5BACD-FA5D-4675-950D-196FF60B85FE}"/>
                  </a:ext>
                </a:extLst>
              </p:cNvPr>
              <p:cNvSpPr/>
              <p:nvPr/>
            </p:nvSpPr>
            <p:spPr>
              <a:xfrm>
                <a:off x="11592986" y="3208082"/>
                <a:ext cx="108000" cy="1085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159" name="Oval 158">
                <a:extLst>
                  <a:ext uri="{FF2B5EF4-FFF2-40B4-BE49-F238E27FC236}">
                    <a16:creationId xmlns:a16="http://schemas.microsoft.com/office/drawing/2014/main" id="{6D844775-0853-43C6-B753-6E987DFB66DB}"/>
                  </a:ext>
                </a:extLst>
              </p:cNvPr>
              <p:cNvSpPr/>
              <p:nvPr/>
            </p:nvSpPr>
            <p:spPr>
              <a:xfrm>
                <a:off x="11774809" y="3344001"/>
                <a:ext cx="108000" cy="108500"/>
              </a:xfrm>
              <a:prstGeom prst="ellips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39" name="Straight Arrow Connector 38">
                <a:extLst>
                  <a:ext uri="{FF2B5EF4-FFF2-40B4-BE49-F238E27FC236}">
                    <a16:creationId xmlns:a16="http://schemas.microsoft.com/office/drawing/2014/main" id="{31481035-228D-4B58-9EC3-7A8DCBBECB47}"/>
                  </a:ext>
                </a:extLst>
              </p:cNvPr>
              <p:cNvCxnSpPr>
                <a:cxnSpLocks/>
              </p:cNvCxnSpPr>
              <p:nvPr/>
            </p:nvCxnSpPr>
            <p:spPr>
              <a:xfrm>
                <a:off x="11544632" y="2904081"/>
                <a:ext cx="90543" cy="272025"/>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a16="http://schemas.microsoft.com/office/drawing/2014/main" id="{6B76EA8B-6F5F-42C2-B5B7-0CA0443E9B9D}"/>
                  </a:ext>
                </a:extLst>
              </p:cNvPr>
              <p:cNvCxnSpPr>
                <a:cxnSpLocks/>
              </p:cNvCxnSpPr>
              <p:nvPr/>
            </p:nvCxnSpPr>
            <p:spPr>
              <a:xfrm>
                <a:off x="11709072" y="2914912"/>
                <a:ext cx="90314" cy="401670"/>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7" name="Group 6">
            <a:extLst>
              <a:ext uri="{FF2B5EF4-FFF2-40B4-BE49-F238E27FC236}">
                <a16:creationId xmlns:a16="http://schemas.microsoft.com/office/drawing/2014/main" id="{1DFD6A63-30F4-4D85-A30D-2A184B22F4F9}"/>
              </a:ext>
            </a:extLst>
          </p:cNvPr>
          <p:cNvGrpSpPr/>
          <p:nvPr/>
        </p:nvGrpSpPr>
        <p:grpSpPr>
          <a:xfrm>
            <a:off x="703080" y="2043946"/>
            <a:ext cx="6148076" cy="3878791"/>
            <a:chOff x="230100" y="1728626"/>
            <a:chExt cx="6148076" cy="3878791"/>
          </a:xfrm>
        </p:grpSpPr>
        <p:grpSp>
          <p:nvGrpSpPr>
            <p:cNvPr id="99" name="Group 98">
              <a:extLst>
                <a:ext uri="{FF2B5EF4-FFF2-40B4-BE49-F238E27FC236}">
                  <a16:creationId xmlns:a16="http://schemas.microsoft.com/office/drawing/2014/main" id="{2EE52C29-DC50-4429-BD74-183B56DB6F4A}"/>
                </a:ext>
              </a:extLst>
            </p:cNvPr>
            <p:cNvGrpSpPr/>
            <p:nvPr/>
          </p:nvGrpSpPr>
          <p:grpSpPr>
            <a:xfrm>
              <a:off x="1645462" y="2445477"/>
              <a:ext cx="3220164" cy="2334864"/>
              <a:chOff x="1645462" y="2445477"/>
              <a:chExt cx="3220164" cy="2334864"/>
            </a:xfrm>
          </p:grpSpPr>
          <p:sp>
            <p:nvSpPr>
              <p:cNvPr id="100" name="Rectangle 99">
                <a:extLst>
                  <a:ext uri="{FF2B5EF4-FFF2-40B4-BE49-F238E27FC236}">
                    <a16:creationId xmlns:a16="http://schemas.microsoft.com/office/drawing/2014/main" id="{94B87408-7AF6-4DFA-94B0-7DDAEF0B281A}"/>
                  </a:ext>
                </a:extLst>
              </p:cNvPr>
              <p:cNvSpPr/>
              <p:nvPr/>
            </p:nvSpPr>
            <p:spPr>
              <a:xfrm>
                <a:off x="1645462" y="2445477"/>
                <a:ext cx="1419652" cy="2334864"/>
              </a:xfrm>
              <a:prstGeom prst="rect">
                <a:avLst/>
              </a:prstGeom>
              <a:solidFill>
                <a:srgbClr val="C81919">
                  <a:alpha val="5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600" b="1">
                  <a:latin typeface="+mj-lt"/>
                  <a:cs typeface="Times New Roman" panose="02020603050405020304" pitchFamily="18" charset="0"/>
                </a:endParaRPr>
              </a:p>
            </p:txBody>
          </p:sp>
          <p:sp>
            <p:nvSpPr>
              <p:cNvPr id="101" name="Rectangle 100">
                <a:extLst>
                  <a:ext uri="{FF2B5EF4-FFF2-40B4-BE49-F238E27FC236}">
                    <a16:creationId xmlns:a16="http://schemas.microsoft.com/office/drawing/2014/main" id="{05640960-4D34-44D0-A7EB-38E2E9018976}"/>
                  </a:ext>
                </a:extLst>
              </p:cNvPr>
              <p:cNvSpPr/>
              <p:nvPr/>
            </p:nvSpPr>
            <p:spPr>
              <a:xfrm>
                <a:off x="3445974" y="2445477"/>
                <a:ext cx="1419652" cy="2334864"/>
              </a:xfrm>
              <a:prstGeom prst="rect">
                <a:avLst/>
              </a:prstGeom>
              <a:solidFill>
                <a:srgbClr val="0066CC">
                  <a:alpha val="5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600" b="1">
                  <a:latin typeface="+mj-lt"/>
                  <a:cs typeface="Times New Roman" panose="02020603050405020304" pitchFamily="18" charset="0"/>
                </a:endParaRPr>
              </a:p>
            </p:txBody>
          </p:sp>
          <p:sp>
            <p:nvSpPr>
              <p:cNvPr id="102" name="TextBox 101">
                <a:extLst>
                  <a:ext uri="{FF2B5EF4-FFF2-40B4-BE49-F238E27FC236}">
                    <a16:creationId xmlns:a16="http://schemas.microsoft.com/office/drawing/2014/main" id="{57AEFBF8-EC17-4C86-96DE-F1583FD96104}"/>
                  </a:ext>
                </a:extLst>
              </p:cNvPr>
              <p:cNvSpPr txBox="1"/>
              <p:nvPr/>
            </p:nvSpPr>
            <p:spPr>
              <a:xfrm>
                <a:off x="1980061" y="2549808"/>
                <a:ext cx="761250" cy="338554"/>
              </a:xfrm>
              <a:prstGeom prst="rect">
                <a:avLst/>
              </a:prstGeom>
              <a:noFill/>
            </p:spPr>
            <p:txBody>
              <a:bodyPr wrap="none" rtlCol="0">
                <a:spAutoFit/>
              </a:bodyPr>
              <a:lstStyle/>
              <a:p>
                <a:pPr algn="ctr"/>
                <a:r>
                  <a:rPr lang="en-US" sz="1600" b="1" dirty="0">
                    <a:latin typeface="+mj-lt"/>
                    <a:cs typeface="Times New Roman" panose="02020603050405020304" pitchFamily="18" charset="0"/>
                  </a:rPr>
                  <a:t>Anode</a:t>
                </a:r>
                <a:endParaRPr lang="en-NL" sz="1600" b="1" dirty="0">
                  <a:latin typeface="+mj-lt"/>
                  <a:cs typeface="Times New Roman" panose="02020603050405020304" pitchFamily="18" charset="0"/>
                </a:endParaRPr>
              </a:p>
            </p:txBody>
          </p:sp>
          <p:sp>
            <p:nvSpPr>
              <p:cNvPr id="103" name="TextBox 102">
                <a:extLst>
                  <a:ext uri="{FF2B5EF4-FFF2-40B4-BE49-F238E27FC236}">
                    <a16:creationId xmlns:a16="http://schemas.microsoft.com/office/drawing/2014/main" id="{1A88839D-DF3F-4A8B-9836-1F68468495F7}"/>
                  </a:ext>
                </a:extLst>
              </p:cNvPr>
              <p:cNvSpPr txBox="1"/>
              <p:nvPr/>
            </p:nvSpPr>
            <p:spPr>
              <a:xfrm>
                <a:off x="3691757" y="2549808"/>
                <a:ext cx="930680" cy="338554"/>
              </a:xfrm>
              <a:prstGeom prst="rect">
                <a:avLst/>
              </a:prstGeom>
              <a:noFill/>
            </p:spPr>
            <p:txBody>
              <a:bodyPr wrap="none" rtlCol="0">
                <a:spAutoFit/>
              </a:bodyPr>
              <a:lstStyle/>
              <a:p>
                <a:pPr algn="ctr"/>
                <a:r>
                  <a:rPr lang="en-US" sz="1600" b="1" dirty="0">
                    <a:latin typeface="+mj-lt"/>
                    <a:cs typeface="Times New Roman" panose="02020603050405020304" pitchFamily="18" charset="0"/>
                  </a:rPr>
                  <a:t>Cathode</a:t>
                </a:r>
                <a:endParaRPr lang="en-NL" sz="1600" b="1" dirty="0">
                  <a:latin typeface="+mj-lt"/>
                  <a:cs typeface="Times New Roman" panose="02020603050405020304" pitchFamily="18" charset="0"/>
                </a:endParaRPr>
              </a:p>
            </p:txBody>
          </p:sp>
          <p:sp>
            <p:nvSpPr>
              <p:cNvPr id="104" name="Arrow: Curved Right 103">
                <a:extLst>
                  <a:ext uri="{FF2B5EF4-FFF2-40B4-BE49-F238E27FC236}">
                    <a16:creationId xmlns:a16="http://schemas.microsoft.com/office/drawing/2014/main" id="{8864E541-128D-4FA6-8E17-5F7B1743A4E9}"/>
                  </a:ext>
                </a:extLst>
              </p:cNvPr>
              <p:cNvSpPr/>
              <p:nvPr/>
            </p:nvSpPr>
            <p:spPr>
              <a:xfrm flipV="1">
                <a:off x="1662740" y="3264711"/>
                <a:ext cx="349956" cy="817233"/>
              </a:xfrm>
              <a:prstGeom prst="curvedRightArrow">
                <a:avLst>
                  <a:gd name="adj1" fmla="val 2636"/>
                  <a:gd name="adj2" fmla="val 33101"/>
                  <a:gd name="adj3" fmla="val 19871"/>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800">
                  <a:solidFill>
                    <a:schemeClr val="tx1"/>
                  </a:solidFill>
                  <a:latin typeface="+mj-lt"/>
                  <a:cs typeface="Times New Roman" panose="02020603050405020304" pitchFamily="18" charset="0"/>
                </a:endParaRPr>
              </a:p>
            </p:txBody>
          </p:sp>
          <p:sp>
            <p:nvSpPr>
              <p:cNvPr id="105" name="Arrow: Curved Right 104">
                <a:extLst>
                  <a:ext uri="{FF2B5EF4-FFF2-40B4-BE49-F238E27FC236}">
                    <a16:creationId xmlns:a16="http://schemas.microsoft.com/office/drawing/2014/main" id="{8F2D77BB-71D4-431C-A72E-FB240064D17B}"/>
                  </a:ext>
                </a:extLst>
              </p:cNvPr>
              <p:cNvSpPr/>
              <p:nvPr/>
            </p:nvSpPr>
            <p:spPr>
              <a:xfrm flipH="1">
                <a:off x="4511891" y="3264529"/>
                <a:ext cx="349956" cy="817233"/>
              </a:xfrm>
              <a:prstGeom prst="curvedRightArrow">
                <a:avLst>
                  <a:gd name="adj1" fmla="val 2636"/>
                  <a:gd name="adj2" fmla="val 33101"/>
                  <a:gd name="adj3" fmla="val 19871"/>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800">
                  <a:solidFill>
                    <a:schemeClr val="tx1"/>
                  </a:solidFill>
                  <a:latin typeface="+mj-lt"/>
                  <a:cs typeface="Times New Roman" panose="02020603050405020304" pitchFamily="18" charset="0"/>
                </a:endParaRPr>
              </a:p>
            </p:txBody>
          </p:sp>
          <p:sp>
            <p:nvSpPr>
              <p:cNvPr id="106" name="TextBox 105">
                <a:extLst>
                  <a:ext uri="{FF2B5EF4-FFF2-40B4-BE49-F238E27FC236}">
                    <a16:creationId xmlns:a16="http://schemas.microsoft.com/office/drawing/2014/main" id="{218393F1-9E2D-41F8-90DE-960721F8F01F}"/>
                  </a:ext>
                </a:extLst>
              </p:cNvPr>
              <p:cNvSpPr txBox="1"/>
              <p:nvPr/>
            </p:nvSpPr>
            <p:spPr>
              <a:xfrm>
                <a:off x="1991019" y="3904893"/>
                <a:ext cx="654241" cy="338554"/>
              </a:xfrm>
              <a:prstGeom prst="rect">
                <a:avLst/>
              </a:prstGeom>
              <a:noFill/>
            </p:spPr>
            <p:txBody>
              <a:bodyPr wrap="none" rtlCol="0">
                <a:spAutoFit/>
              </a:bodyPr>
              <a:lstStyle/>
              <a:p>
                <a:pPr algn="ctr"/>
                <a:r>
                  <a:rPr lang="en-US" sz="1600" b="1" dirty="0">
                    <a:latin typeface="+mj-lt"/>
                    <a:cs typeface="Times New Roman" panose="02020603050405020304" pitchFamily="18" charset="0"/>
                  </a:rPr>
                  <a:t>A</a:t>
                </a:r>
                <a:r>
                  <a:rPr lang="en-US" sz="1600" b="1" baseline="30000" dirty="0">
                    <a:latin typeface="+mj-lt"/>
                    <a:cs typeface="Times New Roman" panose="02020603050405020304" pitchFamily="18" charset="0"/>
                  </a:rPr>
                  <a:t>(n-1)+</a:t>
                </a:r>
                <a:endParaRPr lang="en-NL" sz="1600" b="1" dirty="0">
                  <a:latin typeface="+mj-lt"/>
                  <a:cs typeface="Times New Roman" panose="02020603050405020304" pitchFamily="18" charset="0"/>
                </a:endParaRPr>
              </a:p>
            </p:txBody>
          </p:sp>
          <p:sp>
            <p:nvSpPr>
              <p:cNvPr id="107" name="TextBox 106">
                <a:extLst>
                  <a:ext uri="{FF2B5EF4-FFF2-40B4-BE49-F238E27FC236}">
                    <a16:creationId xmlns:a16="http://schemas.microsoft.com/office/drawing/2014/main" id="{8D38F547-9818-4C32-8046-74F2671983E8}"/>
                  </a:ext>
                </a:extLst>
              </p:cNvPr>
              <p:cNvSpPr txBox="1"/>
              <p:nvPr/>
            </p:nvSpPr>
            <p:spPr>
              <a:xfrm>
                <a:off x="1990132" y="3171030"/>
                <a:ext cx="459545" cy="338554"/>
              </a:xfrm>
              <a:prstGeom prst="rect">
                <a:avLst/>
              </a:prstGeom>
              <a:noFill/>
            </p:spPr>
            <p:txBody>
              <a:bodyPr wrap="none" rtlCol="0">
                <a:spAutoFit/>
              </a:bodyPr>
              <a:lstStyle/>
              <a:p>
                <a:pPr algn="ctr"/>
                <a:r>
                  <a:rPr lang="en-US" sz="1600" b="1" dirty="0">
                    <a:latin typeface="+mj-lt"/>
                    <a:cs typeface="Times New Roman" panose="02020603050405020304" pitchFamily="18" charset="0"/>
                  </a:rPr>
                  <a:t>A</a:t>
                </a:r>
                <a:r>
                  <a:rPr lang="en-US" sz="1600" b="1" baseline="30000" dirty="0">
                    <a:latin typeface="+mj-lt"/>
                    <a:cs typeface="Times New Roman" panose="02020603050405020304" pitchFamily="18" charset="0"/>
                  </a:rPr>
                  <a:t>n+</a:t>
                </a:r>
                <a:endParaRPr lang="en-NL" sz="1600" b="1" dirty="0">
                  <a:latin typeface="+mj-lt"/>
                  <a:cs typeface="Times New Roman" panose="02020603050405020304" pitchFamily="18" charset="0"/>
                </a:endParaRPr>
              </a:p>
            </p:txBody>
          </p:sp>
          <p:sp>
            <p:nvSpPr>
              <p:cNvPr id="108" name="TextBox 107">
                <a:extLst>
                  <a:ext uri="{FF2B5EF4-FFF2-40B4-BE49-F238E27FC236}">
                    <a16:creationId xmlns:a16="http://schemas.microsoft.com/office/drawing/2014/main" id="{D577B6E1-FBDA-4370-9CA2-97E6392B1F37}"/>
                  </a:ext>
                </a:extLst>
              </p:cNvPr>
              <p:cNvSpPr txBox="1"/>
              <p:nvPr/>
            </p:nvSpPr>
            <p:spPr>
              <a:xfrm>
                <a:off x="3854741" y="3905895"/>
                <a:ext cx="654241" cy="338554"/>
              </a:xfrm>
              <a:prstGeom prst="rect">
                <a:avLst/>
              </a:prstGeom>
              <a:noFill/>
            </p:spPr>
            <p:txBody>
              <a:bodyPr wrap="none" rtlCol="0">
                <a:spAutoFit/>
              </a:bodyPr>
              <a:lstStyle/>
              <a:p>
                <a:pPr algn="ctr"/>
                <a:r>
                  <a:rPr lang="en-US" sz="1600" b="1" dirty="0">
                    <a:latin typeface="+mj-lt"/>
                    <a:cs typeface="Times New Roman" panose="02020603050405020304" pitchFamily="18" charset="0"/>
                  </a:rPr>
                  <a:t>A</a:t>
                </a:r>
                <a:r>
                  <a:rPr lang="en-US" sz="1600" b="1" baseline="30000" dirty="0">
                    <a:latin typeface="+mj-lt"/>
                    <a:cs typeface="Times New Roman" panose="02020603050405020304" pitchFamily="18" charset="0"/>
                  </a:rPr>
                  <a:t>(n-1)+</a:t>
                </a:r>
                <a:endParaRPr lang="en-NL" sz="1600" b="1" dirty="0">
                  <a:latin typeface="+mj-lt"/>
                  <a:cs typeface="Times New Roman" panose="02020603050405020304" pitchFamily="18" charset="0"/>
                </a:endParaRPr>
              </a:p>
            </p:txBody>
          </p:sp>
          <p:sp>
            <p:nvSpPr>
              <p:cNvPr id="109" name="TextBox 108">
                <a:extLst>
                  <a:ext uri="{FF2B5EF4-FFF2-40B4-BE49-F238E27FC236}">
                    <a16:creationId xmlns:a16="http://schemas.microsoft.com/office/drawing/2014/main" id="{7AE386A4-5300-4927-831B-34C729FE1259}"/>
                  </a:ext>
                </a:extLst>
              </p:cNvPr>
              <p:cNvSpPr txBox="1"/>
              <p:nvPr/>
            </p:nvSpPr>
            <p:spPr>
              <a:xfrm>
                <a:off x="4051681" y="3172080"/>
                <a:ext cx="459545" cy="338554"/>
              </a:xfrm>
              <a:prstGeom prst="rect">
                <a:avLst/>
              </a:prstGeom>
              <a:noFill/>
            </p:spPr>
            <p:txBody>
              <a:bodyPr wrap="none" rtlCol="0">
                <a:spAutoFit/>
              </a:bodyPr>
              <a:lstStyle/>
              <a:p>
                <a:pPr algn="ctr"/>
                <a:r>
                  <a:rPr lang="en-US" sz="1600" b="1" dirty="0">
                    <a:latin typeface="+mj-lt"/>
                    <a:cs typeface="Times New Roman" panose="02020603050405020304" pitchFamily="18" charset="0"/>
                  </a:rPr>
                  <a:t>A</a:t>
                </a:r>
                <a:r>
                  <a:rPr lang="en-US" sz="1600" b="1" baseline="30000" dirty="0">
                    <a:latin typeface="+mj-lt"/>
                    <a:cs typeface="Times New Roman" panose="02020603050405020304" pitchFamily="18" charset="0"/>
                  </a:rPr>
                  <a:t>n+</a:t>
                </a:r>
                <a:endParaRPr lang="en-NL" sz="1600" b="1" dirty="0">
                  <a:latin typeface="+mj-lt"/>
                  <a:cs typeface="Times New Roman" panose="02020603050405020304" pitchFamily="18" charset="0"/>
                </a:endParaRPr>
              </a:p>
            </p:txBody>
          </p:sp>
        </p:grpSp>
        <p:grpSp>
          <p:nvGrpSpPr>
            <p:cNvPr id="110" name="Group 109">
              <a:extLst>
                <a:ext uri="{FF2B5EF4-FFF2-40B4-BE49-F238E27FC236}">
                  <a16:creationId xmlns:a16="http://schemas.microsoft.com/office/drawing/2014/main" id="{A6171FF8-265F-4AF2-8F9A-3DCA1C3CA124}"/>
                </a:ext>
              </a:extLst>
            </p:cNvPr>
            <p:cNvGrpSpPr/>
            <p:nvPr/>
          </p:nvGrpSpPr>
          <p:grpSpPr>
            <a:xfrm>
              <a:off x="2159298" y="2445477"/>
              <a:ext cx="2192082" cy="2334864"/>
              <a:chOff x="2159298" y="2445477"/>
              <a:chExt cx="2192082" cy="2334864"/>
            </a:xfrm>
          </p:grpSpPr>
          <p:grpSp>
            <p:nvGrpSpPr>
              <p:cNvPr id="111" name="Group 110">
                <a:extLst>
                  <a:ext uri="{FF2B5EF4-FFF2-40B4-BE49-F238E27FC236}">
                    <a16:creationId xmlns:a16="http://schemas.microsoft.com/office/drawing/2014/main" id="{65111805-DAC6-4AA9-9A14-02826432228C}"/>
                  </a:ext>
                </a:extLst>
              </p:cNvPr>
              <p:cNvGrpSpPr/>
              <p:nvPr/>
            </p:nvGrpSpPr>
            <p:grpSpPr>
              <a:xfrm>
                <a:off x="3053970" y="2445477"/>
                <a:ext cx="401788" cy="2334864"/>
                <a:chOff x="3053970" y="2445477"/>
                <a:chExt cx="401788" cy="2334864"/>
              </a:xfrm>
            </p:grpSpPr>
            <p:sp>
              <p:nvSpPr>
                <p:cNvPr id="115" name="Rectangle 114">
                  <a:extLst>
                    <a:ext uri="{FF2B5EF4-FFF2-40B4-BE49-F238E27FC236}">
                      <a16:creationId xmlns:a16="http://schemas.microsoft.com/office/drawing/2014/main" id="{49304138-17E0-4E1D-9B74-97F9379D1DEF}"/>
                    </a:ext>
                  </a:extLst>
                </p:cNvPr>
                <p:cNvSpPr/>
                <p:nvPr/>
              </p:nvSpPr>
              <p:spPr>
                <a:xfrm>
                  <a:off x="3053970" y="2445477"/>
                  <a:ext cx="401788" cy="2334864"/>
                </a:xfrm>
                <a:prstGeom prst="rect">
                  <a:avLst/>
                </a:prstGeom>
                <a:solidFill>
                  <a:schemeClr val="tx1">
                    <a:lumMod val="75000"/>
                    <a:lumOff val="2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600" b="1">
                    <a:latin typeface="+mj-lt"/>
                    <a:cs typeface="Times New Roman" panose="02020603050405020304" pitchFamily="18" charset="0"/>
                  </a:endParaRPr>
                </a:p>
              </p:txBody>
            </p:sp>
            <p:sp>
              <p:nvSpPr>
                <p:cNvPr id="116" name="TextBox 115">
                  <a:extLst>
                    <a:ext uri="{FF2B5EF4-FFF2-40B4-BE49-F238E27FC236}">
                      <a16:creationId xmlns:a16="http://schemas.microsoft.com/office/drawing/2014/main" id="{BF3E4DEC-EF5B-4290-A0FA-D343886D4E2F}"/>
                    </a:ext>
                  </a:extLst>
                </p:cNvPr>
                <p:cNvSpPr txBox="1"/>
                <p:nvPr/>
              </p:nvSpPr>
              <p:spPr>
                <a:xfrm rot="16200000">
                  <a:off x="2656682" y="3455957"/>
                  <a:ext cx="1165703" cy="313893"/>
                </a:xfrm>
                <a:prstGeom prst="rect">
                  <a:avLst/>
                </a:prstGeom>
                <a:noFill/>
              </p:spPr>
              <p:txBody>
                <a:bodyPr wrap="none" rtlCol="0">
                  <a:spAutoFit/>
                </a:bodyPr>
                <a:lstStyle/>
                <a:p>
                  <a:pPr algn="ctr"/>
                  <a:r>
                    <a:rPr lang="en-US" sz="1600" dirty="0">
                      <a:solidFill>
                        <a:schemeClr val="bg1"/>
                      </a:solidFill>
                      <a:latin typeface="+mj-lt"/>
                      <a:cs typeface="Times New Roman" panose="02020603050405020304" pitchFamily="18" charset="0"/>
                    </a:rPr>
                    <a:t>Membrane</a:t>
                  </a:r>
                  <a:endParaRPr lang="en-NL" sz="1600" dirty="0">
                    <a:solidFill>
                      <a:schemeClr val="bg1"/>
                    </a:solidFill>
                    <a:latin typeface="+mj-lt"/>
                    <a:cs typeface="Times New Roman" panose="02020603050405020304" pitchFamily="18" charset="0"/>
                  </a:endParaRPr>
                </a:p>
              </p:txBody>
            </p:sp>
          </p:grpSp>
          <p:cxnSp>
            <p:nvCxnSpPr>
              <p:cNvPr id="112" name="Straight Arrow Connector 111">
                <a:extLst>
                  <a:ext uri="{FF2B5EF4-FFF2-40B4-BE49-F238E27FC236}">
                    <a16:creationId xmlns:a16="http://schemas.microsoft.com/office/drawing/2014/main" id="{1D9396F0-5DBB-4A1A-9259-48A6ED653407}"/>
                  </a:ext>
                </a:extLst>
              </p:cNvPr>
              <p:cNvCxnSpPr/>
              <p:nvPr/>
            </p:nvCxnSpPr>
            <p:spPr>
              <a:xfrm>
                <a:off x="2676592" y="4515466"/>
                <a:ext cx="115359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3" name="TextBox 112">
                <a:extLst>
                  <a:ext uri="{FF2B5EF4-FFF2-40B4-BE49-F238E27FC236}">
                    <a16:creationId xmlns:a16="http://schemas.microsoft.com/office/drawing/2014/main" id="{8A5A3B5D-A36C-45BD-895B-B71573D46862}"/>
                  </a:ext>
                </a:extLst>
              </p:cNvPr>
              <p:cNvSpPr txBox="1"/>
              <p:nvPr/>
            </p:nvSpPr>
            <p:spPr>
              <a:xfrm>
                <a:off x="2159298" y="4353695"/>
                <a:ext cx="562094" cy="338554"/>
              </a:xfrm>
              <a:prstGeom prst="rect">
                <a:avLst/>
              </a:prstGeom>
              <a:noFill/>
            </p:spPr>
            <p:txBody>
              <a:bodyPr wrap="none" rtlCol="0">
                <a:spAutoFit/>
              </a:bodyPr>
              <a:lstStyle/>
              <a:p>
                <a:pPr algn="ctr"/>
                <a:r>
                  <a:rPr lang="en-US" sz="1600" b="1" dirty="0">
                    <a:latin typeface="+mj-lt"/>
                    <a:cs typeface="Times New Roman" panose="02020603050405020304" pitchFamily="18" charset="0"/>
                  </a:rPr>
                  <a:t>Ions</a:t>
                </a:r>
                <a:endParaRPr lang="en-NL" sz="1600" b="1" dirty="0">
                  <a:latin typeface="+mj-lt"/>
                  <a:cs typeface="Times New Roman" panose="02020603050405020304" pitchFamily="18" charset="0"/>
                </a:endParaRPr>
              </a:p>
            </p:txBody>
          </p:sp>
          <p:sp>
            <p:nvSpPr>
              <p:cNvPr id="114" name="TextBox 113">
                <a:extLst>
                  <a:ext uri="{FF2B5EF4-FFF2-40B4-BE49-F238E27FC236}">
                    <a16:creationId xmlns:a16="http://schemas.microsoft.com/office/drawing/2014/main" id="{2EC67B1C-4EC0-42FC-B5B6-D54706D6FFA1}"/>
                  </a:ext>
                </a:extLst>
              </p:cNvPr>
              <p:cNvSpPr txBox="1"/>
              <p:nvPr/>
            </p:nvSpPr>
            <p:spPr>
              <a:xfrm>
                <a:off x="3789286" y="4354919"/>
                <a:ext cx="562094" cy="338554"/>
              </a:xfrm>
              <a:prstGeom prst="rect">
                <a:avLst/>
              </a:prstGeom>
              <a:noFill/>
            </p:spPr>
            <p:txBody>
              <a:bodyPr wrap="none" rtlCol="0">
                <a:spAutoFit/>
              </a:bodyPr>
              <a:lstStyle/>
              <a:p>
                <a:pPr algn="ctr"/>
                <a:r>
                  <a:rPr lang="en-US" sz="1600" b="1" dirty="0">
                    <a:latin typeface="+mj-lt"/>
                    <a:cs typeface="Times New Roman" panose="02020603050405020304" pitchFamily="18" charset="0"/>
                  </a:rPr>
                  <a:t>Ions</a:t>
                </a:r>
                <a:endParaRPr lang="en-NL" sz="1600" b="1" dirty="0">
                  <a:latin typeface="+mj-lt"/>
                  <a:cs typeface="Times New Roman" panose="02020603050405020304" pitchFamily="18" charset="0"/>
                </a:endParaRPr>
              </a:p>
            </p:txBody>
          </p:sp>
        </p:grpSp>
        <p:cxnSp>
          <p:nvCxnSpPr>
            <p:cNvPr id="117" name="Straight Connector 116">
              <a:extLst>
                <a:ext uri="{FF2B5EF4-FFF2-40B4-BE49-F238E27FC236}">
                  <a16:creationId xmlns:a16="http://schemas.microsoft.com/office/drawing/2014/main" id="{FB4CD1A5-C3C1-45EA-A9C4-F48E34BAA273}"/>
                </a:ext>
              </a:extLst>
            </p:cNvPr>
            <p:cNvCxnSpPr>
              <a:cxnSpLocks/>
            </p:cNvCxnSpPr>
            <p:nvPr/>
          </p:nvCxnSpPr>
          <p:spPr>
            <a:xfrm flipH="1" flipV="1">
              <a:off x="1478718" y="1862614"/>
              <a:ext cx="0" cy="5778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15704CA2-88E5-4784-8616-DB2E9CFBE556}"/>
                </a:ext>
              </a:extLst>
            </p:cNvPr>
            <p:cNvCxnSpPr>
              <a:cxnSpLocks/>
            </p:cNvCxnSpPr>
            <p:nvPr/>
          </p:nvCxnSpPr>
          <p:spPr>
            <a:xfrm flipH="1" flipV="1">
              <a:off x="5050616" y="1861519"/>
              <a:ext cx="0" cy="5778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6F4926EC-2812-40B6-8C0B-DC96E08AEE3A}"/>
                </a:ext>
              </a:extLst>
            </p:cNvPr>
            <p:cNvCxnSpPr>
              <a:cxnSpLocks/>
            </p:cNvCxnSpPr>
            <p:nvPr/>
          </p:nvCxnSpPr>
          <p:spPr>
            <a:xfrm>
              <a:off x="1471646" y="1878040"/>
              <a:ext cx="35689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20" name="Rectangle 119">
              <a:extLst>
                <a:ext uri="{FF2B5EF4-FFF2-40B4-BE49-F238E27FC236}">
                  <a16:creationId xmlns:a16="http://schemas.microsoft.com/office/drawing/2014/main" id="{08002FB4-FF3A-4158-97C9-359FED1394D9}"/>
                </a:ext>
              </a:extLst>
            </p:cNvPr>
            <p:cNvSpPr/>
            <p:nvPr/>
          </p:nvSpPr>
          <p:spPr>
            <a:xfrm>
              <a:off x="2859384" y="1728626"/>
              <a:ext cx="760300" cy="314455"/>
            </a:xfrm>
            <a:prstGeom prst="rect">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mj-lt"/>
                  <a:cs typeface="Times New Roman" panose="02020603050405020304" pitchFamily="18" charset="0"/>
                </a:rPr>
                <a:t>Load</a:t>
              </a:r>
              <a:endParaRPr lang="en-NL" sz="1600" dirty="0">
                <a:latin typeface="+mj-lt"/>
                <a:cs typeface="Times New Roman" panose="02020603050405020304" pitchFamily="18" charset="0"/>
              </a:endParaRPr>
            </a:p>
          </p:txBody>
        </p:sp>
        <p:grpSp>
          <p:nvGrpSpPr>
            <p:cNvPr id="121" name="Group 120">
              <a:extLst>
                <a:ext uri="{FF2B5EF4-FFF2-40B4-BE49-F238E27FC236}">
                  <a16:creationId xmlns:a16="http://schemas.microsoft.com/office/drawing/2014/main" id="{FE07198F-0264-413A-826C-8138E6DC675E}"/>
                </a:ext>
              </a:extLst>
            </p:cNvPr>
            <p:cNvGrpSpPr/>
            <p:nvPr/>
          </p:nvGrpSpPr>
          <p:grpSpPr>
            <a:xfrm>
              <a:off x="1309004" y="2433851"/>
              <a:ext cx="3906579" cy="2346490"/>
              <a:chOff x="1309004" y="2433851"/>
              <a:chExt cx="3906579" cy="2346490"/>
            </a:xfrm>
          </p:grpSpPr>
          <p:grpSp>
            <p:nvGrpSpPr>
              <p:cNvPr id="122" name="Group 121">
                <a:extLst>
                  <a:ext uri="{FF2B5EF4-FFF2-40B4-BE49-F238E27FC236}">
                    <a16:creationId xmlns:a16="http://schemas.microsoft.com/office/drawing/2014/main" id="{22B3C39F-F266-4EE3-AC81-12B39B211EF1}"/>
                  </a:ext>
                </a:extLst>
              </p:cNvPr>
              <p:cNvGrpSpPr/>
              <p:nvPr/>
            </p:nvGrpSpPr>
            <p:grpSpPr>
              <a:xfrm>
                <a:off x="1309004" y="2445477"/>
                <a:ext cx="3906579" cy="2334864"/>
                <a:chOff x="1309004" y="2445477"/>
                <a:chExt cx="3906579" cy="2334864"/>
              </a:xfrm>
            </p:grpSpPr>
            <p:sp>
              <p:nvSpPr>
                <p:cNvPr id="129" name="Rectangle 128">
                  <a:extLst>
                    <a:ext uri="{FF2B5EF4-FFF2-40B4-BE49-F238E27FC236}">
                      <a16:creationId xmlns:a16="http://schemas.microsoft.com/office/drawing/2014/main" id="{8A05AFBD-4F3C-4705-991E-CA5A2F11EC98}"/>
                    </a:ext>
                  </a:extLst>
                </p:cNvPr>
                <p:cNvSpPr/>
                <p:nvPr/>
              </p:nvSpPr>
              <p:spPr>
                <a:xfrm>
                  <a:off x="4865627" y="2445477"/>
                  <a:ext cx="349956" cy="2334864"/>
                </a:xfrm>
                <a:prstGeom prst="rect">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600" b="1">
                    <a:latin typeface="+mj-lt"/>
                    <a:cs typeface="Times New Roman" panose="02020603050405020304" pitchFamily="18" charset="0"/>
                  </a:endParaRPr>
                </a:p>
              </p:txBody>
            </p:sp>
            <p:sp>
              <p:nvSpPr>
                <p:cNvPr id="130" name="Rectangle 129">
                  <a:extLst>
                    <a:ext uri="{FF2B5EF4-FFF2-40B4-BE49-F238E27FC236}">
                      <a16:creationId xmlns:a16="http://schemas.microsoft.com/office/drawing/2014/main" id="{CA63ADBB-E2C5-4160-A697-131FC4FB5F11}"/>
                    </a:ext>
                  </a:extLst>
                </p:cNvPr>
                <p:cNvSpPr/>
                <p:nvPr/>
              </p:nvSpPr>
              <p:spPr>
                <a:xfrm>
                  <a:off x="1309004" y="2445477"/>
                  <a:ext cx="349956" cy="2334864"/>
                </a:xfrm>
                <a:prstGeom prst="rect">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600" b="1" dirty="0">
                    <a:latin typeface="+mj-lt"/>
                    <a:cs typeface="Times New Roman" panose="02020603050405020304" pitchFamily="18" charset="0"/>
                  </a:endParaRPr>
                </a:p>
              </p:txBody>
            </p:sp>
            <p:sp>
              <p:nvSpPr>
                <p:cNvPr id="131" name="TextBox 130">
                  <a:extLst>
                    <a:ext uri="{FF2B5EF4-FFF2-40B4-BE49-F238E27FC236}">
                      <a16:creationId xmlns:a16="http://schemas.microsoft.com/office/drawing/2014/main" id="{E1C6C3FA-E005-4FB5-93A2-D80F314CF542}"/>
                    </a:ext>
                  </a:extLst>
                </p:cNvPr>
                <p:cNvSpPr txBox="1"/>
                <p:nvPr/>
              </p:nvSpPr>
              <p:spPr>
                <a:xfrm rot="16200000">
                  <a:off x="626704" y="3455963"/>
                  <a:ext cx="1689886" cy="313893"/>
                </a:xfrm>
                <a:prstGeom prst="rect">
                  <a:avLst/>
                </a:prstGeom>
                <a:noFill/>
              </p:spPr>
              <p:txBody>
                <a:bodyPr wrap="none" rtlCol="0">
                  <a:spAutoFit/>
                </a:bodyPr>
                <a:lstStyle/>
                <a:p>
                  <a:pPr algn="ctr"/>
                  <a:r>
                    <a:rPr lang="en-US" sz="1600" dirty="0">
                      <a:latin typeface="+mj-lt"/>
                      <a:cs typeface="Times New Roman" panose="02020603050405020304" pitchFamily="18" charset="0"/>
                    </a:rPr>
                    <a:t>Current collector</a:t>
                  </a:r>
                  <a:endParaRPr lang="en-NL" sz="1600" dirty="0">
                    <a:latin typeface="+mj-lt"/>
                    <a:cs typeface="Times New Roman" panose="02020603050405020304" pitchFamily="18" charset="0"/>
                  </a:endParaRPr>
                </a:p>
              </p:txBody>
            </p:sp>
          </p:grpSp>
          <p:grpSp>
            <p:nvGrpSpPr>
              <p:cNvPr id="123" name="Group 122">
                <a:extLst>
                  <a:ext uri="{FF2B5EF4-FFF2-40B4-BE49-F238E27FC236}">
                    <a16:creationId xmlns:a16="http://schemas.microsoft.com/office/drawing/2014/main" id="{5C11CE9C-E82B-43BF-A0A3-C47C78231F2C}"/>
                  </a:ext>
                </a:extLst>
              </p:cNvPr>
              <p:cNvGrpSpPr/>
              <p:nvPr/>
            </p:nvGrpSpPr>
            <p:grpSpPr>
              <a:xfrm>
                <a:off x="1324856" y="2433851"/>
                <a:ext cx="318353" cy="338554"/>
                <a:chOff x="6419650" y="141739"/>
                <a:chExt cx="427863" cy="421869"/>
              </a:xfrm>
            </p:grpSpPr>
            <p:sp>
              <p:nvSpPr>
                <p:cNvPr id="127" name="Oval 126">
                  <a:extLst>
                    <a:ext uri="{FF2B5EF4-FFF2-40B4-BE49-F238E27FC236}">
                      <a16:creationId xmlns:a16="http://schemas.microsoft.com/office/drawing/2014/main" id="{F9E8393C-934B-416F-81D6-40AB38184E3B}"/>
                    </a:ext>
                  </a:extLst>
                </p:cNvPr>
                <p:cNvSpPr/>
                <p:nvPr/>
              </p:nvSpPr>
              <p:spPr>
                <a:xfrm>
                  <a:off x="6457950" y="219075"/>
                  <a:ext cx="324000" cy="324000"/>
                </a:xfrm>
                <a:prstGeom prst="ellipse">
                  <a:avLst/>
                </a:prstGeom>
                <a:solidFill>
                  <a:srgbClr val="36B8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300" dirty="0">
                    <a:latin typeface="+mj-lt"/>
                  </a:endParaRPr>
                </a:p>
              </p:txBody>
            </p:sp>
            <p:sp>
              <p:nvSpPr>
                <p:cNvPr id="128" name="TextBox 127">
                  <a:extLst>
                    <a:ext uri="{FF2B5EF4-FFF2-40B4-BE49-F238E27FC236}">
                      <a16:creationId xmlns:a16="http://schemas.microsoft.com/office/drawing/2014/main" id="{A4939DB5-51E7-4E1B-BFCB-91ADB45CB323}"/>
                    </a:ext>
                  </a:extLst>
                </p:cNvPr>
                <p:cNvSpPr txBox="1"/>
                <p:nvPr/>
              </p:nvSpPr>
              <p:spPr>
                <a:xfrm>
                  <a:off x="6419650" y="141739"/>
                  <a:ext cx="427863" cy="421869"/>
                </a:xfrm>
                <a:prstGeom prst="rect">
                  <a:avLst/>
                </a:prstGeom>
                <a:noFill/>
              </p:spPr>
              <p:txBody>
                <a:bodyPr wrap="none" rtlCol="0">
                  <a:spAutoFit/>
                </a:bodyPr>
                <a:lstStyle/>
                <a:p>
                  <a:r>
                    <a:rPr lang="en-US" sz="1600" dirty="0">
                      <a:latin typeface="+mj-lt"/>
                      <a:ea typeface="Arial" charset="0"/>
                      <a:cs typeface="Times New Roman" panose="02020603050405020304" pitchFamily="18" charset="0"/>
                    </a:rPr>
                    <a:t>e</a:t>
                  </a:r>
                  <a:r>
                    <a:rPr lang="en-US" sz="1600" baseline="30000" dirty="0">
                      <a:latin typeface="+mj-lt"/>
                      <a:ea typeface="Arial" charset="0"/>
                      <a:cs typeface="Times New Roman" panose="02020603050405020304" pitchFamily="18" charset="0"/>
                    </a:rPr>
                    <a:t>-</a:t>
                  </a:r>
                  <a:endParaRPr lang="en-NL" sz="1600" dirty="0">
                    <a:latin typeface="+mj-lt"/>
                    <a:ea typeface="Arial" charset="0"/>
                    <a:cs typeface="Times New Roman" panose="02020603050405020304" pitchFamily="18" charset="0"/>
                  </a:endParaRPr>
                </a:p>
              </p:txBody>
            </p:sp>
          </p:grpSp>
          <p:grpSp>
            <p:nvGrpSpPr>
              <p:cNvPr id="124" name="Group 123">
                <a:extLst>
                  <a:ext uri="{FF2B5EF4-FFF2-40B4-BE49-F238E27FC236}">
                    <a16:creationId xmlns:a16="http://schemas.microsoft.com/office/drawing/2014/main" id="{153BF76E-8FED-4B96-A9E3-BF626784A5F6}"/>
                  </a:ext>
                </a:extLst>
              </p:cNvPr>
              <p:cNvGrpSpPr/>
              <p:nvPr/>
            </p:nvGrpSpPr>
            <p:grpSpPr>
              <a:xfrm>
                <a:off x="4882618" y="3451865"/>
                <a:ext cx="318353" cy="338554"/>
                <a:chOff x="6419650" y="141739"/>
                <a:chExt cx="427863" cy="421869"/>
              </a:xfrm>
            </p:grpSpPr>
            <p:sp>
              <p:nvSpPr>
                <p:cNvPr id="125" name="Oval 124">
                  <a:extLst>
                    <a:ext uri="{FF2B5EF4-FFF2-40B4-BE49-F238E27FC236}">
                      <a16:creationId xmlns:a16="http://schemas.microsoft.com/office/drawing/2014/main" id="{9371C54C-4B92-42C1-901C-29C14BAB43B5}"/>
                    </a:ext>
                  </a:extLst>
                </p:cNvPr>
                <p:cNvSpPr/>
                <p:nvPr/>
              </p:nvSpPr>
              <p:spPr>
                <a:xfrm>
                  <a:off x="6457950" y="219075"/>
                  <a:ext cx="324000" cy="324000"/>
                </a:xfrm>
                <a:prstGeom prst="ellipse">
                  <a:avLst/>
                </a:prstGeom>
                <a:solidFill>
                  <a:srgbClr val="36B8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300" dirty="0">
                    <a:latin typeface="+mj-lt"/>
                  </a:endParaRPr>
                </a:p>
              </p:txBody>
            </p:sp>
            <p:sp>
              <p:nvSpPr>
                <p:cNvPr id="126" name="TextBox 125">
                  <a:extLst>
                    <a:ext uri="{FF2B5EF4-FFF2-40B4-BE49-F238E27FC236}">
                      <a16:creationId xmlns:a16="http://schemas.microsoft.com/office/drawing/2014/main" id="{A6E23BFE-F81B-497D-B524-FCA18307EC2A}"/>
                    </a:ext>
                  </a:extLst>
                </p:cNvPr>
                <p:cNvSpPr txBox="1"/>
                <p:nvPr/>
              </p:nvSpPr>
              <p:spPr>
                <a:xfrm>
                  <a:off x="6419650" y="141739"/>
                  <a:ext cx="427863" cy="421869"/>
                </a:xfrm>
                <a:prstGeom prst="rect">
                  <a:avLst/>
                </a:prstGeom>
                <a:noFill/>
              </p:spPr>
              <p:txBody>
                <a:bodyPr wrap="none" rtlCol="0">
                  <a:spAutoFit/>
                </a:bodyPr>
                <a:lstStyle/>
                <a:p>
                  <a:r>
                    <a:rPr lang="en-US" sz="1600" dirty="0">
                      <a:latin typeface="+mj-lt"/>
                      <a:ea typeface="Arial" charset="0"/>
                      <a:cs typeface="Times New Roman" panose="02020603050405020304" pitchFamily="18" charset="0"/>
                    </a:rPr>
                    <a:t>e</a:t>
                  </a:r>
                  <a:r>
                    <a:rPr lang="en-US" sz="1600" baseline="30000" dirty="0">
                      <a:latin typeface="+mj-lt"/>
                      <a:ea typeface="Arial" charset="0"/>
                      <a:cs typeface="Times New Roman" panose="02020603050405020304" pitchFamily="18" charset="0"/>
                    </a:rPr>
                    <a:t>-</a:t>
                  </a:r>
                  <a:endParaRPr lang="en-NL" sz="1600" dirty="0">
                    <a:latin typeface="+mj-lt"/>
                    <a:ea typeface="Arial" charset="0"/>
                    <a:cs typeface="Times New Roman" panose="02020603050405020304" pitchFamily="18" charset="0"/>
                  </a:endParaRPr>
                </a:p>
              </p:txBody>
            </p:sp>
          </p:grpSp>
        </p:grpSp>
        <p:grpSp>
          <p:nvGrpSpPr>
            <p:cNvPr id="132" name="Group 131">
              <a:extLst>
                <a:ext uri="{FF2B5EF4-FFF2-40B4-BE49-F238E27FC236}">
                  <a16:creationId xmlns:a16="http://schemas.microsoft.com/office/drawing/2014/main" id="{76685E21-AC3B-4A49-AFF5-A97FD5FB42E5}"/>
                </a:ext>
              </a:extLst>
            </p:cNvPr>
            <p:cNvGrpSpPr/>
            <p:nvPr/>
          </p:nvGrpSpPr>
          <p:grpSpPr>
            <a:xfrm>
              <a:off x="230100" y="2923985"/>
              <a:ext cx="6148076" cy="1370884"/>
              <a:chOff x="-528024" y="3229071"/>
              <a:chExt cx="6118519" cy="1264915"/>
            </a:xfrm>
          </p:grpSpPr>
          <p:grpSp>
            <p:nvGrpSpPr>
              <p:cNvPr id="133" name="Group 132">
                <a:extLst>
                  <a:ext uri="{FF2B5EF4-FFF2-40B4-BE49-F238E27FC236}">
                    <a16:creationId xmlns:a16="http://schemas.microsoft.com/office/drawing/2014/main" id="{611432E3-6546-46E5-94E9-5B191355EF84}"/>
                  </a:ext>
                </a:extLst>
              </p:cNvPr>
              <p:cNvGrpSpPr/>
              <p:nvPr/>
            </p:nvGrpSpPr>
            <p:grpSpPr>
              <a:xfrm>
                <a:off x="4703115" y="3229071"/>
                <a:ext cx="842742" cy="1264915"/>
                <a:chOff x="448042" y="4133850"/>
                <a:chExt cx="904875" cy="1228725"/>
              </a:xfrm>
            </p:grpSpPr>
            <p:sp>
              <p:nvSpPr>
                <p:cNvPr id="140" name="Cylinder 139">
                  <a:extLst>
                    <a:ext uri="{FF2B5EF4-FFF2-40B4-BE49-F238E27FC236}">
                      <a16:creationId xmlns:a16="http://schemas.microsoft.com/office/drawing/2014/main" id="{A58D8A9B-346C-4655-AD1B-9780A886003C}"/>
                    </a:ext>
                  </a:extLst>
                </p:cNvPr>
                <p:cNvSpPr/>
                <p:nvPr/>
              </p:nvSpPr>
              <p:spPr>
                <a:xfrm>
                  <a:off x="448042" y="4133850"/>
                  <a:ext cx="904875" cy="1228725"/>
                </a:xfrm>
                <a:prstGeom prst="can">
                  <a:avLst/>
                </a:prstGeom>
                <a:solidFill>
                  <a:srgbClr val="7FB2E5"/>
                </a:solidFill>
                <a:ln w="12700" cap="flat" cmpd="sng" algn="ctr">
                  <a:solidFill>
                    <a:srgbClr val="408CD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NL" sz="800" b="0" i="0" u="none" strike="noStrike" kern="0" cap="none" spc="0" normalizeH="0" baseline="0" noProof="0">
                    <a:ln>
                      <a:noFill/>
                    </a:ln>
                    <a:solidFill>
                      <a:prstClr val="white"/>
                    </a:solidFill>
                    <a:effectLst/>
                    <a:uLnTx/>
                    <a:uFillTx/>
                    <a:latin typeface="+mj-lt"/>
                    <a:cs typeface="Times New Roman" panose="02020603050405020304" pitchFamily="18" charset="0"/>
                  </a:endParaRPr>
                </a:p>
              </p:txBody>
            </p:sp>
            <p:sp>
              <p:nvSpPr>
                <p:cNvPr id="141" name="Cylinder 140">
                  <a:extLst>
                    <a:ext uri="{FF2B5EF4-FFF2-40B4-BE49-F238E27FC236}">
                      <a16:creationId xmlns:a16="http://schemas.microsoft.com/office/drawing/2014/main" id="{0A07A8F4-2987-4228-B2B1-3558A21C3C6A}"/>
                    </a:ext>
                  </a:extLst>
                </p:cNvPr>
                <p:cNvSpPr/>
                <p:nvPr/>
              </p:nvSpPr>
              <p:spPr>
                <a:xfrm>
                  <a:off x="484110" y="4555336"/>
                  <a:ext cx="836587" cy="771525"/>
                </a:xfrm>
                <a:prstGeom prst="can">
                  <a:avLst/>
                </a:prstGeom>
                <a:solidFill>
                  <a:srgbClr val="408CD8">
                    <a:alpha val="80000"/>
                  </a:srgbClr>
                </a:solidFill>
                <a:ln w="12700" cap="flat" cmpd="sng" algn="ctr">
                  <a:solidFill>
                    <a:srgbClr val="408CD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NL" sz="800" b="0" i="0" u="none" strike="noStrike" kern="0" cap="none" spc="0" normalizeH="0" baseline="0" noProof="0">
                    <a:ln>
                      <a:noFill/>
                    </a:ln>
                    <a:solidFill>
                      <a:prstClr val="white"/>
                    </a:solidFill>
                    <a:effectLst/>
                    <a:uLnTx/>
                    <a:uFillTx/>
                    <a:latin typeface="+mj-lt"/>
                    <a:cs typeface="Times New Roman" panose="02020603050405020304" pitchFamily="18" charset="0"/>
                  </a:endParaRPr>
                </a:p>
              </p:txBody>
            </p:sp>
          </p:grpSp>
          <p:grpSp>
            <p:nvGrpSpPr>
              <p:cNvPr id="134" name="Group 133">
                <a:extLst>
                  <a:ext uri="{FF2B5EF4-FFF2-40B4-BE49-F238E27FC236}">
                    <a16:creationId xmlns:a16="http://schemas.microsoft.com/office/drawing/2014/main" id="{91102620-17E2-4588-9098-4739F0A5C3C4}"/>
                  </a:ext>
                </a:extLst>
              </p:cNvPr>
              <p:cNvGrpSpPr/>
              <p:nvPr/>
            </p:nvGrpSpPr>
            <p:grpSpPr>
              <a:xfrm>
                <a:off x="-528024" y="3229071"/>
                <a:ext cx="842742" cy="1264915"/>
                <a:chOff x="64953" y="4133850"/>
                <a:chExt cx="904875" cy="1228725"/>
              </a:xfrm>
            </p:grpSpPr>
            <p:sp>
              <p:nvSpPr>
                <p:cNvPr id="138" name="Cylinder 137">
                  <a:extLst>
                    <a:ext uri="{FF2B5EF4-FFF2-40B4-BE49-F238E27FC236}">
                      <a16:creationId xmlns:a16="http://schemas.microsoft.com/office/drawing/2014/main" id="{29944DF0-E38A-4C6D-A12C-253F4139B9D6}"/>
                    </a:ext>
                  </a:extLst>
                </p:cNvPr>
                <p:cNvSpPr/>
                <p:nvPr/>
              </p:nvSpPr>
              <p:spPr>
                <a:xfrm>
                  <a:off x="64953" y="4133850"/>
                  <a:ext cx="904875" cy="1228725"/>
                </a:xfrm>
                <a:prstGeom prst="can">
                  <a:avLst/>
                </a:prstGeom>
                <a:solidFill>
                  <a:srgbClr val="E38C8C"/>
                </a:solidFill>
                <a:ln w="12700" cap="flat" cmpd="sng" algn="ctr">
                  <a:solidFill>
                    <a:srgbClr val="D75B5B"/>
                  </a:solidFill>
                  <a:prstDash val="solid"/>
                  <a:miter lim="800000"/>
                </a:ln>
                <a:effectLst/>
                <a:scene3d>
                  <a:camera prst="orthographicFront"/>
                  <a:lightRig rig="threeP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NL" sz="800" b="0" i="0" u="none" strike="noStrike" kern="0" cap="none" spc="0" normalizeH="0" baseline="0" noProof="0" dirty="0">
                    <a:ln>
                      <a:noFill/>
                    </a:ln>
                    <a:solidFill>
                      <a:prstClr val="white"/>
                    </a:solidFill>
                    <a:effectLst/>
                    <a:uLnTx/>
                    <a:uFillTx/>
                    <a:latin typeface="+mj-lt"/>
                    <a:cs typeface="Times New Roman" panose="02020603050405020304" pitchFamily="18" charset="0"/>
                  </a:endParaRPr>
                </a:p>
              </p:txBody>
            </p:sp>
            <p:sp>
              <p:nvSpPr>
                <p:cNvPr id="139" name="Cylinder 138">
                  <a:extLst>
                    <a:ext uri="{FF2B5EF4-FFF2-40B4-BE49-F238E27FC236}">
                      <a16:creationId xmlns:a16="http://schemas.microsoft.com/office/drawing/2014/main" id="{4D2696E2-A52E-490F-AC3C-495660025417}"/>
                    </a:ext>
                  </a:extLst>
                </p:cNvPr>
                <p:cNvSpPr/>
                <p:nvPr/>
              </p:nvSpPr>
              <p:spPr>
                <a:xfrm>
                  <a:off x="101023" y="4555336"/>
                  <a:ext cx="836589" cy="771525"/>
                </a:xfrm>
                <a:prstGeom prst="can">
                  <a:avLst/>
                </a:prstGeom>
                <a:solidFill>
                  <a:srgbClr val="D75B5B">
                    <a:alpha val="80000"/>
                  </a:srgbClr>
                </a:solidFill>
                <a:ln w="12700" cap="flat" cmpd="sng" algn="ctr">
                  <a:solidFill>
                    <a:srgbClr val="D75B5B"/>
                  </a:solidFill>
                  <a:prstDash val="solid"/>
                  <a:miter lim="800000"/>
                </a:ln>
                <a:effectLst/>
                <a:scene3d>
                  <a:camera prst="orthographicFront"/>
                  <a:lightRig rig="threeP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NL" sz="800" b="0" i="0" u="none" strike="noStrike" kern="0" cap="none" spc="0" normalizeH="0" baseline="0" noProof="0">
                    <a:ln>
                      <a:noFill/>
                    </a:ln>
                    <a:solidFill>
                      <a:prstClr val="white"/>
                    </a:solidFill>
                    <a:effectLst/>
                    <a:uLnTx/>
                    <a:uFillTx/>
                    <a:latin typeface="+mj-lt"/>
                    <a:cs typeface="Times New Roman" panose="02020603050405020304" pitchFamily="18" charset="0"/>
                  </a:endParaRPr>
                </a:p>
              </p:txBody>
            </p:sp>
          </p:grpSp>
          <p:sp>
            <p:nvSpPr>
              <p:cNvPr id="135" name="TextBox 134">
                <a:extLst>
                  <a:ext uri="{FF2B5EF4-FFF2-40B4-BE49-F238E27FC236}">
                    <a16:creationId xmlns:a16="http://schemas.microsoft.com/office/drawing/2014/main" id="{2072F772-8659-40D9-8CAC-5099242932D9}"/>
                  </a:ext>
                </a:extLst>
              </p:cNvPr>
              <p:cNvSpPr txBox="1"/>
              <p:nvPr/>
            </p:nvSpPr>
            <p:spPr>
              <a:xfrm>
                <a:off x="4668726" y="3985216"/>
                <a:ext cx="921769" cy="274929"/>
              </a:xfrm>
              <a:prstGeom prst="rect">
                <a:avLst/>
              </a:prstGeom>
              <a:noFill/>
            </p:spPr>
            <p:txBody>
              <a:bodyPr wrap="none" tIns="3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mj-lt"/>
                    <a:cs typeface="Times New Roman" panose="02020603050405020304" pitchFamily="18" charset="0"/>
                  </a:rPr>
                  <a:t>Catholyte</a:t>
                </a:r>
                <a:endParaRPr kumimoji="0" lang="en-NL" sz="1400" b="1" i="0" u="none" strike="noStrike" kern="0" cap="none" spc="0" normalizeH="0" baseline="0" noProof="0" dirty="0">
                  <a:ln>
                    <a:noFill/>
                  </a:ln>
                  <a:solidFill>
                    <a:prstClr val="black"/>
                  </a:solidFill>
                  <a:effectLst/>
                  <a:uLnTx/>
                  <a:uFillTx/>
                  <a:latin typeface="+mj-lt"/>
                  <a:cs typeface="Times New Roman" panose="02020603050405020304" pitchFamily="18" charset="0"/>
                </a:endParaRPr>
              </a:p>
            </p:txBody>
          </p:sp>
          <p:sp>
            <p:nvSpPr>
              <p:cNvPr id="137" name="TextBox 136">
                <a:extLst>
                  <a:ext uri="{FF2B5EF4-FFF2-40B4-BE49-F238E27FC236}">
                    <a16:creationId xmlns:a16="http://schemas.microsoft.com/office/drawing/2014/main" id="{BA88703D-1498-4390-8956-7E10E1944B0C}"/>
                  </a:ext>
                </a:extLst>
              </p:cNvPr>
              <p:cNvSpPr txBox="1"/>
              <p:nvPr/>
            </p:nvSpPr>
            <p:spPr>
              <a:xfrm>
                <a:off x="-492771" y="3985216"/>
                <a:ext cx="775340" cy="274929"/>
              </a:xfrm>
              <a:prstGeom prst="rect">
                <a:avLst/>
              </a:prstGeom>
              <a:noFill/>
            </p:spPr>
            <p:txBody>
              <a:bodyPr wrap="none" tIns="36000"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solidFill>
                    <a:effectLst/>
                    <a:uLnTx/>
                    <a:uFillTx/>
                    <a:latin typeface="+mj-lt"/>
                    <a:cs typeface="Times New Roman" panose="02020603050405020304" pitchFamily="18" charset="0"/>
                  </a:rPr>
                  <a:t>Anolyte</a:t>
                </a:r>
                <a:endParaRPr kumimoji="0" lang="en-NL" sz="1400" b="1" i="0" u="none" strike="noStrike" kern="0" cap="none" spc="0" normalizeH="0" baseline="0" noProof="0" dirty="0">
                  <a:ln>
                    <a:noFill/>
                  </a:ln>
                  <a:solidFill>
                    <a:prstClr val="black"/>
                  </a:solidFill>
                  <a:effectLst/>
                  <a:uLnTx/>
                  <a:uFillTx/>
                  <a:latin typeface="+mj-lt"/>
                  <a:cs typeface="Times New Roman" panose="02020603050405020304" pitchFamily="18" charset="0"/>
                </a:endParaRPr>
              </a:p>
            </p:txBody>
          </p:sp>
        </p:grpSp>
        <p:grpSp>
          <p:nvGrpSpPr>
            <p:cNvPr id="142" name="Group 141">
              <a:extLst>
                <a:ext uri="{FF2B5EF4-FFF2-40B4-BE49-F238E27FC236}">
                  <a16:creationId xmlns:a16="http://schemas.microsoft.com/office/drawing/2014/main" id="{F503D942-B976-4C4A-A36C-9E8030B32E92}"/>
                </a:ext>
              </a:extLst>
            </p:cNvPr>
            <p:cNvGrpSpPr/>
            <p:nvPr/>
          </p:nvGrpSpPr>
          <p:grpSpPr>
            <a:xfrm>
              <a:off x="653506" y="2445477"/>
              <a:ext cx="5256410" cy="2334867"/>
              <a:chOff x="653506" y="2445477"/>
              <a:chExt cx="5256410" cy="2334867"/>
            </a:xfrm>
          </p:grpSpPr>
          <p:cxnSp>
            <p:nvCxnSpPr>
              <p:cNvPr id="143" name="Connector: Elbow 142">
                <a:extLst>
                  <a:ext uri="{FF2B5EF4-FFF2-40B4-BE49-F238E27FC236}">
                    <a16:creationId xmlns:a16="http://schemas.microsoft.com/office/drawing/2014/main" id="{31FC0032-A57F-4CB3-9F40-03BED73CC805}"/>
                  </a:ext>
                </a:extLst>
              </p:cNvPr>
              <p:cNvCxnSpPr>
                <a:stCxn id="100" idx="0"/>
                <a:endCxn id="138" idx="1"/>
              </p:cNvCxnSpPr>
              <p:nvPr/>
            </p:nvCxnSpPr>
            <p:spPr>
              <a:xfrm rot="16200000" flipH="1" flipV="1">
                <a:off x="1265143" y="1833840"/>
                <a:ext cx="478508" cy="1701781"/>
              </a:xfrm>
              <a:prstGeom prst="bentConnector3">
                <a:avLst>
                  <a:gd name="adj1" fmla="val -55092"/>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54" name="Connector: Elbow 153">
                <a:extLst>
                  <a:ext uri="{FF2B5EF4-FFF2-40B4-BE49-F238E27FC236}">
                    <a16:creationId xmlns:a16="http://schemas.microsoft.com/office/drawing/2014/main" id="{F0F0BC55-7D48-4C62-9B6A-E78115452422}"/>
                  </a:ext>
                </a:extLst>
              </p:cNvPr>
              <p:cNvCxnSpPr>
                <a:cxnSpLocks/>
                <a:stCxn id="138" idx="3"/>
                <a:endCxn id="100" idx="2"/>
              </p:cNvCxnSpPr>
              <p:nvPr/>
            </p:nvCxnSpPr>
            <p:spPr>
              <a:xfrm rot="16200000" flipH="1">
                <a:off x="1261661" y="3686715"/>
                <a:ext cx="485472" cy="1701781"/>
              </a:xfrm>
              <a:prstGeom prst="bentConnector3">
                <a:avLst>
                  <a:gd name="adj1" fmla="val 15811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8" name="Connector: Elbow 167">
                <a:extLst>
                  <a:ext uri="{FF2B5EF4-FFF2-40B4-BE49-F238E27FC236}">
                    <a16:creationId xmlns:a16="http://schemas.microsoft.com/office/drawing/2014/main" id="{78588487-6DB9-472C-8F10-A1394E714F45}"/>
                  </a:ext>
                </a:extLst>
              </p:cNvPr>
              <p:cNvCxnSpPr>
                <a:cxnSpLocks/>
                <a:stCxn id="101" idx="0"/>
                <a:endCxn id="140" idx="1"/>
              </p:cNvCxnSpPr>
              <p:nvPr/>
            </p:nvCxnSpPr>
            <p:spPr>
              <a:xfrm rot="16200000" flipH="1">
                <a:off x="4793604" y="1807674"/>
                <a:ext cx="478508" cy="1754116"/>
              </a:xfrm>
              <a:prstGeom prst="bentConnector3">
                <a:avLst>
                  <a:gd name="adj1" fmla="val -55092"/>
                </a:avLst>
              </a:prstGeom>
              <a:ln w="38100">
                <a:solidFill>
                  <a:srgbClr val="408CD8"/>
                </a:solidFill>
                <a:tailEnd type="triangle"/>
              </a:ln>
            </p:spPr>
            <p:style>
              <a:lnRef idx="1">
                <a:schemeClr val="accent1"/>
              </a:lnRef>
              <a:fillRef idx="0">
                <a:schemeClr val="accent1"/>
              </a:fillRef>
              <a:effectRef idx="0">
                <a:schemeClr val="accent1"/>
              </a:effectRef>
              <a:fontRef idx="minor">
                <a:schemeClr val="tx1"/>
              </a:fontRef>
            </p:style>
          </p:cxnSp>
          <p:cxnSp>
            <p:nvCxnSpPr>
              <p:cNvPr id="169" name="Connector: Elbow 168">
                <a:extLst>
                  <a:ext uri="{FF2B5EF4-FFF2-40B4-BE49-F238E27FC236}">
                    <a16:creationId xmlns:a16="http://schemas.microsoft.com/office/drawing/2014/main" id="{B349426C-3EF0-4BFB-A0A8-FC7A4CADE744}"/>
                  </a:ext>
                </a:extLst>
              </p:cNvPr>
              <p:cNvCxnSpPr>
                <a:cxnSpLocks/>
                <a:stCxn id="140" idx="3"/>
                <a:endCxn id="101" idx="2"/>
              </p:cNvCxnSpPr>
              <p:nvPr/>
            </p:nvCxnSpPr>
            <p:spPr>
              <a:xfrm rot="5400000">
                <a:off x="4790122" y="3660550"/>
                <a:ext cx="485472" cy="1754116"/>
              </a:xfrm>
              <a:prstGeom prst="bentConnector3">
                <a:avLst>
                  <a:gd name="adj1" fmla="val 158168"/>
                </a:avLst>
              </a:prstGeom>
              <a:ln w="38100">
                <a:solidFill>
                  <a:srgbClr val="408CD8"/>
                </a:solidFill>
                <a:tailEnd type="triangle"/>
              </a:ln>
            </p:spPr>
            <p:style>
              <a:lnRef idx="1">
                <a:schemeClr val="accent1"/>
              </a:lnRef>
              <a:fillRef idx="0">
                <a:schemeClr val="accent1"/>
              </a:fillRef>
              <a:effectRef idx="0">
                <a:schemeClr val="accent1"/>
              </a:effectRef>
              <a:fontRef idx="minor">
                <a:schemeClr val="tx1"/>
              </a:fontRef>
            </p:style>
          </p:cxnSp>
        </p:grpSp>
        <p:sp>
          <p:nvSpPr>
            <p:cNvPr id="172" name="TextBox 171">
              <a:extLst>
                <a:ext uri="{FF2B5EF4-FFF2-40B4-BE49-F238E27FC236}">
                  <a16:creationId xmlns:a16="http://schemas.microsoft.com/office/drawing/2014/main" id="{F1840B3F-D596-4B17-B463-8B69B5240B36}"/>
                </a:ext>
              </a:extLst>
            </p:cNvPr>
            <p:cNvSpPr txBox="1"/>
            <p:nvPr/>
          </p:nvSpPr>
          <p:spPr>
            <a:xfrm>
              <a:off x="1184898" y="5270726"/>
              <a:ext cx="584381" cy="33543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mj-lt"/>
                  <a:cs typeface="Times New Roman" panose="02020603050405020304" pitchFamily="18" charset="0"/>
                </a:rPr>
                <a:t>Pump</a:t>
              </a:r>
              <a:endParaRPr kumimoji="0" lang="en-NL" sz="1200" b="1" i="0" u="none" strike="noStrike" kern="0" cap="none" spc="0" normalizeH="0" baseline="0" noProof="0" dirty="0">
                <a:ln>
                  <a:noFill/>
                </a:ln>
                <a:solidFill>
                  <a:prstClr val="black"/>
                </a:solidFill>
                <a:effectLst/>
                <a:uLnTx/>
                <a:uFillTx/>
                <a:latin typeface="+mj-lt"/>
                <a:cs typeface="Times New Roman" panose="02020603050405020304" pitchFamily="18" charset="0"/>
              </a:endParaRPr>
            </a:p>
          </p:txBody>
        </p:sp>
        <p:sp>
          <p:nvSpPr>
            <p:cNvPr id="173" name="Isosceles Triangle 172">
              <a:extLst>
                <a:ext uri="{FF2B5EF4-FFF2-40B4-BE49-F238E27FC236}">
                  <a16:creationId xmlns:a16="http://schemas.microsoft.com/office/drawing/2014/main" id="{DC69B0B5-73FD-4C1E-9E07-1C8FFDBAAD14}"/>
                </a:ext>
              </a:extLst>
            </p:cNvPr>
            <p:cNvSpPr/>
            <p:nvPr/>
          </p:nvSpPr>
          <p:spPr>
            <a:xfrm>
              <a:off x="1320983" y="4940628"/>
              <a:ext cx="306206" cy="345205"/>
            </a:xfrm>
            <a:prstGeom prst="triangle">
              <a:avLst/>
            </a:prstGeom>
            <a:solidFill>
              <a:srgbClr val="E38C8C"/>
            </a:solidFill>
            <a:ln>
              <a:solidFill>
                <a:srgbClr val="D75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200">
                <a:latin typeface="+mj-lt"/>
              </a:endParaRPr>
            </a:p>
          </p:txBody>
        </p:sp>
        <p:sp>
          <p:nvSpPr>
            <p:cNvPr id="174" name="Oval 173">
              <a:extLst>
                <a:ext uri="{FF2B5EF4-FFF2-40B4-BE49-F238E27FC236}">
                  <a16:creationId xmlns:a16="http://schemas.microsoft.com/office/drawing/2014/main" id="{DC515B92-0786-4073-8A26-77DCFBF9DE85}"/>
                </a:ext>
              </a:extLst>
            </p:cNvPr>
            <p:cNvSpPr/>
            <p:nvPr/>
          </p:nvSpPr>
          <p:spPr>
            <a:xfrm>
              <a:off x="1321290" y="4919248"/>
              <a:ext cx="300708" cy="288008"/>
            </a:xfrm>
            <a:prstGeom prst="ellipse">
              <a:avLst/>
            </a:prstGeom>
            <a:solidFill>
              <a:srgbClr val="E38C8C"/>
            </a:solidFill>
            <a:ln>
              <a:solidFill>
                <a:srgbClr val="D75B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200">
                <a:latin typeface="+mj-lt"/>
              </a:endParaRPr>
            </a:p>
          </p:txBody>
        </p:sp>
        <p:sp>
          <p:nvSpPr>
            <p:cNvPr id="175" name="TextBox 174">
              <a:extLst>
                <a:ext uri="{FF2B5EF4-FFF2-40B4-BE49-F238E27FC236}">
                  <a16:creationId xmlns:a16="http://schemas.microsoft.com/office/drawing/2014/main" id="{056BC908-1212-4A57-BEA4-254311719C99}"/>
                </a:ext>
              </a:extLst>
            </p:cNvPr>
            <p:cNvSpPr txBox="1"/>
            <p:nvPr/>
          </p:nvSpPr>
          <p:spPr>
            <a:xfrm>
              <a:off x="4763866" y="5271983"/>
              <a:ext cx="584381" cy="33543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mj-lt"/>
                  <a:cs typeface="Times New Roman" panose="02020603050405020304" pitchFamily="18" charset="0"/>
                </a:rPr>
                <a:t>Pump</a:t>
              </a:r>
              <a:endParaRPr kumimoji="0" lang="en-NL" sz="1200" b="1" i="0" u="none" strike="noStrike" kern="0" cap="none" spc="0" normalizeH="0" baseline="0" noProof="0" dirty="0">
                <a:ln>
                  <a:noFill/>
                </a:ln>
                <a:solidFill>
                  <a:prstClr val="black"/>
                </a:solidFill>
                <a:effectLst/>
                <a:uLnTx/>
                <a:uFillTx/>
                <a:latin typeface="+mj-lt"/>
                <a:cs typeface="Times New Roman" panose="02020603050405020304" pitchFamily="18" charset="0"/>
              </a:endParaRPr>
            </a:p>
          </p:txBody>
        </p:sp>
        <p:sp>
          <p:nvSpPr>
            <p:cNvPr id="176" name="Isosceles Triangle 175">
              <a:extLst>
                <a:ext uri="{FF2B5EF4-FFF2-40B4-BE49-F238E27FC236}">
                  <a16:creationId xmlns:a16="http://schemas.microsoft.com/office/drawing/2014/main" id="{A80D991B-79EF-4AE9-9128-E6ED2E3A32B9}"/>
                </a:ext>
              </a:extLst>
            </p:cNvPr>
            <p:cNvSpPr/>
            <p:nvPr/>
          </p:nvSpPr>
          <p:spPr>
            <a:xfrm>
              <a:off x="4899949" y="4941885"/>
              <a:ext cx="306206" cy="345205"/>
            </a:xfrm>
            <a:prstGeom prst="triangle">
              <a:avLst/>
            </a:prstGeom>
            <a:solidFill>
              <a:srgbClr val="7FB2E5"/>
            </a:solidFill>
            <a:ln>
              <a:solidFill>
                <a:srgbClr val="408C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200">
                <a:latin typeface="+mj-lt"/>
              </a:endParaRPr>
            </a:p>
          </p:txBody>
        </p:sp>
        <p:sp>
          <p:nvSpPr>
            <p:cNvPr id="178" name="Oval 177">
              <a:extLst>
                <a:ext uri="{FF2B5EF4-FFF2-40B4-BE49-F238E27FC236}">
                  <a16:creationId xmlns:a16="http://schemas.microsoft.com/office/drawing/2014/main" id="{6888AD20-B3F0-4993-BB3D-D5AF5392236F}"/>
                </a:ext>
              </a:extLst>
            </p:cNvPr>
            <p:cNvSpPr/>
            <p:nvPr/>
          </p:nvSpPr>
          <p:spPr>
            <a:xfrm>
              <a:off x="4900265" y="4920505"/>
              <a:ext cx="300708" cy="288008"/>
            </a:xfrm>
            <a:prstGeom prst="ellipse">
              <a:avLst/>
            </a:prstGeom>
            <a:solidFill>
              <a:srgbClr val="7FB2E5"/>
            </a:solidFill>
            <a:ln>
              <a:solidFill>
                <a:srgbClr val="408C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1200">
                <a:latin typeface="+mj-lt"/>
              </a:endParaRPr>
            </a:p>
          </p:txBody>
        </p:sp>
      </p:grpSp>
      <p:sp>
        <p:nvSpPr>
          <p:cNvPr id="238" name="Text Placeholder 4">
            <a:extLst>
              <a:ext uri="{FF2B5EF4-FFF2-40B4-BE49-F238E27FC236}">
                <a16:creationId xmlns:a16="http://schemas.microsoft.com/office/drawing/2014/main" id="{5BF3D1B9-D5EF-497C-AC53-592C409E2D72}"/>
              </a:ext>
            </a:extLst>
          </p:cNvPr>
          <p:cNvSpPr>
            <a:spLocks noGrp="1"/>
          </p:cNvSpPr>
          <p:nvPr>
            <p:ph type="body" sz="quarter" idx="11"/>
          </p:nvPr>
        </p:nvSpPr>
        <p:spPr>
          <a:xfrm>
            <a:off x="810000" y="1698600"/>
            <a:ext cx="4744942" cy="4401944"/>
          </a:xfrm>
        </p:spPr>
        <p:txBody>
          <a:bodyPr>
            <a:normAutofit lnSpcReduction="10000"/>
          </a:bodyPr>
          <a:lstStyle/>
          <a:p>
            <a:pPr marL="0" indent="0">
              <a:buNone/>
            </a:pPr>
            <a:r>
              <a:rPr lang="en-US" sz="2400" b="1" dirty="0"/>
              <a:t>Key properties:</a:t>
            </a:r>
          </a:p>
          <a:p>
            <a:pPr marL="360000" indent="-571500">
              <a:spcAft>
                <a:spcPts val="400"/>
              </a:spcAft>
            </a:pPr>
            <a:r>
              <a:rPr lang="en-US" sz="2400" dirty="0">
                <a:solidFill>
                  <a:scrgbClr r="0" g="0" b="0"/>
                </a:solidFill>
                <a:latin typeface="Arial" panose="020B0604020202020204" pitchFamily="34" charset="0"/>
                <a:cs typeface="Arial" panose="020B0604020202020204" pitchFamily="34" charset="0"/>
              </a:rPr>
              <a:t>Surface area ↑</a:t>
            </a:r>
          </a:p>
          <a:p>
            <a:pPr marL="360000" indent="-571500">
              <a:spcAft>
                <a:spcPts val="400"/>
              </a:spcAft>
            </a:pPr>
            <a:r>
              <a:rPr lang="en-US" sz="2400" dirty="0">
                <a:solidFill>
                  <a:scrgbClr r="0" g="0" b="0"/>
                </a:solidFill>
                <a:latin typeface="Arial" panose="020B0604020202020204" pitchFamily="34" charset="0"/>
                <a:cs typeface="Arial" panose="020B0604020202020204" pitchFamily="34" charset="0"/>
              </a:rPr>
              <a:t>Pressure drop ↓</a:t>
            </a:r>
          </a:p>
          <a:p>
            <a:pPr marL="360000" indent="-571500">
              <a:spcAft>
                <a:spcPts val="400"/>
              </a:spcAft>
            </a:pPr>
            <a:r>
              <a:rPr lang="en-US" sz="2400" dirty="0">
                <a:solidFill>
                  <a:scrgbClr r="0" g="0" b="0"/>
                </a:solidFill>
                <a:latin typeface="Arial" panose="020B0604020202020204" pitchFamily="34" charset="0"/>
                <a:cs typeface="Arial" panose="020B0604020202020204" pitchFamily="34" charset="0"/>
              </a:rPr>
              <a:t>Mass transport </a:t>
            </a:r>
            <a:r>
              <a:rPr lang="en-US" sz="2400" b="1" dirty="0">
                <a:solidFill>
                  <a:scrgbClr r="0" g="0" b="0"/>
                </a:solidFill>
                <a:latin typeface="Arial" panose="020B0604020202020204" pitchFamily="34" charset="0"/>
                <a:cs typeface="Arial" panose="020B0604020202020204" pitchFamily="34" charset="0"/>
              </a:rPr>
              <a:t>↑</a:t>
            </a:r>
          </a:p>
          <a:p>
            <a:pPr marL="360000" indent="-571500">
              <a:spcAft>
                <a:spcPts val="400"/>
              </a:spcAft>
            </a:pPr>
            <a:r>
              <a:rPr lang="en-US" sz="2400" dirty="0">
                <a:solidFill>
                  <a:schemeClr val="bg1">
                    <a:lumMod val="50000"/>
                  </a:schemeClr>
                </a:solidFill>
                <a:latin typeface="Arial" panose="020B0604020202020204" pitchFamily="34" charset="0"/>
                <a:cs typeface="Arial" panose="020B0604020202020204" pitchFamily="34" charset="0"/>
              </a:rPr>
              <a:t>Mechanical properties ↑</a:t>
            </a:r>
          </a:p>
          <a:p>
            <a:pPr marL="360000" indent="-571500">
              <a:spcAft>
                <a:spcPts val="400"/>
              </a:spcAft>
            </a:pPr>
            <a:r>
              <a:rPr lang="en-US" sz="2400" dirty="0">
                <a:solidFill>
                  <a:schemeClr val="bg1">
                    <a:lumMod val="50000"/>
                  </a:schemeClr>
                </a:solidFill>
                <a:latin typeface="Arial" panose="020B0604020202020204" pitchFamily="34" charset="0"/>
                <a:cs typeface="Arial" panose="020B0604020202020204" pitchFamily="34" charset="0"/>
              </a:rPr>
              <a:t>Electrochemical activity ↑</a:t>
            </a:r>
          </a:p>
          <a:p>
            <a:pPr marL="360000" indent="-571500">
              <a:spcAft>
                <a:spcPts val="400"/>
              </a:spcAft>
            </a:pPr>
            <a:r>
              <a:rPr lang="en-US" sz="2400" dirty="0">
                <a:solidFill>
                  <a:schemeClr val="bg1">
                    <a:lumMod val="50000"/>
                  </a:schemeClr>
                </a:solidFill>
                <a:latin typeface="Arial" panose="020B0604020202020204" pitchFamily="34" charset="0"/>
                <a:cs typeface="Arial" panose="020B0604020202020204" pitchFamily="34" charset="0"/>
              </a:rPr>
              <a:t>(Electro)chemical stability ↑</a:t>
            </a:r>
          </a:p>
          <a:p>
            <a:pPr marL="360000"/>
            <a:endParaRPr lang="en-NL" sz="2400" dirty="0"/>
          </a:p>
        </p:txBody>
      </p:sp>
      <p:grpSp>
        <p:nvGrpSpPr>
          <p:cNvPr id="52" name="Group 51">
            <a:extLst>
              <a:ext uri="{FF2B5EF4-FFF2-40B4-BE49-F238E27FC236}">
                <a16:creationId xmlns:a16="http://schemas.microsoft.com/office/drawing/2014/main" id="{A38653AB-250C-4680-99B8-6F9176D17B67}"/>
              </a:ext>
            </a:extLst>
          </p:cNvPr>
          <p:cNvGrpSpPr/>
          <p:nvPr/>
        </p:nvGrpSpPr>
        <p:grpSpPr>
          <a:xfrm>
            <a:off x="4122038" y="2774735"/>
            <a:ext cx="7583858" cy="2382524"/>
            <a:chOff x="4010132" y="2467618"/>
            <a:chExt cx="8290194" cy="2604425"/>
          </a:xfrm>
        </p:grpSpPr>
        <p:sp>
          <p:nvSpPr>
            <p:cNvPr id="48" name="Rectangle 47">
              <a:extLst>
                <a:ext uri="{FF2B5EF4-FFF2-40B4-BE49-F238E27FC236}">
                  <a16:creationId xmlns:a16="http://schemas.microsoft.com/office/drawing/2014/main" id="{F1ECD2A3-9E02-495A-923A-7F6A60AFFF8C}"/>
                </a:ext>
              </a:extLst>
            </p:cNvPr>
            <p:cNvSpPr/>
            <p:nvPr/>
          </p:nvSpPr>
          <p:spPr>
            <a:xfrm>
              <a:off x="7217461" y="2467618"/>
              <a:ext cx="5082865" cy="2604425"/>
            </a:xfrm>
            <a:prstGeom prst="rect">
              <a:avLst/>
            </a:prstGeom>
            <a:noFill/>
            <a:ln w="381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Rectangle 5">
              <a:extLst>
                <a:ext uri="{FF2B5EF4-FFF2-40B4-BE49-F238E27FC236}">
                  <a16:creationId xmlns:a16="http://schemas.microsoft.com/office/drawing/2014/main" id="{8F163983-B4F1-46AE-85C8-D12D294123E9}"/>
                </a:ext>
              </a:extLst>
            </p:cNvPr>
            <p:cNvSpPr/>
            <p:nvPr/>
          </p:nvSpPr>
          <p:spPr>
            <a:xfrm>
              <a:off x="4010132" y="2600008"/>
              <a:ext cx="1176623" cy="1758353"/>
            </a:xfrm>
            <a:prstGeom prst="rect">
              <a:avLst/>
            </a:prstGeom>
            <a:noFill/>
            <a:ln w="38100">
              <a:solidFill>
                <a:schemeClr val="bg1">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dirty="0"/>
            </a:p>
          </p:txBody>
        </p:sp>
        <p:cxnSp>
          <p:nvCxnSpPr>
            <p:cNvPr id="8" name="Straight Connector 7">
              <a:extLst>
                <a:ext uri="{FF2B5EF4-FFF2-40B4-BE49-F238E27FC236}">
                  <a16:creationId xmlns:a16="http://schemas.microsoft.com/office/drawing/2014/main" id="{8A6206C0-EF8C-4D80-AA88-5D22B1B8719F}"/>
                </a:ext>
              </a:extLst>
            </p:cNvPr>
            <p:cNvCxnSpPr>
              <a:cxnSpLocks/>
            </p:cNvCxnSpPr>
            <p:nvPr/>
          </p:nvCxnSpPr>
          <p:spPr>
            <a:xfrm flipV="1">
              <a:off x="5186755" y="2469029"/>
              <a:ext cx="2030706" cy="130980"/>
            </a:xfrm>
            <a:prstGeom prst="line">
              <a:avLst/>
            </a:prstGeom>
            <a:ln w="381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CDC68E0F-C7BF-4533-BFB7-76A5F44284DB}"/>
                </a:ext>
              </a:extLst>
            </p:cNvPr>
            <p:cNvCxnSpPr>
              <a:cxnSpLocks/>
            </p:cNvCxnSpPr>
            <p:nvPr/>
          </p:nvCxnSpPr>
          <p:spPr>
            <a:xfrm>
              <a:off x="5186755" y="4365675"/>
              <a:ext cx="2030706" cy="706368"/>
            </a:xfrm>
            <a:prstGeom prst="line">
              <a:avLst/>
            </a:prstGeom>
            <a:ln w="38100">
              <a:solidFill>
                <a:schemeClr val="bg1">
                  <a:lumMod val="75000"/>
                </a:schemeClr>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95911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238">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8">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8">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8">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8">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8">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2D1CF00-F6C1-47AA-9F79-D884303D70CD}"/>
              </a:ext>
            </a:extLst>
          </p:cNvPr>
          <p:cNvSpPr>
            <a:spLocks noGrp="1"/>
          </p:cNvSpPr>
          <p:nvPr>
            <p:ph type="sldNum" sz="quarter" idx="4"/>
          </p:nvPr>
        </p:nvSpPr>
        <p:spPr/>
        <p:txBody>
          <a:bodyPr/>
          <a:lstStyle/>
          <a:p>
            <a:fld id="{B7CEC10D-CD46-426F-915E-6C78530279CB}" type="slidenum">
              <a:rPr lang="en-US" smtClean="0"/>
              <a:pPr/>
              <a:t>3</a:t>
            </a:fld>
            <a:endParaRPr lang="en-US" dirty="0"/>
          </a:p>
        </p:txBody>
      </p:sp>
      <p:sp>
        <p:nvSpPr>
          <p:cNvPr id="46" name="Footer Placeholder 3">
            <a:extLst>
              <a:ext uri="{FF2B5EF4-FFF2-40B4-BE49-F238E27FC236}">
                <a16:creationId xmlns:a16="http://schemas.microsoft.com/office/drawing/2014/main" id="{7F4465A9-4658-47EB-823B-D48ED19913E0}"/>
              </a:ext>
            </a:extLst>
          </p:cNvPr>
          <p:cNvSpPr>
            <a:spLocks noGrp="1"/>
          </p:cNvSpPr>
          <p:nvPr>
            <p:ph type="ftr" sz="quarter" idx="10"/>
          </p:nvPr>
        </p:nvSpPr>
        <p:spPr>
          <a:xfrm>
            <a:off x="1380068" y="6170920"/>
            <a:ext cx="9486491" cy="612000"/>
          </a:xfrm>
        </p:spPr>
        <p:txBody>
          <a:bodyPr/>
          <a:lstStyle/>
          <a:p>
            <a:endParaRPr lang="en-GB" dirty="0"/>
          </a:p>
          <a:p>
            <a:r>
              <a:rPr lang="en-US" dirty="0"/>
              <a:t>Forner-Cuenca, A. </a:t>
            </a:r>
            <a:r>
              <a:rPr lang="en-US" i="1" dirty="0"/>
              <a:t>et al., J. </a:t>
            </a:r>
            <a:r>
              <a:rPr lang="en-US" i="1" dirty="0" err="1"/>
              <a:t>Electrochem</a:t>
            </a:r>
            <a:r>
              <a:rPr lang="en-US" i="1" dirty="0"/>
              <a:t>. Soc.</a:t>
            </a:r>
            <a:r>
              <a:rPr lang="en-US" dirty="0"/>
              <a:t>, 166(10) A2230-A2241 (2019)</a:t>
            </a:r>
          </a:p>
          <a:p>
            <a:r>
              <a:rPr lang="en-US" dirty="0"/>
              <a:t>Van der Heijden, M. </a:t>
            </a:r>
            <a:r>
              <a:rPr lang="en-US" i="1" dirty="0"/>
              <a:t>et al.</a:t>
            </a:r>
            <a:r>
              <a:rPr lang="en-US" dirty="0"/>
              <a:t>, </a:t>
            </a:r>
            <a:r>
              <a:rPr lang="en-US" i="1" dirty="0"/>
              <a:t>Encyclopedia of Energy Storage</a:t>
            </a:r>
            <a:r>
              <a:rPr lang="en-US" dirty="0"/>
              <a:t>, Elsevier, 480-499 (2022)</a:t>
            </a:r>
          </a:p>
          <a:p>
            <a:endParaRPr lang="en-GB" dirty="0"/>
          </a:p>
        </p:txBody>
      </p:sp>
      <p:pic>
        <p:nvPicPr>
          <p:cNvPr id="239" name="Picture 238">
            <a:extLst>
              <a:ext uri="{FF2B5EF4-FFF2-40B4-BE49-F238E27FC236}">
                <a16:creationId xmlns:a16="http://schemas.microsoft.com/office/drawing/2014/main" id="{9CD34592-5952-4D29-AAAD-E76FE24CAD4B}"/>
              </a:ext>
            </a:extLst>
          </p:cNvPr>
          <p:cNvPicPr>
            <a:picLocks noChangeAspect="1"/>
          </p:cNvPicPr>
          <p:nvPr/>
        </p:nvPicPr>
        <p:blipFill>
          <a:blip r:embed="rId3"/>
          <a:stretch>
            <a:fillRect/>
          </a:stretch>
        </p:blipFill>
        <p:spPr>
          <a:xfrm>
            <a:off x="7812851" y="3227594"/>
            <a:ext cx="3670080" cy="2861692"/>
          </a:xfrm>
          <a:prstGeom prst="rect">
            <a:avLst/>
          </a:prstGeom>
        </p:spPr>
      </p:pic>
      <p:sp>
        <p:nvSpPr>
          <p:cNvPr id="240" name="Text Placeholder 4">
            <a:extLst>
              <a:ext uri="{FF2B5EF4-FFF2-40B4-BE49-F238E27FC236}">
                <a16:creationId xmlns:a16="http://schemas.microsoft.com/office/drawing/2014/main" id="{E006ADE9-AEEA-41D1-8899-B6C61F18BB8F}"/>
              </a:ext>
            </a:extLst>
          </p:cNvPr>
          <p:cNvSpPr txBox="1">
            <a:spLocks/>
          </p:cNvSpPr>
          <p:nvPr/>
        </p:nvSpPr>
        <p:spPr>
          <a:xfrm>
            <a:off x="4558350" y="1822836"/>
            <a:ext cx="5317508" cy="4401944"/>
          </a:xfrm>
          <a:prstGeom prst="rect">
            <a:avLst/>
          </a:prstGeom>
        </p:spPr>
        <p:txBody>
          <a:bodyPr vert="horz" lIns="91440" tIns="45720" rIns="91440" bIns="45720" rtlCol="0">
            <a:normAutofit/>
          </a:bodyPr>
          <a:lstStyle>
            <a:lvl1pPr marL="539750" indent="-539750" algn="l" defTabSz="685783" rtl="0" eaLnBrk="1" latinLnBrk="0" hangingPunct="1">
              <a:lnSpc>
                <a:spcPct val="150000"/>
              </a:lnSpc>
              <a:spcBef>
                <a:spcPts val="200"/>
              </a:spcBef>
              <a:spcAft>
                <a:spcPts val="200"/>
              </a:spcAft>
              <a:buClrTx/>
              <a:buFont typeface="Arial" panose="020B0604020202020204" pitchFamily="34" charset="0"/>
              <a:buChar char="•"/>
              <a:defRPr sz="2800" kern="1200" baseline="0">
                <a:solidFill>
                  <a:schemeClr val="tx1"/>
                </a:solidFill>
                <a:latin typeface="Arial" charset="0"/>
                <a:ea typeface="Arial" charset="0"/>
                <a:cs typeface="Arial" charset="0"/>
              </a:defRPr>
            </a:lvl1pPr>
            <a:lvl2pPr marL="1071563" indent="-531813" algn="l" defTabSz="685783" rtl="0" eaLnBrk="1" latinLnBrk="0" hangingPunct="1">
              <a:lnSpc>
                <a:spcPct val="150000"/>
              </a:lnSpc>
              <a:spcBef>
                <a:spcPts val="150"/>
              </a:spcBef>
              <a:spcAft>
                <a:spcPts val="150"/>
              </a:spcAft>
              <a:buFont typeface="Arial" panose="020B0604020202020204" pitchFamily="34" charset="0"/>
              <a:buChar char="•"/>
              <a:defRPr sz="2400" kern="1200" baseline="0">
                <a:solidFill>
                  <a:schemeClr val="tx1"/>
                </a:solidFill>
                <a:latin typeface="Arial" charset="0"/>
                <a:ea typeface="Arial" charset="0"/>
                <a:cs typeface="Arial" charset="0"/>
              </a:defRPr>
            </a:lvl2pPr>
            <a:lvl3pPr marL="1611313" indent="-541338" algn="l" defTabSz="685783" rtl="0" eaLnBrk="1" latinLnBrk="0" hangingPunct="1">
              <a:lnSpc>
                <a:spcPct val="150000"/>
              </a:lnSpc>
              <a:spcBef>
                <a:spcPts val="150"/>
              </a:spcBef>
              <a:spcAft>
                <a:spcPts val="150"/>
              </a:spcAft>
              <a:buClrTx/>
              <a:buSzPct val="100000"/>
              <a:buFont typeface="Arial" panose="020B0604020202020204" pitchFamily="34" charset="0"/>
              <a:buChar char="•"/>
              <a:defRPr sz="2000" kern="1200" baseline="0">
                <a:solidFill>
                  <a:schemeClr val="tx1"/>
                </a:solidFill>
                <a:latin typeface="Arial" charset="0"/>
                <a:ea typeface="Arial" charset="0"/>
                <a:cs typeface="Arial" charset="0"/>
              </a:defRPr>
            </a:lvl3pPr>
            <a:lvl4pPr marL="1071562" indent="0" algn="l" defTabSz="685783" rtl="0" eaLnBrk="1" latinLnBrk="0" hangingPunct="1">
              <a:lnSpc>
                <a:spcPct val="150000"/>
              </a:lnSpc>
              <a:spcBef>
                <a:spcPts val="150"/>
              </a:spcBef>
              <a:spcAft>
                <a:spcPts val="150"/>
              </a:spcAft>
              <a:buClrTx/>
              <a:buFont typeface="Arial" panose="020B0604020202020204" pitchFamily="34" charset="0"/>
              <a:buNone/>
              <a:defRPr sz="2000" kern="1200">
                <a:solidFill>
                  <a:schemeClr val="tx1"/>
                </a:solidFill>
                <a:latin typeface="Arial" charset="0"/>
                <a:ea typeface="Arial" charset="0"/>
                <a:cs typeface="Arial" charset="0"/>
              </a:defRPr>
            </a:lvl4pPr>
            <a:lvl5pPr marL="1611313" indent="-530225" algn="l" defTabSz="685783" rtl="0" eaLnBrk="1" latinLnBrk="0" hangingPunct="1">
              <a:lnSpc>
                <a:spcPct val="150000"/>
              </a:lnSpc>
              <a:spcBef>
                <a:spcPts val="150"/>
              </a:spcBef>
              <a:spcAft>
                <a:spcPts val="150"/>
              </a:spcAft>
              <a:buClrTx/>
              <a:buFont typeface="Arial" panose="020B0604020202020204" pitchFamily="34" charset="0"/>
              <a:buChar char="•"/>
              <a:defRPr sz="2000" kern="1200" baseline="0">
                <a:solidFill>
                  <a:schemeClr val="tx1"/>
                </a:solidFill>
                <a:latin typeface="Arial" charset="0"/>
                <a:ea typeface="Arial" charset="0"/>
                <a:cs typeface="Arial" charset="0"/>
              </a:defRPr>
            </a:lvl5pPr>
            <a:lvl6pPr marL="1885904" indent="-171446" algn="l" defTabSz="685783" rtl="0" eaLnBrk="1" latinLnBrk="0" hangingPunct="1">
              <a:lnSpc>
                <a:spcPct val="150000"/>
              </a:lnSpc>
              <a:spcBef>
                <a:spcPts val="375"/>
              </a:spcBef>
              <a:buClrTx/>
              <a:buFontTx/>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Font typeface="Arial" panose="020B0604020202020204" pitchFamily="34" charset="0"/>
              <a:buNone/>
            </a:pPr>
            <a:r>
              <a:rPr lang="en-US" sz="2400" dirty="0"/>
              <a:t>Current generation not optimized, affecting three major losses:</a:t>
            </a:r>
          </a:p>
        </p:txBody>
      </p:sp>
      <p:sp>
        <p:nvSpPr>
          <p:cNvPr id="241" name="TextBox 240">
            <a:extLst>
              <a:ext uri="{FF2B5EF4-FFF2-40B4-BE49-F238E27FC236}">
                <a16:creationId xmlns:a16="http://schemas.microsoft.com/office/drawing/2014/main" id="{9F37803E-E735-4067-9108-B229A679AD6C}"/>
              </a:ext>
            </a:extLst>
          </p:cNvPr>
          <p:cNvSpPr txBox="1"/>
          <p:nvPr/>
        </p:nvSpPr>
        <p:spPr>
          <a:xfrm>
            <a:off x="4598106" y="3183779"/>
            <a:ext cx="3619820" cy="1134991"/>
          </a:xfrm>
          <a:prstGeom prst="rect">
            <a:avLst/>
          </a:prstGeom>
          <a:noFill/>
        </p:spPr>
        <p:txBody>
          <a:bodyPr wrap="square" rtlCol="0">
            <a:spAutoFit/>
          </a:bodyPr>
          <a:lstStyle/>
          <a:p>
            <a:pPr marL="360000" indent="-360000" algn="just">
              <a:lnSpc>
                <a:spcPts val="2500"/>
              </a:lnSpc>
              <a:spcAft>
                <a:spcPts val="400"/>
              </a:spcAft>
              <a:buFont typeface="+mj-lt"/>
              <a:buAutoNum type="arabicPeriod"/>
            </a:pPr>
            <a:r>
              <a:rPr lang="en-US" sz="2000" dirty="0">
                <a:solidFill>
                  <a:srgbClr val="C81919"/>
                </a:solidFill>
                <a:latin typeface="Arial" panose="020B0604020202020204" pitchFamily="34" charset="0"/>
                <a:cs typeface="Arial" panose="020B0604020202020204" pitchFamily="34" charset="0"/>
              </a:rPr>
              <a:t>Activation losses</a:t>
            </a:r>
          </a:p>
          <a:p>
            <a:pPr marL="360000" indent="-360000" algn="just">
              <a:lnSpc>
                <a:spcPts val="2500"/>
              </a:lnSpc>
              <a:spcAft>
                <a:spcPts val="400"/>
              </a:spcAft>
              <a:buFont typeface="+mj-lt"/>
              <a:buAutoNum type="arabicPeriod"/>
            </a:pPr>
            <a:r>
              <a:rPr lang="en-US" sz="2000" dirty="0">
                <a:solidFill>
                  <a:srgbClr val="0070C0"/>
                </a:solidFill>
                <a:latin typeface="Arial" panose="020B0604020202020204" pitchFamily="34" charset="0"/>
                <a:cs typeface="Arial" panose="020B0604020202020204" pitchFamily="34" charset="0"/>
              </a:rPr>
              <a:t>Ohmic losses</a:t>
            </a:r>
          </a:p>
          <a:p>
            <a:pPr marL="360000" indent="-360000" algn="just">
              <a:lnSpc>
                <a:spcPts val="2500"/>
              </a:lnSpc>
              <a:spcAft>
                <a:spcPts val="400"/>
              </a:spcAft>
              <a:buFont typeface="+mj-lt"/>
              <a:buAutoNum type="arabicPeriod"/>
            </a:pPr>
            <a:r>
              <a:rPr lang="en-US" sz="2000" dirty="0">
                <a:solidFill>
                  <a:srgbClr val="36B800"/>
                </a:solidFill>
                <a:latin typeface="Arial" panose="020B0604020202020204" pitchFamily="34" charset="0"/>
                <a:cs typeface="Arial" panose="020B0604020202020204" pitchFamily="34" charset="0"/>
              </a:rPr>
              <a:t>Mass transport</a:t>
            </a:r>
            <a:r>
              <a:rPr lang="en-US" sz="2000" dirty="0">
                <a:solidFill>
                  <a:srgbClr val="77C556"/>
                </a:solidFill>
                <a:latin typeface="Arial" panose="020B0604020202020204" pitchFamily="34" charset="0"/>
                <a:cs typeface="Arial" panose="020B0604020202020204" pitchFamily="34" charset="0"/>
              </a:rPr>
              <a:t> losses</a:t>
            </a:r>
          </a:p>
        </p:txBody>
      </p:sp>
      <p:sp>
        <p:nvSpPr>
          <p:cNvPr id="15" name="Title 1">
            <a:extLst>
              <a:ext uri="{FF2B5EF4-FFF2-40B4-BE49-F238E27FC236}">
                <a16:creationId xmlns:a16="http://schemas.microsoft.com/office/drawing/2014/main" id="{47952BA1-A908-470B-9B7A-6791869FADBA}"/>
              </a:ext>
            </a:extLst>
          </p:cNvPr>
          <p:cNvSpPr txBox="1">
            <a:spLocks/>
          </p:cNvSpPr>
          <p:nvPr/>
        </p:nvSpPr>
        <p:spPr>
          <a:xfrm>
            <a:off x="2275200" y="187200"/>
            <a:ext cx="9104313" cy="910036"/>
          </a:xfrm>
          <a:prstGeom prst="rect">
            <a:avLst/>
          </a:prstGeom>
        </p:spPr>
        <p:txBody>
          <a:bodyPr vert="horz" lIns="0" tIns="0" rIns="0" bIns="0" rtlCol="0" anchor="ctr" anchorCtr="0">
            <a:noAutofit/>
          </a:bodyPr>
          <a:lstStyle>
            <a:lvl1pPr algn="l" defTabSz="685783" rtl="0" eaLnBrk="1" latinLnBrk="0" hangingPunct="1">
              <a:lnSpc>
                <a:spcPts val="3600"/>
              </a:lnSpc>
              <a:spcBef>
                <a:spcPct val="0"/>
              </a:spcBef>
              <a:buNone/>
              <a:defRPr sz="3600" b="1" kern="1200" baseline="0">
                <a:solidFill>
                  <a:schemeClr val="tx1"/>
                </a:solidFill>
                <a:latin typeface="Arial" charset="0"/>
                <a:ea typeface="Arial" charset="0"/>
                <a:cs typeface="Arial" charset="0"/>
              </a:defRPr>
            </a:lvl1pPr>
          </a:lstStyle>
          <a:p>
            <a:r>
              <a:rPr lang="en-US" dirty="0"/>
              <a:t>Tailored electrodes for all-liquid systems</a:t>
            </a:r>
            <a:endParaRPr lang="en-NL" dirty="0"/>
          </a:p>
        </p:txBody>
      </p:sp>
      <p:grpSp>
        <p:nvGrpSpPr>
          <p:cNvPr id="16" name="Group 15">
            <a:extLst>
              <a:ext uri="{FF2B5EF4-FFF2-40B4-BE49-F238E27FC236}">
                <a16:creationId xmlns:a16="http://schemas.microsoft.com/office/drawing/2014/main" id="{F9D037AA-B32B-47E5-8F91-61B16EAF83FD}"/>
              </a:ext>
            </a:extLst>
          </p:cNvPr>
          <p:cNvGrpSpPr/>
          <p:nvPr/>
        </p:nvGrpSpPr>
        <p:grpSpPr>
          <a:xfrm>
            <a:off x="895699" y="1313589"/>
            <a:ext cx="2425858" cy="4915316"/>
            <a:chOff x="916228" y="1004731"/>
            <a:chExt cx="2507967" cy="5081687"/>
          </a:xfrm>
        </p:grpSpPr>
        <p:pic>
          <p:nvPicPr>
            <p:cNvPr id="17" name="Picture 16" descr="A close up of a tree&#10;&#10;Description generated with high confidence">
              <a:extLst>
                <a:ext uri="{FF2B5EF4-FFF2-40B4-BE49-F238E27FC236}">
                  <a16:creationId xmlns:a16="http://schemas.microsoft.com/office/drawing/2014/main" id="{6CF160FD-06E7-42F0-9D4C-C4FFF4F0FBA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t="1" b="8269"/>
            <a:stretch/>
          </p:blipFill>
          <p:spPr>
            <a:xfrm>
              <a:off x="916228" y="1065691"/>
              <a:ext cx="1644093" cy="1131099"/>
            </a:xfrm>
            <a:prstGeom prst="rect">
              <a:avLst/>
            </a:prstGeom>
            <a:ln w="38100">
              <a:solidFill>
                <a:schemeClr val="tx1"/>
              </a:solidFill>
            </a:ln>
          </p:spPr>
        </p:pic>
        <p:pic>
          <p:nvPicPr>
            <p:cNvPr id="18" name="Picture 17" descr="A picture containing fence, tree&#10;&#10;Description generated with high confidence">
              <a:extLst>
                <a:ext uri="{FF2B5EF4-FFF2-40B4-BE49-F238E27FC236}">
                  <a16:creationId xmlns:a16="http://schemas.microsoft.com/office/drawing/2014/main" id="{15F558DD-DA6C-4F49-A6E6-14E23890128F}"/>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b="8270"/>
            <a:stretch/>
          </p:blipFill>
          <p:spPr>
            <a:xfrm>
              <a:off x="916228" y="2344885"/>
              <a:ext cx="1644093" cy="1131099"/>
            </a:xfrm>
            <a:prstGeom prst="rect">
              <a:avLst/>
            </a:prstGeom>
            <a:ln w="38100">
              <a:solidFill>
                <a:schemeClr val="tx1"/>
              </a:solidFill>
            </a:ln>
          </p:spPr>
        </p:pic>
        <p:pic>
          <p:nvPicPr>
            <p:cNvPr id="19" name="Picture 18">
              <a:extLst>
                <a:ext uri="{FF2B5EF4-FFF2-40B4-BE49-F238E27FC236}">
                  <a16:creationId xmlns:a16="http://schemas.microsoft.com/office/drawing/2014/main" id="{3412E569-1828-48F7-8F78-BED8B26BE4FE}"/>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b="8270"/>
            <a:stretch/>
          </p:blipFill>
          <p:spPr>
            <a:xfrm>
              <a:off x="916228" y="3624079"/>
              <a:ext cx="1644093" cy="1131099"/>
            </a:xfrm>
            <a:prstGeom prst="rect">
              <a:avLst/>
            </a:prstGeom>
            <a:ln w="38100">
              <a:solidFill>
                <a:schemeClr val="tx1"/>
              </a:solidFill>
            </a:ln>
          </p:spPr>
        </p:pic>
        <p:pic>
          <p:nvPicPr>
            <p:cNvPr id="20" name="Picture 19">
              <a:extLst>
                <a:ext uri="{FF2B5EF4-FFF2-40B4-BE49-F238E27FC236}">
                  <a16:creationId xmlns:a16="http://schemas.microsoft.com/office/drawing/2014/main" id="{8FBC9877-F66F-4DEB-BA77-1FF69B8AD8B6}"/>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rcRect b="8269"/>
            <a:stretch/>
          </p:blipFill>
          <p:spPr>
            <a:xfrm>
              <a:off x="916228" y="4903272"/>
              <a:ext cx="1644093" cy="1131099"/>
            </a:xfrm>
            <a:prstGeom prst="rect">
              <a:avLst/>
            </a:prstGeom>
            <a:ln w="38100">
              <a:solidFill>
                <a:schemeClr val="tx1"/>
              </a:solidFill>
            </a:ln>
          </p:spPr>
        </p:pic>
        <p:cxnSp>
          <p:nvCxnSpPr>
            <p:cNvPr id="21" name="Straight Arrow Connector 20">
              <a:extLst>
                <a:ext uri="{FF2B5EF4-FFF2-40B4-BE49-F238E27FC236}">
                  <a16:creationId xmlns:a16="http://schemas.microsoft.com/office/drawing/2014/main" id="{3F591F01-B933-411A-AFC7-07F27D88086B}"/>
                </a:ext>
              </a:extLst>
            </p:cNvPr>
            <p:cNvCxnSpPr>
              <a:cxnSpLocks/>
            </p:cNvCxnSpPr>
            <p:nvPr/>
          </p:nvCxnSpPr>
          <p:spPr>
            <a:xfrm flipV="1">
              <a:off x="2878549" y="1004731"/>
              <a:ext cx="0" cy="50816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38575E51-D671-44D4-BBA3-BD1A01958BC3}"/>
                </a:ext>
              </a:extLst>
            </p:cNvPr>
            <p:cNvSpPr txBox="1"/>
            <p:nvPr/>
          </p:nvSpPr>
          <p:spPr>
            <a:xfrm rot="5400000">
              <a:off x="1335122" y="3371633"/>
              <a:ext cx="3716482" cy="461665"/>
            </a:xfrm>
            <a:prstGeom prst="rect">
              <a:avLst/>
            </a:prstGeom>
            <a:noFill/>
          </p:spPr>
          <p:txBody>
            <a:bodyPr wrap="square" rtlCol="0">
              <a:spAutoFit/>
            </a:bodyPr>
            <a:lstStyle/>
            <a:p>
              <a:r>
                <a:rPr lang="en-US" dirty="0">
                  <a:latin typeface="Arial" charset="0"/>
                  <a:ea typeface="Arial" charset="0"/>
                  <a:cs typeface="Arial" charset="0"/>
                </a:rPr>
                <a:t>Hierarchical organization</a:t>
              </a:r>
              <a:endParaRPr lang="en-NL" dirty="0">
                <a:latin typeface="Arial" charset="0"/>
                <a:ea typeface="Arial" charset="0"/>
                <a:cs typeface="Arial" charset="0"/>
              </a:endParaRPr>
            </a:p>
          </p:txBody>
        </p:sp>
      </p:grpSp>
      <p:sp>
        <p:nvSpPr>
          <p:cNvPr id="23" name="TextBox 22">
            <a:extLst>
              <a:ext uri="{FF2B5EF4-FFF2-40B4-BE49-F238E27FC236}">
                <a16:creationId xmlns:a16="http://schemas.microsoft.com/office/drawing/2014/main" id="{B5B01207-4A36-400C-8347-7B470D766B51}"/>
              </a:ext>
            </a:extLst>
          </p:cNvPr>
          <p:cNvSpPr txBox="1"/>
          <p:nvPr/>
        </p:nvSpPr>
        <p:spPr>
          <a:xfrm>
            <a:off x="3490825" y="3170536"/>
            <a:ext cx="2694776" cy="1200329"/>
          </a:xfrm>
          <a:prstGeom prst="rect">
            <a:avLst/>
          </a:prstGeom>
          <a:noFill/>
          <a:ln w="38100">
            <a:noFill/>
          </a:ln>
        </p:spPr>
        <p:txBody>
          <a:bodyPr wrap="square" rtlCol="0">
            <a:spAutoFit/>
          </a:bodyPr>
          <a:lstStyle/>
          <a:p>
            <a:r>
              <a:rPr lang="en-NL" b="1" dirty="0">
                <a:solidFill>
                  <a:schemeClr val="accent1"/>
                </a:solidFill>
                <a:latin typeface="+mj-lt"/>
                <a:ea typeface="Cambria Math" panose="02040503050406030204" pitchFamily="18" charset="0"/>
                <a:cs typeface="Arial" charset="0"/>
              </a:rPr>
              <a:t>↓</a:t>
            </a:r>
            <a:r>
              <a:rPr lang="en-US" dirty="0">
                <a:solidFill>
                  <a:schemeClr val="accent1"/>
                </a:solidFill>
                <a:latin typeface="+mj-lt"/>
                <a:ea typeface="Cambria Math" panose="02040503050406030204" pitchFamily="18" charset="0"/>
                <a:cs typeface="Arial" charset="0"/>
              </a:rPr>
              <a:t> Pressure drop</a:t>
            </a:r>
          </a:p>
          <a:p>
            <a:r>
              <a:rPr lang="en-US" b="1" dirty="0">
                <a:solidFill>
                  <a:schemeClr val="accent1"/>
                </a:solidFill>
                <a:latin typeface="+mj-lt"/>
                <a:ea typeface="Cambria Math" panose="02040503050406030204" pitchFamily="18" charset="0"/>
                <a:cs typeface="Arial" charset="0"/>
              </a:rPr>
              <a:t>↑</a:t>
            </a:r>
            <a:r>
              <a:rPr lang="en-US" dirty="0">
                <a:solidFill>
                  <a:schemeClr val="accent1"/>
                </a:solidFill>
                <a:latin typeface="+mj-lt"/>
                <a:ea typeface="Cambria Math" panose="02040503050406030204" pitchFamily="18" charset="0"/>
                <a:cs typeface="Arial" charset="0"/>
              </a:rPr>
              <a:t> Electrochemical performance</a:t>
            </a:r>
            <a:endParaRPr lang="en-NL" dirty="0">
              <a:solidFill>
                <a:schemeClr val="accent1"/>
              </a:solidFill>
              <a:latin typeface="+mj-lt"/>
              <a:ea typeface="Arial" charset="0"/>
              <a:cs typeface="Arial" charset="0"/>
            </a:endParaRPr>
          </a:p>
        </p:txBody>
      </p:sp>
      <p:grpSp>
        <p:nvGrpSpPr>
          <p:cNvPr id="24" name="Group 23">
            <a:extLst>
              <a:ext uri="{FF2B5EF4-FFF2-40B4-BE49-F238E27FC236}">
                <a16:creationId xmlns:a16="http://schemas.microsoft.com/office/drawing/2014/main" id="{B93A5941-106E-415A-B71C-55A56CB645D6}"/>
              </a:ext>
            </a:extLst>
          </p:cNvPr>
          <p:cNvGrpSpPr/>
          <p:nvPr/>
        </p:nvGrpSpPr>
        <p:grpSpPr>
          <a:xfrm>
            <a:off x="1946020" y="6365663"/>
            <a:ext cx="785793" cy="307777"/>
            <a:chOff x="2961764" y="2646794"/>
            <a:chExt cx="785793" cy="307777"/>
          </a:xfrm>
        </p:grpSpPr>
        <p:sp>
          <p:nvSpPr>
            <p:cNvPr id="25" name="TextBox 24">
              <a:extLst>
                <a:ext uri="{FF2B5EF4-FFF2-40B4-BE49-F238E27FC236}">
                  <a16:creationId xmlns:a16="http://schemas.microsoft.com/office/drawing/2014/main" id="{CC8C9339-9A8C-4AC1-B3AB-8E04A790C2CD}"/>
                </a:ext>
              </a:extLst>
            </p:cNvPr>
            <p:cNvSpPr txBox="1"/>
            <p:nvPr/>
          </p:nvSpPr>
          <p:spPr>
            <a:xfrm>
              <a:off x="2961764" y="2646794"/>
              <a:ext cx="785793" cy="307777"/>
            </a:xfrm>
            <a:prstGeom prst="rect">
              <a:avLst/>
            </a:prstGeom>
            <a:noFill/>
          </p:spPr>
          <p:txBody>
            <a:bodyPr wrap="none" rtlCol="0">
              <a:spAutoFit/>
            </a:bodyPr>
            <a:lstStyle/>
            <a:p>
              <a:r>
                <a:rPr lang="en-US" sz="1400" dirty="0">
                  <a:solidFill>
                    <a:sysClr val="windowText" lastClr="000000"/>
                  </a:solidFill>
                  <a:latin typeface="Arial" panose="020B0604020202020204" pitchFamily="34" charset="0"/>
                  <a:cs typeface="Arial" panose="020B0604020202020204" pitchFamily="34" charset="0"/>
                </a:rPr>
                <a:t>200 </a:t>
              </a:r>
              <a:r>
                <a:rPr lang="el-GR" sz="1400" dirty="0">
                  <a:solidFill>
                    <a:sysClr val="windowText" lastClr="000000"/>
                  </a:solidFill>
                  <a:latin typeface="Arial" panose="020B0604020202020204" pitchFamily="34" charset="0"/>
                  <a:ea typeface="Cambria Math" panose="02040503050406030204" pitchFamily="18" charset="0"/>
                  <a:cs typeface="Arial" panose="020B0604020202020204" pitchFamily="34" charset="0"/>
                </a:rPr>
                <a:t>μ</a:t>
              </a:r>
              <a:r>
                <a:rPr lang="en-US" sz="1400" dirty="0">
                  <a:solidFill>
                    <a:sysClr val="windowText" lastClr="000000"/>
                  </a:solidFill>
                  <a:latin typeface="Arial" panose="020B0604020202020204" pitchFamily="34" charset="0"/>
                  <a:ea typeface="Cambria Math" panose="02040503050406030204" pitchFamily="18" charset="0"/>
                  <a:cs typeface="Arial" panose="020B0604020202020204" pitchFamily="34" charset="0"/>
                </a:rPr>
                <a:t>m</a:t>
              </a:r>
              <a:endParaRPr lang="en-NL" sz="1400" dirty="0">
                <a:solidFill>
                  <a:sysClr val="windowText" lastClr="000000"/>
                </a:solidFill>
                <a:latin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id="{1F6208C0-2A27-461B-84E1-F8C9B96050D3}"/>
                </a:ext>
              </a:extLst>
            </p:cNvPr>
            <p:cNvCxnSpPr>
              <a:cxnSpLocks/>
            </p:cNvCxnSpPr>
            <p:nvPr/>
          </p:nvCxnSpPr>
          <p:spPr>
            <a:xfrm>
              <a:off x="3141762" y="2646794"/>
              <a:ext cx="396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08472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4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 grpId="0"/>
      <p:bldP spid="241" grpId="0"/>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C7B19-38ED-4D7C-977F-A43A9B06DFBA}"/>
              </a:ext>
            </a:extLst>
          </p:cNvPr>
          <p:cNvSpPr>
            <a:spLocks noGrp="1"/>
          </p:cNvSpPr>
          <p:nvPr>
            <p:ph type="title"/>
          </p:nvPr>
        </p:nvSpPr>
        <p:spPr/>
        <p:txBody>
          <a:bodyPr/>
          <a:lstStyle/>
          <a:p>
            <a:r>
              <a:rPr lang="en-US" dirty="0"/>
              <a:t>Bottom-up design of porous electrodes</a:t>
            </a:r>
            <a:endParaRPr lang="en-NL" dirty="0"/>
          </a:p>
        </p:txBody>
      </p:sp>
      <p:sp>
        <p:nvSpPr>
          <p:cNvPr id="3" name="Slide Number Placeholder 2">
            <a:extLst>
              <a:ext uri="{FF2B5EF4-FFF2-40B4-BE49-F238E27FC236}">
                <a16:creationId xmlns:a16="http://schemas.microsoft.com/office/drawing/2014/main" id="{DDCEC821-0DE2-4B84-B18B-3C7C017FD926}"/>
              </a:ext>
            </a:extLst>
          </p:cNvPr>
          <p:cNvSpPr>
            <a:spLocks noGrp="1"/>
          </p:cNvSpPr>
          <p:nvPr>
            <p:ph type="sldNum" sz="quarter" idx="4"/>
          </p:nvPr>
        </p:nvSpPr>
        <p:spPr/>
        <p:txBody>
          <a:bodyPr/>
          <a:lstStyle/>
          <a:p>
            <a:fld id="{B7CEC10D-CD46-426F-915E-6C78530279CB}" type="slidenum">
              <a:rPr lang="en-US" smtClean="0"/>
              <a:pPr/>
              <a:t>4</a:t>
            </a:fld>
            <a:endParaRPr lang="en-US" dirty="0"/>
          </a:p>
        </p:txBody>
      </p:sp>
      <p:pic>
        <p:nvPicPr>
          <p:cNvPr id="6" name="Picture 5" descr="A close up of a logo&#10;&#10;Description automatically generated">
            <a:extLst>
              <a:ext uri="{FF2B5EF4-FFF2-40B4-BE49-F238E27FC236}">
                <a16:creationId xmlns:a16="http://schemas.microsoft.com/office/drawing/2014/main" id="{1CFF3768-CB20-4339-9FA4-21AFB0B826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0337" y="2823391"/>
            <a:ext cx="1648194" cy="1648194"/>
          </a:xfrm>
          <a:prstGeom prst="rect">
            <a:avLst/>
          </a:prstGeom>
        </p:spPr>
      </p:pic>
      <p:pic>
        <p:nvPicPr>
          <p:cNvPr id="7" name="Picture 6" descr="A close up of a logo&#10;&#10;Description automatically generated">
            <a:extLst>
              <a:ext uri="{FF2B5EF4-FFF2-40B4-BE49-F238E27FC236}">
                <a16:creationId xmlns:a16="http://schemas.microsoft.com/office/drawing/2014/main" id="{141E8F8A-15C8-4522-A4FE-F82DFA8863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1327" y="2989327"/>
            <a:ext cx="1316322" cy="1316322"/>
          </a:xfrm>
          <a:prstGeom prst="rect">
            <a:avLst/>
          </a:prstGeom>
        </p:spPr>
      </p:pic>
      <p:pic>
        <p:nvPicPr>
          <p:cNvPr id="8" name="Picture 2" descr="Dna Helix Svg Png Icon Free Download (#493802) - OnlineWebFonts.COM">
            <a:extLst>
              <a:ext uri="{FF2B5EF4-FFF2-40B4-BE49-F238E27FC236}">
                <a16:creationId xmlns:a16="http://schemas.microsoft.com/office/drawing/2014/main" id="{33F356B9-F855-4637-A4B1-A73233728B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10445" y="2900432"/>
            <a:ext cx="1497166" cy="149411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61F4F4D-8630-4C05-84AE-C96C6493CB82}"/>
              </a:ext>
            </a:extLst>
          </p:cNvPr>
          <p:cNvSpPr txBox="1"/>
          <p:nvPr/>
        </p:nvSpPr>
        <p:spPr>
          <a:xfrm>
            <a:off x="2626394" y="1939629"/>
            <a:ext cx="2149948" cy="707886"/>
          </a:xfrm>
          <a:prstGeom prst="rect">
            <a:avLst/>
          </a:prstGeom>
          <a:noFill/>
        </p:spPr>
        <p:txBody>
          <a:bodyPr wrap="none" rtlCol="0">
            <a:spAutoFit/>
          </a:bodyPr>
          <a:lstStyle/>
          <a:p>
            <a:pPr algn="ctr"/>
            <a:r>
              <a:rPr lang="en-US" sz="2000" b="1" dirty="0">
                <a:solidFill>
                  <a:schemeClr val="tx2"/>
                </a:solidFill>
                <a:latin typeface="Arial" charset="0"/>
                <a:ea typeface="Arial" charset="0"/>
                <a:cs typeface="Arial" charset="0"/>
              </a:rPr>
              <a:t>Experimental </a:t>
            </a:r>
          </a:p>
          <a:p>
            <a:pPr algn="ctr"/>
            <a:r>
              <a:rPr lang="en-US" sz="2000" b="1" dirty="0">
                <a:solidFill>
                  <a:schemeClr val="tx2"/>
                </a:solidFill>
                <a:latin typeface="Arial" charset="0"/>
                <a:ea typeface="Arial" charset="0"/>
                <a:cs typeface="Arial" charset="0"/>
              </a:rPr>
              <a:t>characterization</a:t>
            </a:r>
            <a:endParaRPr lang="en-NL" sz="2000" b="1" dirty="0">
              <a:solidFill>
                <a:schemeClr val="tx2"/>
              </a:solidFill>
              <a:latin typeface="Arial" charset="0"/>
              <a:ea typeface="Arial" charset="0"/>
              <a:cs typeface="Arial" charset="0"/>
            </a:endParaRPr>
          </a:p>
        </p:txBody>
      </p:sp>
      <p:sp>
        <p:nvSpPr>
          <p:cNvPr id="10" name="TextBox 9">
            <a:extLst>
              <a:ext uri="{FF2B5EF4-FFF2-40B4-BE49-F238E27FC236}">
                <a16:creationId xmlns:a16="http://schemas.microsoft.com/office/drawing/2014/main" id="{92E5BFBE-AC66-4240-B8E2-5ED1D3496371}"/>
              </a:ext>
            </a:extLst>
          </p:cNvPr>
          <p:cNvSpPr txBox="1"/>
          <p:nvPr/>
        </p:nvSpPr>
        <p:spPr>
          <a:xfrm>
            <a:off x="5119967" y="1939629"/>
            <a:ext cx="1879041" cy="707886"/>
          </a:xfrm>
          <a:prstGeom prst="rect">
            <a:avLst/>
          </a:prstGeom>
          <a:noFill/>
        </p:spPr>
        <p:txBody>
          <a:bodyPr wrap="none" rtlCol="0">
            <a:spAutoFit/>
          </a:bodyPr>
          <a:lstStyle/>
          <a:p>
            <a:pPr algn="ctr"/>
            <a:r>
              <a:rPr lang="en-US" sz="2000" b="1" dirty="0">
                <a:solidFill>
                  <a:schemeClr val="tx2"/>
                </a:solidFill>
                <a:latin typeface="Arial" charset="0"/>
                <a:ea typeface="Arial" charset="0"/>
                <a:cs typeface="Arial" charset="0"/>
              </a:rPr>
              <a:t>Pore network </a:t>
            </a:r>
          </a:p>
          <a:p>
            <a:pPr algn="ctr"/>
            <a:r>
              <a:rPr lang="en-US" sz="2000" b="1" dirty="0">
                <a:solidFill>
                  <a:schemeClr val="tx2"/>
                </a:solidFill>
                <a:latin typeface="Arial" charset="0"/>
                <a:ea typeface="Arial" charset="0"/>
                <a:cs typeface="Arial" charset="0"/>
              </a:rPr>
              <a:t>model</a:t>
            </a:r>
            <a:endParaRPr lang="en-NL" sz="2000" b="1" dirty="0">
              <a:solidFill>
                <a:schemeClr val="tx2"/>
              </a:solidFill>
              <a:latin typeface="Arial" charset="0"/>
              <a:ea typeface="Arial" charset="0"/>
              <a:cs typeface="Arial" charset="0"/>
            </a:endParaRPr>
          </a:p>
        </p:txBody>
      </p:sp>
      <p:sp>
        <p:nvSpPr>
          <p:cNvPr id="11" name="TextBox 10">
            <a:extLst>
              <a:ext uri="{FF2B5EF4-FFF2-40B4-BE49-F238E27FC236}">
                <a16:creationId xmlns:a16="http://schemas.microsoft.com/office/drawing/2014/main" id="{DE170896-D55B-4F35-AE3A-DED8CF5A0BA7}"/>
              </a:ext>
            </a:extLst>
          </p:cNvPr>
          <p:cNvSpPr txBox="1"/>
          <p:nvPr/>
        </p:nvSpPr>
        <p:spPr>
          <a:xfrm>
            <a:off x="7512482" y="1939629"/>
            <a:ext cx="1693092" cy="707886"/>
          </a:xfrm>
          <a:prstGeom prst="rect">
            <a:avLst/>
          </a:prstGeom>
          <a:noFill/>
        </p:spPr>
        <p:txBody>
          <a:bodyPr wrap="none" rtlCol="0">
            <a:spAutoFit/>
          </a:bodyPr>
          <a:lstStyle/>
          <a:p>
            <a:pPr algn="ctr"/>
            <a:r>
              <a:rPr lang="en-US" sz="2000" b="1" dirty="0">
                <a:solidFill>
                  <a:schemeClr val="tx2"/>
                </a:solidFill>
                <a:latin typeface="Arial" charset="0"/>
                <a:ea typeface="Arial" charset="0"/>
                <a:cs typeface="Arial" charset="0"/>
              </a:rPr>
              <a:t>Genetic </a:t>
            </a:r>
          </a:p>
          <a:p>
            <a:pPr algn="ctr"/>
            <a:r>
              <a:rPr lang="en-US" sz="2000" b="1" dirty="0">
                <a:solidFill>
                  <a:schemeClr val="tx2"/>
                </a:solidFill>
                <a:latin typeface="Arial" charset="0"/>
                <a:ea typeface="Arial" charset="0"/>
                <a:cs typeface="Arial" charset="0"/>
              </a:rPr>
              <a:t>optimization</a:t>
            </a:r>
            <a:endParaRPr lang="en-NL" sz="2000" b="1" dirty="0">
              <a:solidFill>
                <a:schemeClr val="tx2"/>
              </a:solidFill>
              <a:latin typeface="Arial" charset="0"/>
              <a:ea typeface="Arial" charset="0"/>
              <a:cs typeface="Arial" charset="0"/>
            </a:endParaRPr>
          </a:p>
        </p:txBody>
      </p:sp>
      <p:cxnSp>
        <p:nvCxnSpPr>
          <p:cNvPr id="12" name="Straight Arrow Connector 11">
            <a:extLst>
              <a:ext uri="{FF2B5EF4-FFF2-40B4-BE49-F238E27FC236}">
                <a16:creationId xmlns:a16="http://schemas.microsoft.com/office/drawing/2014/main" id="{9CD9E863-D792-43E7-8233-23A65CBA3956}"/>
              </a:ext>
            </a:extLst>
          </p:cNvPr>
          <p:cNvCxnSpPr>
            <a:cxnSpLocks/>
          </p:cNvCxnSpPr>
          <p:nvPr/>
        </p:nvCxnSpPr>
        <p:spPr>
          <a:xfrm>
            <a:off x="4329819" y="3641607"/>
            <a:ext cx="900000"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C9E7496-BD52-4ABE-A063-D307D7FAA5A1}"/>
              </a:ext>
            </a:extLst>
          </p:cNvPr>
          <p:cNvCxnSpPr>
            <a:cxnSpLocks/>
          </p:cNvCxnSpPr>
          <p:nvPr/>
        </p:nvCxnSpPr>
        <p:spPr>
          <a:xfrm>
            <a:off x="6717649" y="3641607"/>
            <a:ext cx="900000" cy="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7A53EE4-AB0D-4ADE-B320-748071BF74E0}"/>
              </a:ext>
            </a:extLst>
          </p:cNvPr>
          <p:cNvSpPr txBox="1"/>
          <p:nvPr/>
        </p:nvSpPr>
        <p:spPr>
          <a:xfrm>
            <a:off x="2870125" y="4819390"/>
            <a:ext cx="1616148" cy="830997"/>
          </a:xfrm>
          <a:prstGeom prst="rect">
            <a:avLst/>
          </a:prstGeom>
          <a:noFill/>
        </p:spPr>
        <p:txBody>
          <a:bodyPr wrap="none" rtlCol="0">
            <a:spAutoFit/>
          </a:bodyPr>
          <a:lstStyle/>
          <a:p>
            <a:pPr marL="285750" indent="-285750">
              <a:buFont typeface="Arial" panose="020B0604020202020204" pitchFamily="34" charset="0"/>
              <a:buChar char="•"/>
            </a:pPr>
            <a:r>
              <a:rPr lang="en-US" sz="1600" dirty="0">
                <a:latin typeface="Arial" charset="0"/>
                <a:ea typeface="Arial" charset="0"/>
                <a:cs typeface="Arial" charset="0"/>
              </a:rPr>
              <a:t>Battery tests</a:t>
            </a:r>
          </a:p>
          <a:p>
            <a:pPr marL="285750" indent="-285750">
              <a:buFont typeface="Arial" panose="020B0604020202020204" pitchFamily="34" charset="0"/>
              <a:buChar char="•"/>
            </a:pPr>
            <a:r>
              <a:rPr lang="en-US" sz="1600" dirty="0">
                <a:latin typeface="Arial" charset="0"/>
                <a:ea typeface="Arial" charset="0"/>
                <a:cs typeface="Arial" charset="0"/>
              </a:rPr>
              <a:t>Chemistries</a:t>
            </a:r>
          </a:p>
          <a:p>
            <a:pPr marL="285750" indent="-285750">
              <a:buFont typeface="Arial" panose="020B0604020202020204" pitchFamily="34" charset="0"/>
              <a:buChar char="•"/>
            </a:pPr>
            <a:r>
              <a:rPr lang="en-US" sz="1600" dirty="0">
                <a:latin typeface="Arial" charset="0"/>
                <a:ea typeface="Arial" charset="0"/>
                <a:cs typeface="Arial" charset="0"/>
              </a:rPr>
              <a:t>Imaging  </a:t>
            </a:r>
          </a:p>
        </p:txBody>
      </p:sp>
      <p:sp>
        <p:nvSpPr>
          <p:cNvPr id="15" name="TextBox 14">
            <a:extLst>
              <a:ext uri="{FF2B5EF4-FFF2-40B4-BE49-F238E27FC236}">
                <a16:creationId xmlns:a16="http://schemas.microsoft.com/office/drawing/2014/main" id="{4D625493-17A1-4B1C-BFE4-B308BBDAEA24}"/>
              </a:ext>
            </a:extLst>
          </p:cNvPr>
          <p:cNvSpPr txBox="1"/>
          <p:nvPr/>
        </p:nvSpPr>
        <p:spPr>
          <a:xfrm>
            <a:off x="5052901" y="4819390"/>
            <a:ext cx="2228495" cy="1077218"/>
          </a:xfrm>
          <a:prstGeom prst="rect">
            <a:avLst/>
          </a:prstGeom>
          <a:noFill/>
        </p:spPr>
        <p:txBody>
          <a:bodyPr wrap="none" rtlCol="0">
            <a:spAutoFit/>
          </a:bodyPr>
          <a:lstStyle/>
          <a:p>
            <a:pPr marL="285750" indent="-285750">
              <a:buFont typeface="Arial" panose="020B0604020202020204" pitchFamily="34" charset="0"/>
              <a:buChar char="•"/>
            </a:pPr>
            <a:r>
              <a:rPr lang="en-US" sz="1600" dirty="0">
                <a:latin typeface="Arial" charset="0"/>
                <a:ea typeface="Arial" charset="0"/>
                <a:cs typeface="Arial" charset="0"/>
              </a:rPr>
              <a:t>Network extraction</a:t>
            </a:r>
          </a:p>
          <a:p>
            <a:pPr marL="285750" indent="-285750">
              <a:buFont typeface="Arial" panose="020B0604020202020204" pitchFamily="34" charset="0"/>
              <a:buChar char="•"/>
            </a:pPr>
            <a:r>
              <a:rPr lang="en-US" sz="1600" dirty="0">
                <a:latin typeface="Arial" charset="0"/>
                <a:ea typeface="Arial" charset="0"/>
                <a:cs typeface="Arial" charset="0"/>
              </a:rPr>
              <a:t>Pore simulations</a:t>
            </a:r>
          </a:p>
          <a:p>
            <a:pPr marL="285750" indent="-285750">
              <a:buFont typeface="Arial" panose="020B0604020202020204" pitchFamily="34" charset="0"/>
              <a:buChar char="•"/>
            </a:pPr>
            <a:r>
              <a:rPr lang="en-US" sz="1600" dirty="0">
                <a:latin typeface="Arial" charset="0"/>
                <a:ea typeface="Arial" charset="0"/>
                <a:cs typeface="Arial" charset="0"/>
              </a:rPr>
              <a:t>Parameter analysis</a:t>
            </a:r>
          </a:p>
          <a:p>
            <a:endParaRPr lang="en-NL" sz="1600" dirty="0">
              <a:latin typeface="Arial" charset="0"/>
              <a:ea typeface="Arial" charset="0"/>
              <a:cs typeface="Arial" charset="0"/>
            </a:endParaRPr>
          </a:p>
        </p:txBody>
      </p:sp>
      <p:sp>
        <p:nvSpPr>
          <p:cNvPr id="16" name="TextBox 15">
            <a:extLst>
              <a:ext uri="{FF2B5EF4-FFF2-40B4-BE49-F238E27FC236}">
                <a16:creationId xmlns:a16="http://schemas.microsoft.com/office/drawing/2014/main" id="{E84CDDFC-6EFD-498B-BF30-18404B487B8D}"/>
              </a:ext>
            </a:extLst>
          </p:cNvPr>
          <p:cNvSpPr txBox="1"/>
          <p:nvPr/>
        </p:nvSpPr>
        <p:spPr>
          <a:xfrm>
            <a:off x="7617649" y="4819389"/>
            <a:ext cx="1943161" cy="1077218"/>
          </a:xfrm>
          <a:prstGeom prst="rect">
            <a:avLst/>
          </a:prstGeom>
          <a:noFill/>
        </p:spPr>
        <p:txBody>
          <a:bodyPr wrap="none" rtlCol="0">
            <a:spAutoFit/>
          </a:bodyPr>
          <a:lstStyle/>
          <a:p>
            <a:pPr marL="285750" indent="-285750">
              <a:buFont typeface="Arial" panose="020B0604020202020204" pitchFamily="34" charset="0"/>
              <a:buChar char="•"/>
            </a:pPr>
            <a:r>
              <a:rPr lang="en-US" sz="1600" dirty="0">
                <a:latin typeface="Arial" charset="0"/>
                <a:ea typeface="Arial" charset="0"/>
                <a:cs typeface="Arial" charset="0"/>
              </a:rPr>
              <a:t>Bottom-up</a:t>
            </a:r>
          </a:p>
          <a:p>
            <a:pPr marL="285750" indent="-285750">
              <a:buFont typeface="Arial" panose="020B0604020202020204" pitchFamily="34" charset="0"/>
              <a:buChar char="•"/>
            </a:pPr>
            <a:r>
              <a:rPr lang="en-US" sz="1600" dirty="0">
                <a:latin typeface="Arial" charset="0"/>
                <a:ea typeface="Arial" charset="0"/>
                <a:cs typeface="Arial" charset="0"/>
              </a:rPr>
              <a:t>Evolution theory</a:t>
            </a:r>
          </a:p>
          <a:p>
            <a:pPr marL="285750" indent="-285750">
              <a:buFont typeface="Arial" panose="020B0604020202020204" pitchFamily="34" charset="0"/>
              <a:buChar char="•"/>
            </a:pPr>
            <a:r>
              <a:rPr lang="en-US" sz="1600" dirty="0">
                <a:latin typeface="Arial" charset="0"/>
                <a:ea typeface="Arial" charset="0"/>
                <a:cs typeface="Arial" charset="0"/>
              </a:rPr>
              <a:t>Self-evolving</a:t>
            </a:r>
          </a:p>
          <a:p>
            <a:pPr marL="285750" indent="-285750">
              <a:buFont typeface="Arial" panose="020B0604020202020204" pitchFamily="34" charset="0"/>
              <a:buChar char="•"/>
            </a:pPr>
            <a:endParaRPr lang="en-NL" sz="1600" dirty="0">
              <a:latin typeface="Arial" charset="0"/>
              <a:ea typeface="Arial" charset="0"/>
              <a:cs typeface="Arial" charset="0"/>
            </a:endParaRPr>
          </a:p>
        </p:txBody>
      </p:sp>
    </p:spTree>
    <p:extLst>
      <p:ext uri="{BB962C8B-B14F-4D97-AF65-F5344CB8AC3E}">
        <p14:creationId xmlns:p14="http://schemas.microsoft.com/office/powerpoint/2010/main" val="2355061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indefinite"/>
                                        <p:tgtEl>
                                          <p:spTgt spid="16"/>
                                        </p:tgtEl>
                                        <p:attrNameLst>
                                          <p:attrName>style.opacity</p:attrName>
                                        </p:attrNameLst>
                                      </p:cBhvr>
                                      <p:to>
                                        <p:strVal val="0.15"/>
                                      </p:to>
                                    </p:set>
                                    <p:animEffect filter="image" prLst="opacity: 0.15">
                                      <p:cBhvr rctx="IE">
                                        <p:cTn id="7" dur="indefinite"/>
                                        <p:tgtEl>
                                          <p:spTgt spid="16"/>
                                        </p:tgtEl>
                                      </p:cBhvr>
                                    </p:animEffect>
                                  </p:childTnLst>
                                </p:cTn>
                              </p:par>
                              <p:par>
                                <p:cTn id="8" presetID="9" presetClass="emph" presetSubtype="0" nodeType="withEffect">
                                  <p:stCondLst>
                                    <p:cond delay="0"/>
                                  </p:stCondLst>
                                  <p:childTnLst>
                                    <p:set>
                                      <p:cBhvr>
                                        <p:cTn id="9" dur="indefinite"/>
                                        <p:tgtEl>
                                          <p:spTgt spid="13"/>
                                        </p:tgtEl>
                                        <p:attrNameLst>
                                          <p:attrName>style.opacity</p:attrName>
                                        </p:attrNameLst>
                                      </p:cBhvr>
                                      <p:to>
                                        <p:strVal val="0.15"/>
                                      </p:to>
                                    </p:set>
                                    <p:animEffect filter="image" prLst="opacity: 0.15">
                                      <p:cBhvr rctx="IE">
                                        <p:cTn id="10" dur="indefinite"/>
                                        <p:tgtEl>
                                          <p:spTgt spid="13"/>
                                        </p:tgtEl>
                                      </p:cBhvr>
                                    </p:animEffect>
                                  </p:childTnLst>
                                </p:cTn>
                              </p:par>
                              <p:par>
                                <p:cTn id="11" presetID="9" presetClass="emph" presetSubtype="0" grpId="0" nodeType="withEffect">
                                  <p:stCondLst>
                                    <p:cond delay="0"/>
                                  </p:stCondLst>
                                  <p:childTnLst>
                                    <p:set>
                                      <p:cBhvr>
                                        <p:cTn id="12" dur="indefinite"/>
                                        <p:tgtEl>
                                          <p:spTgt spid="11"/>
                                        </p:tgtEl>
                                        <p:attrNameLst>
                                          <p:attrName>style.opacity</p:attrName>
                                        </p:attrNameLst>
                                      </p:cBhvr>
                                      <p:to>
                                        <p:strVal val="0.15"/>
                                      </p:to>
                                    </p:set>
                                    <p:animEffect filter="image" prLst="opacity: 0.15">
                                      <p:cBhvr rctx="IE">
                                        <p:cTn id="13" dur="indefinite"/>
                                        <p:tgtEl>
                                          <p:spTgt spid="11"/>
                                        </p:tgtEl>
                                      </p:cBhvr>
                                    </p:animEffect>
                                  </p:childTnLst>
                                </p:cTn>
                              </p:par>
                              <p:par>
                                <p:cTn id="14" presetID="9" presetClass="emph" presetSubtype="0" nodeType="withEffect">
                                  <p:stCondLst>
                                    <p:cond delay="0"/>
                                  </p:stCondLst>
                                  <p:childTnLst>
                                    <p:set>
                                      <p:cBhvr>
                                        <p:cTn id="15" dur="indefinite"/>
                                        <p:tgtEl>
                                          <p:spTgt spid="8"/>
                                        </p:tgtEl>
                                        <p:attrNameLst>
                                          <p:attrName>style.opacity</p:attrName>
                                        </p:attrNameLst>
                                      </p:cBhvr>
                                      <p:to>
                                        <p:strVal val="0.15"/>
                                      </p:to>
                                    </p:set>
                                    <p:animEffect filter="image" prLst="opacity: 0.15">
                                      <p:cBhvr rctx="IE">
                                        <p:cTn id="16"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2B8896AA-4BC2-45CD-B820-0EDEDD0BC6DA}"/>
              </a:ext>
            </a:extLst>
          </p:cNvPr>
          <p:cNvGrpSpPr/>
          <p:nvPr/>
        </p:nvGrpSpPr>
        <p:grpSpPr>
          <a:xfrm>
            <a:off x="4012423" y="2666481"/>
            <a:ext cx="4257327" cy="3259881"/>
            <a:chOff x="0" y="2292555"/>
            <a:chExt cx="6858000" cy="5251245"/>
          </a:xfrm>
        </p:grpSpPr>
        <p:pic>
          <p:nvPicPr>
            <p:cNvPr id="26" name="Picture 25">
              <a:extLst>
                <a:ext uri="{FF2B5EF4-FFF2-40B4-BE49-F238E27FC236}">
                  <a16:creationId xmlns:a16="http://schemas.microsoft.com/office/drawing/2014/main" id="{BEA97F13-67A4-4A99-86E9-39737637D9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11649" r="47311"/>
            <a:stretch/>
          </p:blipFill>
          <p:spPr>
            <a:xfrm>
              <a:off x="0" y="2292555"/>
              <a:ext cx="3613398" cy="5251245"/>
            </a:xfrm>
            <a:prstGeom prst="rect">
              <a:avLst/>
            </a:prstGeom>
          </p:spPr>
        </p:pic>
        <p:pic>
          <p:nvPicPr>
            <p:cNvPr id="27" name="Picture 26">
              <a:extLst>
                <a:ext uri="{FF2B5EF4-FFF2-40B4-BE49-F238E27FC236}">
                  <a16:creationId xmlns:a16="http://schemas.microsoft.com/office/drawing/2014/main" id="{2C274A41-2454-4B2F-85A3-104C367243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000" t="11649"/>
            <a:stretch/>
          </p:blipFill>
          <p:spPr>
            <a:xfrm>
              <a:off x="3429000" y="2292555"/>
              <a:ext cx="3429000" cy="5251245"/>
            </a:xfrm>
            <a:prstGeom prst="rect">
              <a:avLst/>
            </a:prstGeom>
          </p:spPr>
        </p:pic>
      </p:grpSp>
      <p:sp>
        <p:nvSpPr>
          <p:cNvPr id="2" name="Title 1">
            <a:extLst>
              <a:ext uri="{FF2B5EF4-FFF2-40B4-BE49-F238E27FC236}">
                <a16:creationId xmlns:a16="http://schemas.microsoft.com/office/drawing/2014/main" id="{2660AE7E-0C40-4E91-970C-530D062B56A2}"/>
              </a:ext>
            </a:extLst>
          </p:cNvPr>
          <p:cNvSpPr>
            <a:spLocks noGrp="1"/>
          </p:cNvSpPr>
          <p:nvPr>
            <p:ph type="title"/>
          </p:nvPr>
        </p:nvSpPr>
        <p:spPr/>
        <p:txBody>
          <a:bodyPr/>
          <a:lstStyle/>
          <a:p>
            <a:r>
              <a:rPr lang="en-US" i="1" dirty="0"/>
              <a:t>“All models are wrong, but some are useful”</a:t>
            </a:r>
          </a:p>
        </p:txBody>
      </p:sp>
      <p:sp>
        <p:nvSpPr>
          <p:cNvPr id="3" name="Slide Number Placeholder 2">
            <a:extLst>
              <a:ext uri="{FF2B5EF4-FFF2-40B4-BE49-F238E27FC236}">
                <a16:creationId xmlns:a16="http://schemas.microsoft.com/office/drawing/2014/main" id="{8661FA1D-E271-458C-A7A9-EF18A8F11D3E}"/>
              </a:ext>
            </a:extLst>
          </p:cNvPr>
          <p:cNvSpPr>
            <a:spLocks noGrp="1"/>
          </p:cNvSpPr>
          <p:nvPr>
            <p:ph type="sldNum" sz="quarter" idx="4"/>
          </p:nvPr>
        </p:nvSpPr>
        <p:spPr/>
        <p:txBody>
          <a:bodyPr/>
          <a:lstStyle/>
          <a:p>
            <a:fld id="{B7CEC10D-CD46-426F-915E-6C78530279CB}" type="slidenum">
              <a:rPr lang="en-US" smtClean="0"/>
              <a:pPr/>
              <a:t>5</a:t>
            </a:fld>
            <a:endParaRPr lang="en-US" dirty="0"/>
          </a:p>
        </p:txBody>
      </p:sp>
      <p:sp>
        <p:nvSpPr>
          <p:cNvPr id="4" name="Footer Placeholder 3">
            <a:extLst>
              <a:ext uri="{FF2B5EF4-FFF2-40B4-BE49-F238E27FC236}">
                <a16:creationId xmlns:a16="http://schemas.microsoft.com/office/drawing/2014/main" id="{A1FF8DC9-E224-416D-96A8-864FC95603E3}"/>
              </a:ext>
            </a:extLst>
          </p:cNvPr>
          <p:cNvSpPr>
            <a:spLocks noGrp="1"/>
          </p:cNvSpPr>
          <p:nvPr>
            <p:ph type="ftr" sz="quarter" idx="10"/>
          </p:nvPr>
        </p:nvSpPr>
        <p:spPr>
          <a:xfrm>
            <a:off x="1380068" y="6170920"/>
            <a:ext cx="9486491" cy="687080"/>
          </a:xfrm>
        </p:spPr>
        <p:txBody>
          <a:bodyPr/>
          <a:lstStyle/>
          <a:p>
            <a:endParaRPr lang="en-US" dirty="0"/>
          </a:p>
          <a:p>
            <a:r>
              <a:rPr lang="en-US" dirty="0"/>
              <a:t>Van der Heijden, M. </a:t>
            </a:r>
            <a:r>
              <a:rPr lang="en-US" i="1" dirty="0"/>
              <a:t>et al.</a:t>
            </a:r>
            <a:r>
              <a:rPr lang="en-US" dirty="0"/>
              <a:t>, </a:t>
            </a:r>
            <a:r>
              <a:rPr lang="en-US" i="1" dirty="0"/>
              <a:t>J. </a:t>
            </a:r>
            <a:r>
              <a:rPr lang="en-US" i="1" dirty="0" err="1"/>
              <a:t>Electrochem</a:t>
            </a:r>
            <a:r>
              <a:rPr lang="en-US" i="1" dirty="0"/>
              <a:t>. Soc</a:t>
            </a:r>
            <a:r>
              <a:rPr lang="en-US" dirty="0"/>
              <a:t>, </a:t>
            </a:r>
            <a:r>
              <a:rPr lang="en-US" b="1" dirty="0"/>
              <a:t>169</a:t>
            </a:r>
            <a:r>
              <a:rPr lang="en-US" dirty="0"/>
              <a:t>, 040505 (2022)</a:t>
            </a:r>
          </a:p>
          <a:p>
            <a:r>
              <a:rPr lang="en-US" dirty="0"/>
              <a:t>Zhang, D. </a:t>
            </a:r>
            <a:r>
              <a:rPr lang="en-US" i="1" dirty="0"/>
              <a:t>et al,</a:t>
            </a:r>
            <a:r>
              <a:rPr lang="en-US" dirty="0"/>
              <a:t> </a:t>
            </a:r>
            <a:r>
              <a:rPr lang="en-US" i="1" dirty="0"/>
              <a:t>J. Power Sources</a:t>
            </a:r>
            <a:r>
              <a:rPr lang="en-US" dirty="0"/>
              <a:t>, vol. 447, no. March 2019, (2020)</a:t>
            </a:r>
          </a:p>
        </p:txBody>
      </p:sp>
      <p:sp>
        <p:nvSpPr>
          <p:cNvPr id="33" name="Arrow: Right 32">
            <a:extLst>
              <a:ext uri="{FF2B5EF4-FFF2-40B4-BE49-F238E27FC236}">
                <a16:creationId xmlns:a16="http://schemas.microsoft.com/office/drawing/2014/main" id="{EDA0357D-07CF-466D-87D7-278EB67B1408}"/>
              </a:ext>
            </a:extLst>
          </p:cNvPr>
          <p:cNvSpPr/>
          <p:nvPr/>
        </p:nvSpPr>
        <p:spPr>
          <a:xfrm>
            <a:off x="681849" y="1485090"/>
            <a:ext cx="10777664" cy="785987"/>
          </a:xfrm>
          <a:prstGeom prst="rightArrow">
            <a:avLst/>
          </a:prstGeom>
          <a:solidFill>
            <a:srgbClr val="C0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mj-lt"/>
                <a:ea typeface="Verdana" panose="020B0604030504040204" pitchFamily="34" charset="0"/>
                <a:cs typeface="Arial" panose="020B0604020202020204" pitchFamily="34" charset="0"/>
              </a:rPr>
              <a:t>Level of complexity and detail</a:t>
            </a:r>
            <a:endParaRPr lang="en-NL" sz="2800" b="1" dirty="0">
              <a:solidFill>
                <a:schemeClr val="bg1"/>
              </a:solidFill>
              <a:latin typeface="+mj-lt"/>
              <a:ea typeface="Verdana" panose="020B060403050404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3C53C97D-5799-45CE-83E6-B40470D7F807}"/>
              </a:ext>
            </a:extLst>
          </p:cNvPr>
          <p:cNvGrpSpPr/>
          <p:nvPr/>
        </p:nvGrpSpPr>
        <p:grpSpPr>
          <a:xfrm>
            <a:off x="7796902" y="2652336"/>
            <a:ext cx="3995235" cy="3346750"/>
            <a:chOff x="7836658" y="2239836"/>
            <a:chExt cx="3995235" cy="3346750"/>
          </a:xfrm>
        </p:grpSpPr>
        <p:sp>
          <p:nvSpPr>
            <p:cNvPr id="29" name="TextBox 28">
              <a:extLst>
                <a:ext uri="{FF2B5EF4-FFF2-40B4-BE49-F238E27FC236}">
                  <a16:creationId xmlns:a16="http://schemas.microsoft.com/office/drawing/2014/main" id="{B7C6D74A-3CC3-4876-BD4D-F5DABF9B5622}"/>
                </a:ext>
              </a:extLst>
            </p:cNvPr>
            <p:cNvSpPr txBox="1"/>
            <p:nvPr/>
          </p:nvSpPr>
          <p:spPr>
            <a:xfrm>
              <a:off x="7836658" y="5217254"/>
              <a:ext cx="3995235" cy="369332"/>
            </a:xfrm>
            <a:prstGeom prst="rect">
              <a:avLst/>
            </a:prstGeom>
            <a:noFill/>
          </p:spPr>
          <p:txBody>
            <a:bodyPr wrap="square" rtlCol="0">
              <a:spAutoFit/>
            </a:bodyPr>
            <a:lstStyle/>
            <a:p>
              <a:pPr algn="ctr">
                <a:spcAft>
                  <a:spcPts val="400"/>
                </a:spcAft>
              </a:pPr>
              <a:r>
                <a:rPr lang="en-US" sz="1800" b="1" dirty="0">
                  <a:latin typeface="+mj-lt"/>
                  <a:ea typeface="Verdana" panose="020B0604030504040204" pitchFamily="34" charset="0"/>
                  <a:cs typeface="Arial" panose="020B0604020202020204" pitchFamily="34" charset="0"/>
                </a:rPr>
                <a:t>Lattice Boltzmann model</a:t>
              </a:r>
            </a:p>
          </p:txBody>
        </p:sp>
        <p:pic>
          <p:nvPicPr>
            <p:cNvPr id="32" name="Picture 31">
              <a:extLst>
                <a:ext uri="{FF2B5EF4-FFF2-40B4-BE49-F238E27FC236}">
                  <a16:creationId xmlns:a16="http://schemas.microsoft.com/office/drawing/2014/main" id="{82E0FB1B-349C-472A-B897-1C103B58259B}"/>
                </a:ext>
              </a:extLst>
            </p:cNvPr>
            <p:cNvPicPr>
              <a:picLocks noChangeAspect="1"/>
            </p:cNvPicPr>
            <p:nvPr/>
          </p:nvPicPr>
          <p:blipFill rotWithShape="1">
            <a:blip r:embed="rId5"/>
            <a:srcRect l="14946" t="15173" r="33994" b="15430"/>
            <a:stretch/>
          </p:blipFill>
          <p:spPr>
            <a:xfrm>
              <a:off x="8408705" y="2614005"/>
              <a:ext cx="2162976" cy="2316951"/>
            </a:xfrm>
            <a:prstGeom prst="rect">
              <a:avLst/>
            </a:prstGeom>
          </p:spPr>
        </p:pic>
        <p:pic>
          <p:nvPicPr>
            <p:cNvPr id="36" name="Picture 35">
              <a:extLst>
                <a:ext uri="{FF2B5EF4-FFF2-40B4-BE49-F238E27FC236}">
                  <a16:creationId xmlns:a16="http://schemas.microsoft.com/office/drawing/2014/main" id="{6B0AB1F1-CFA1-46E3-8D90-614733764A17}"/>
                </a:ext>
              </a:extLst>
            </p:cNvPr>
            <p:cNvPicPr>
              <a:picLocks noChangeAspect="1"/>
            </p:cNvPicPr>
            <p:nvPr/>
          </p:nvPicPr>
          <p:blipFill rotWithShape="1">
            <a:blip r:embed="rId5"/>
            <a:srcRect l="85830" t="10735" r="720" b="9936"/>
            <a:stretch/>
          </p:blipFill>
          <p:spPr>
            <a:xfrm>
              <a:off x="10791616" y="2643178"/>
              <a:ext cx="464000" cy="2156827"/>
            </a:xfrm>
            <a:prstGeom prst="rect">
              <a:avLst/>
            </a:prstGeom>
          </p:spPr>
        </p:pic>
        <p:sp>
          <p:nvSpPr>
            <p:cNvPr id="37" name="TextBox 36">
              <a:extLst>
                <a:ext uri="{FF2B5EF4-FFF2-40B4-BE49-F238E27FC236}">
                  <a16:creationId xmlns:a16="http://schemas.microsoft.com/office/drawing/2014/main" id="{CDEFA444-30DB-4259-93DB-63384A7D83D2}"/>
                </a:ext>
              </a:extLst>
            </p:cNvPr>
            <p:cNvSpPr txBox="1"/>
            <p:nvPr/>
          </p:nvSpPr>
          <p:spPr>
            <a:xfrm rot="16200000">
              <a:off x="7591648" y="3503636"/>
              <a:ext cx="1053494" cy="369332"/>
            </a:xfrm>
            <a:prstGeom prst="rect">
              <a:avLst/>
            </a:prstGeom>
            <a:noFill/>
          </p:spPr>
          <p:txBody>
            <a:bodyPr wrap="square" rtlCol="0">
              <a:spAutoFit/>
            </a:bodyPr>
            <a:lstStyle/>
            <a:p>
              <a:pPr algn="ctr"/>
              <a:r>
                <a:rPr lang="en-US" sz="1800" b="1" dirty="0">
                  <a:latin typeface="+mj-lt"/>
                  <a:ea typeface="Verdana" panose="020B0604030504040204" pitchFamily="34" charset="0"/>
                  <a:cs typeface="Arial" panose="020B0604020202020204" pitchFamily="34" charset="0"/>
                </a:rPr>
                <a:t>0.3 mm</a:t>
              </a:r>
              <a:endParaRPr lang="en-NL" sz="1800" b="1" dirty="0">
                <a:latin typeface="+mj-lt"/>
                <a:ea typeface="Verdana" panose="020B060403050404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61A8D98B-4D31-4FA9-B0D3-549FB21A9351}"/>
                </a:ext>
              </a:extLst>
            </p:cNvPr>
            <p:cNvSpPr txBox="1"/>
            <p:nvPr/>
          </p:nvSpPr>
          <p:spPr>
            <a:xfrm>
              <a:off x="8316556" y="2239836"/>
              <a:ext cx="3053763" cy="353943"/>
            </a:xfrm>
            <a:prstGeom prst="rect">
              <a:avLst/>
            </a:prstGeom>
            <a:noFill/>
          </p:spPr>
          <p:txBody>
            <a:bodyPr wrap="square" rtlCol="0">
              <a:spAutoFit/>
            </a:bodyPr>
            <a:lstStyle/>
            <a:p>
              <a:pPr algn="ctr"/>
              <a:r>
                <a:rPr lang="en-US" sz="1700" b="1" dirty="0">
                  <a:latin typeface="+mj-lt"/>
                  <a:ea typeface="Verdana" panose="020B0604030504040204" pitchFamily="34" charset="0"/>
                </a:rPr>
                <a:t>Concentration map</a:t>
              </a:r>
              <a:r>
                <a:rPr lang="en-US" sz="1700" b="1" baseline="30000" dirty="0">
                  <a:latin typeface="+mj-lt"/>
                  <a:ea typeface="Verdana" panose="020B0604030504040204" pitchFamily="34" charset="0"/>
                </a:rPr>
                <a:t> </a:t>
              </a:r>
              <a:endParaRPr lang="en-US" sz="1700" b="1" dirty="0">
                <a:latin typeface="+mj-lt"/>
                <a:ea typeface="Verdana" panose="020B0604030504040204" pitchFamily="34" charset="0"/>
              </a:endParaRPr>
            </a:p>
          </p:txBody>
        </p:sp>
        <p:cxnSp>
          <p:nvCxnSpPr>
            <p:cNvPr id="45" name="Straight Arrow Connector 44">
              <a:extLst>
                <a:ext uri="{FF2B5EF4-FFF2-40B4-BE49-F238E27FC236}">
                  <a16:creationId xmlns:a16="http://schemas.microsoft.com/office/drawing/2014/main" id="{8C50A464-8F34-4BD8-9A98-6EB3B628A866}"/>
                </a:ext>
              </a:extLst>
            </p:cNvPr>
            <p:cNvCxnSpPr>
              <a:cxnSpLocks/>
            </p:cNvCxnSpPr>
            <p:nvPr/>
          </p:nvCxnSpPr>
          <p:spPr>
            <a:xfrm flipH="1" flipV="1">
              <a:off x="8287672" y="2542023"/>
              <a:ext cx="11065" cy="2318196"/>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p:grpSp>
      <p:grpSp>
        <p:nvGrpSpPr>
          <p:cNvPr id="13" name="Group 12">
            <a:extLst>
              <a:ext uri="{FF2B5EF4-FFF2-40B4-BE49-F238E27FC236}">
                <a16:creationId xmlns:a16="http://schemas.microsoft.com/office/drawing/2014/main" id="{3DDCA4A5-6D92-4CC9-84B5-AA2F683262BC}"/>
              </a:ext>
            </a:extLst>
          </p:cNvPr>
          <p:cNvGrpSpPr/>
          <p:nvPr/>
        </p:nvGrpSpPr>
        <p:grpSpPr>
          <a:xfrm>
            <a:off x="3468947" y="2249999"/>
            <a:ext cx="5288192" cy="3753430"/>
            <a:chOff x="3508703" y="1764762"/>
            <a:chExt cx="5288192" cy="3753430"/>
          </a:xfrm>
        </p:grpSpPr>
        <p:sp>
          <p:nvSpPr>
            <p:cNvPr id="28" name="Rectangle 27">
              <a:extLst>
                <a:ext uri="{FF2B5EF4-FFF2-40B4-BE49-F238E27FC236}">
                  <a16:creationId xmlns:a16="http://schemas.microsoft.com/office/drawing/2014/main" id="{42220E0F-443E-4B34-AA6E-0818CF97A3AA}"/>
                </a:ext>
              </a:extLst>
            </p:cNvPr>
            <p:cNvSpPr/>
            <p:nvPr/>
          </p:nvSpPr>
          <p:spPr>
            <a:xfrm>
              <a:off x="6298957" y="1810294"/>
              <a:ext cx="1035178" cy="849335"/>
            </a:xfrm>
            <a:prstGeom prst="rect">
              <a:avLst/>
            </a:prstGeom>
            <a:solidFill>
              <a:srgbClr val="0070C0">
                <a:alpha val="25000"/>
              </a:srgb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4" name="Straight Arrow Connector 43">
              <a:extLst>
                <a:ext uri="{FF2B5EF4-FFF2-40B4-BE49-F238E27FC236}">
                  <a16:creationId xmlns:a16="http://schemas.microsoft.com/office/drawing/2014/main" id="{480C31FD-CE3C-4470-A48F-8FE53397897D}"/>
                </a:ext>
              </a:extLst>
            </p:cNvPr>
            <p:cNvCxnSpPr>
              <a:cxnSpLocks/>
            </p:cNvCxnSpPr>
            <p:nvPr/>
          </p:nvCxnSpPr>
          <p:spPr>
            <a:xfrm flipV="1">
              <a:off x="4643550" y="2659629"/>
              <a:ext cx="0" cy="2200590"/>
            </a:xfrm>
            <a:prstGeom prst="straightConnector1">
              <a:avLst/>
            </a:prstGeom>
            <a:ln w="19050">
              <a:headEnd type="triangle"/>
              <a:tailEnd type="triangle"/>
            </a:ln>
          </p:spPr>
          <p:style>
            <a:lnRef idx="1">
              <a:schemeClr val="dk1"/>
            </a:lnRef>
            <a:fillRef idx="0">
              <a:schemeClr val="dk1"/>
            </a:fillRef>
            <a:effectRef idx="0">
              <a:schemeClr val="dk1"/>
            </a:effectRef>
            <a:fontRef idx="minor">
              <a:schemeClr val="tx1"/>
            </a:fontRef>
          </p:style>
        </p:cxnSp>
        <p:sp>
          <p:nvSpPr>
            <p:cNvPr id="31" name="TextBox 30">
              <a:extLst>
                <a:ext uri="{FF2B5EF4-FFF2-40B4-BE49-F238E27FC236}">
                  <a16:creationId xmlns:a16="http://schemas.microsoft.com/office/drawing/2014/main" id="{D51D8036-0120-4AFB-BDF4-625C355521A7}"/>
                </a:ext>
              </a:extLst>
            </p:cNvPr>
            <p:cNvSpPr txBox="1"/>
            <p:nvPr/>
          </p:nvSpPr>
          <p:spPr>
            <a:xfrm>
              <a:off x="3508703" y="4892380"/>
              <a:ext cx="5288192" cy="625812"/>
            </a:xfrm>
            <a:prstGeom prst="rect">
              <a:avLst/>
            </a:prstGeom>
            <a:noFill/>
          </p:spPr>
          <p:txBody>
            <a:bodyPr wrap="square" rtlCol="0">
              <a:spAutoFit/>
            </a:bodyPr>
            <a:lstStyle/>
            <a:p>
              <a:pPr algn="ctr">
                <a:lnSpc>
                  <a:spcPts val="5000"/>
                </a:lnSpc>
                <a:spcAft>
                  <a:spcPts val="400"/>
                </a:spcAft>
              </a:pPr>
              <a:r>
                <a:rPr lang="en-US" sz="1800" b="1" dirty="0">
                  <a:latin typeface="+mj-lt"/>
                  <a:ea typeface="Verdana" panose="020B0604030504040204" pitchFamily="34" charset="0"/>
                  <a:cs typeface="Arial" panose="020B0604020202020204" pitchFamily="34" charset="0"/>
                </a:rPr>
                <a:t>Pore network model</a:t>
              </a:r>
            </a:p>
          </p:txBody>
        </p:sp>
        <p:sp>
          <p:nvSpPr>
            <p:cNvPr id="34" name="TextBox 33">
              <a:extLst>
                <a:ext uri="{FF2B5EF4-FFF2-40B4-BE49-F238E27FC236}">
                  <a16:creationId xmlns:a16="http://schemas.microsoft.com/office/drawing/2014/main" id="{51B8ED23-10DC-4440-AED2-5058128F997B}"/>
                </a:ext>
              </a:extLst>
            </p:cNvPr>
            <p:cNvSpPr txBox="1"/>
            <p:nvPr/>
          </p:nvSpPr>
          <p:spPr>
            <a:xfrm rot="16200000">
              <a:off x="3953832" y="3575258"/>
              <a:ext cx="1053494" cy="369332"/>
            </a:xfrm>
            <a:prstGeom prst="rect">
              <a:avLst/>
            </a:prstGeom>
            <a:noFill/>
          </p:spPr>
          <p:txBody>
            <a:bodyPr wrap="square" rtlCol="0">
              <a:spAutoFit/>
            </a:bodyPr>
            <a:lstStyle/>
            <a:p>
              <a:pPr algn="ctr"/>
              <a:r>
                <a:rPr lang="en-US" sz="1800" b="1" dirty="0">
                  <a:latin typeface="+mj-lt"/>
                  <a:ea typeface="Verdana" panose="020B0604030504040204" pitchFamily="34" charset="0"/>
                  <a:cs typeface="Arial" panose="020B0604020202020204" pitchFamily="34" charset="0"/>
                </a:rPr>
                <a:t>1.0 mm</a:t>
              </a:r>
              <a:endParaRPr lang="en-NL" sz="1800" b="1" dirty="0">
                <a:latin typeface="+mj-lt"/>
                <a:ea typeface="Verdana" panose="020B0604030504040204" pitchFamily="34" charset="0"/>
                <a:cs typeface="Arial" panose="020B0604020202020204" pitchFamily="34" charset="0"/>
              </a:endParaRPr>
            </a:p>
          </p:txBody>
        </p:sp>
        <p:cxnSp>
          <p:nvCxnSpPr>
            <p:cNvPr id="47" name="Straight Arrow Connector 46">
              <a:extLst>
                <a:ext uri="{FF2B5EF4-FFF2-40B4-BE49-F238E27FC236}">
                  <a16:creationId xmlns:a16="http://schemas.microsoft.com/office/drawing/2014/main" id="{7003374E-081A-4EFB-9025-68B0356534CB}"/>
                </a:ext>
              </a:extLst>
            </p:cNvPr>
            <p:cNvCxnSpPr>
              <a:cxnSpLocks/>
            </p:cNvCxnSpPr>
            <p:nvPr/>
          </p:nvCxnSpPr>
          <p:spPr>
            <a:xfrm flipV="1">
              <a:off x="6813622" y="2659629"/>
              <a:ext cx="0" cy="412725"/>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E25D4390-0120-474C-9FEC-520F11B1BBA7}"/>
                </a:ext>
              </a:extLst>
            </p:cNvPr>
            <p:cNvSpPr/>
            <p:nvPr/>
          </p:nvSpPr>
          <p:spPr>
            <a:xfrm>
              <a:off x="6552278" y="3072354"/>
              <a:ext cx="522688" cy="392359"/>
            </a:xfrm>
            <a:prstGeom prst="rect">
              <a:avLst/>
            </a:prstGeom>
            <a:solidFill>
              <a:srgbClr val="0070C0">
                <a:alpha val="25000"/>
              </a:srgb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descr="A close up of a flower&#10;&#10;Description automatically generated">
              <a:extLst>
                <a:ext uri="{FF2B5EF4-FFF2-40B4-BE49-F238E27FC236}">
                  <a16:creationId xmlns:a16="http://schemas.microsoft.com/office/drawing/2014/main" id="{290C8CC0-BF2E-4A3D-B376-09A329DE075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5661" t="19932" r="23466" b="16851"/>
            <a:stretch/>
          </p:blipFill>
          <p:spPr>
            <a:xfrm rot="720000">
              <a:off x="6344967" y="1764762"/>
              <a:ext cx="936000" cy="946091"/>
            </a:xfrm>
            <a:prstGeom prst="rect">
              <a:avLst/>
            </a:prstGeom>
          </p:spPr>
        </p:pic>
      </p:grpSp>
      <p:grpSp>
        <p:nvGrpSpPr>
          <p:cNvPr id="12" name="Group 11">
            <a:extLst>
              <a:ext uri="{FF2B5EF4-FFF2-40B4-BE49-F238E27FC236}">
                <a16:creationId xmlns:a16="http://schemas.microsoft.com/office/drawing/2014/main" id="{DD7F2032-9A26-42CE-BB24-8D815F826639}"/>
              </a:ext>
            </a:extLst>
          </p:cNvPr>
          <p:cNvGrpSpPr/>
          <p:nvPr/>
        </p:nvGrpSpPr>
        <p:grpSpPr>
          <a:xfrm>
            <a:off x="326966" y="2630143"/>
            <a:ext cx="3855923" cy="3370324"/>
            <a:chOff x="366722" y="2113733"/>
            <a:chExt cx="3855923" cy="3370324"/>
          </a:xfrm>
        </p:grpSpPr>
        <p:sp>
          <p:nvSpPr>
            <p:cNvPr id="30" name="TextBox 29">
              <a:extLst>
                <a:ext uri="{FF2B5EF4-FFF2-40B4-BE49-F238E27FC236}">
                  <a16:creationId xmlns:a16="http://schemas.microsoft.com/office/drawing/2014/main" id="{503EFCC2-CF82-4E10-A088-6B8B25FF8AAA}"/>
                </a:ext>
              </a:extLst>
            </p:cNvPr>
            <p:cNvSpPr txBox="1"/>
            <p:nvPr/>
          </p:nvSpPr>
          <p:spPr>
            <a:xfrm>
              <a:off x="483835" y="4858245"/>
              <a:ext cx="3738810" cy="625812"/>
            </a:xfrm>
            <a:prstGeom prst="rect">
              <a:avLst/>
            </a:prstGeom>
            <a:noFill/>
          </p:spPr>
          <p:txBody>
            <a:bodyPr wrap="square" rtlCol="0">
              <a:spAutoFit/>
            </a:bodyPr>
            <a:lstStyle/>
            <a:p>
              <a:pPr algn="ctr">
                <a:lnSpc>
                  <a:spcPts val="5000"/>
                </a:lnSpc>
                <a:spcAft>
                  <a:spcPts val="400"/>
                </a:spcAft>
              </a:pPr>
              <a:r>
                <a:rPr lang="en-US" sz="1800" b="1" dirty="0">
                  <a:solidFill>
                    <a:scrgbClr r="0" g="0" b="0"/>
                  </a:solidFill>
                  <a:latin typeface="+mj-lt"/>
                  <a:ea typeface="Verdana" panose="020B0604030504040204" pitchFamily="34" charset="0"/>
                  <a:cs typeface="Arial" panose="020B0604020202020204" pitchFamily="34" charset="0"/>
                </a:rPr>
                <a:t>Macroscopic continuum model</a:t>
              </a:r>
            </a:p>
          </p:txBody>
        </p:sp>
        <p:pic>
          <p:nvPicPr>
            <p:cNvPr id="96" name="Picture 95">
              <a:extLst>
                <a:ext uri="{FF2B5EF4-FFF2-40B4-BE49-F238E27FC236}">
                  <a16:creationId xmlns:a16="http://schemas.microsoft.com/office/drawing/2014/main" id="{68FA2DE4-0C54-4178-BD30-B9BC1056714B}"/>
                </a:ext>
              </a:extLst>
            </p:cNvPr>
            <p:cNvPicPr>
              <a:picLocks noChangeAspect="1"/>
            </p:cNvPicPr>
            <p:nvPr/>
          </p:nvPicPr>
          <p:blipFill>
            <a:blip r:embed="rId7"/>
            <a:stretch>
              <a:fillRect/>
            </a:stretch>
          </p:blipFill>
          <p:spPr>
            <a:xfrm>
              <a:off x="366722" y="2113733"/>
              <a:ext cx="3722509" cy="2776570"/>
            </a:xfrm>
            <a:prstGeom prst="rect">
              <a:avLst/>
            </a:prstGeom>
          </p:spPr>
        </p:pic>
      </p:grpSp>
      <p:sp>
        <p:nvSpPr>
          <p:cNvPr id="5" name="Rectangle 4">
            <a:extLst>
              <a:ext uri="{FF2B5EF4-FFF2-40B4-BE49-F238E27FC236}">
                <a16:creationId xmlns:a16="http://schemas.microsoft.com/office/drawing/2014/main" id="{927D43C1-078B-4873-B215-B5577D6FAA65}"/>
              </a:ext>
            </a:extLst>
          </p:cNvPr>
          <p:cNvSpPr/>
          <p:nvPr/>
        </p:nvSpPr>
        <p:spPr>
          <a:xfrm>
            <a:off x="2274819" y="2666481"/>
            <a:ext cx="266598" cy="360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sp>
        <p:nvSpPr>
          <p:cNvPr id="6" name="TextBox 5">
            <a:extLst>
              <a:ext uri="{FF2B5EF4-FFF2-40B4-BE49-F238E27FC236}">
                <a16:creationId xmlns:a16="http://schemas.microsoft.com/office/drawing/2014/main" id="{A04A2CF6-46FD-466B-AA49-FA1E20FAB905}"/>
              </a:ext>
            </a:extLst>
          </p:cNvPr>
          <p:cNvSpPr txBox="1"/>
          <p:nvPr/>
        </p:nvSpPr>
        <p:spPr>
          <a:xfrm>
            <a:off x="10470650" y="5124353"/>
            <a:ext cx="780983" cy="276999"/>
          </a:xfrm>
          <a:prstGeom prst="rect">
            <a:avLst/>
          </a:prstGeom>
          <a:noFill/>
        </p:spPr>
        <p:txBody>
          <a:bodyPr wrap="none" rtlCol="0">
            <a:spAutoFit/>
          </a:bodyPr>
          <a:lstStyle/>
          <a:p>
            <a:r>
              <a:rPr lang="en-US" sz="1200" dirty="0">
                <a:latin typeface="Arial" charset="0"/>
                <a:ea typeface="Arial" charset="0"/>
                <a:cs typeface="Arial" charset="0"/>
              </a:rPr>
              <a:t>[mol m</a:t>
            </a:r>
            <a:r>
              <a:rPr lang="en-US" sz="1200" baseline="30000" dirty="0">
                <a:latin typeface="Arial" charset="0"/>
                <a:ea typeface="Arial" charset="0"/>
                <a:cs typeface="Arial" charset="0"/>
              </a:rPr>
              <a:t>-3</a:t>
            </a:r>
            <a:r>
              <a:rPr lang="en-US" sz="1200" dirty="0">
                <a:latin typeface="Arial" charset="0"/>
                <a:ea typeface="Arial" charset="0"/>
                <a:cs typeface="Arial" charset="0"/>
              </a:rPr>
              <a:t>]</a:t>
            </a:r>
            <a:endParaRPr lang="en-NL" sz="1200" dirty="0">
              <a:latin typeface="Arial" charset="0"/>
              <a:ea typeface="Arial" charset="0"/>
              <a:cs typeface="Arial" charset="0"/>
            </a:endParaRPr>
          </a:p>
        </p:txBody>
      </p:sp>
    </p:spTree>
    <p:extLst>
      <p:ext uri="{BB962C8B-B14F-4D97-AF65-F5344CB8AC3E}">
        <p14:creationId xmlns:p14="http://schemas.microsoft.com/office/powerpoint/2010/main" val="1535990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id="{ED86AFA2-D6BB-407C-B4A8-2141065022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9302" y="817510"/>
            <a:ext cx="3268465" cy="2998800"/>
          </a:xfrm>
          <a:prstGeom prst="rect">
            <a:avLst/>
          </a:prstGeom>
        </p:spPr>
      </p:pic>
      <p:pic>
        <p:nvPicPr>
          <p:cNvPr id="31" name="Picture 30">
            <a:extLst>
              <a:ext uri="{FF2B5EF4-FFF2-40B4-BE49-F238E27FC236}">
                <a16:creationId xmlns:a16="http://schemas.microsoft.com/office/drawing/2014/main" id="{8837DC6F-8AA7-4286-9DCB-0FF6A00B42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84341" y="817510"/>
            <a:ext cx="3460153" cy="2998800"/>
          </a:xfrm>
          <a:prstGeom prst="rect">
            <a:avLst/>
          </a:prstGeom>
        </p:spPr>
      </p:pic>
      <p:sp>
        <p:nvSpPr>
          <p:cNvPr id="2" name="Title 1">
            <a:extLst>
              <a:ext uri="{FF2B5EF4-FFF2-40B4-BE49-F238E27FC236}">
                <a16:creationId xmlns:a16="http://schemas.microsoft.com/office/drawing/2014/main" id="{AA95B6D1-9485-40E6-A3CD-AA4E240A2620}"/>
              </a:ext>
            </a:extLst>
          </p:cNvPr>
          <p:cNvSpPr>
            <a:spLocks noGrp="1"/>
          </p:cNvSpPr>
          <p:nvPr>
            <p:ph type="title"/>
          </p:nvPr>
        </p:nvSpPr>
        <p:spPr/>
        <p:txBody>
          <a:bodyPr/>
          <a:lstStyle/>
          <a:p>
            <a:r>
              <a:rPr lang="en-US" dirty="0"/>
              <a:t>Pore network extraction from a commercial porous electrode </a:t>
            </a:r>
            <a:endParaRPr lang="en-NL" dirty="0"/>
          </a:p>
        </p:txBody>
      </p:sp>
      <p:sp>
        <p:nvSpPr>
          <p:cNvPr id="3" name="Slide Number Placeholder 2">
            <a:extLst>
              <a:ext uri="{FF2B5EF4-FFF2-40B4-BE49-F238E27FC236}">
                <a16:creationId xmlns:a16="http://schemas.microsoft.com/office/drawing/2014/main" id="{3420224A-E892-443E-ADC2-7CE7F0EBFD67}"/>
              </a:ext>
            </a:extLst>
          </p:cNvPr>
          <p:cNvSpPr>
            <a:spLocks noGrp="1"/>
          </p:cNvSpPr>
          <p:nvPr>
            <p:ph type="sldNum" sz="quarter" idx="4"/>
          </p:nvPr>
        </p:nvSpPr>
        <p:spPr/>
        <p:txBody>
          <a:bodyPr/>
          <a:lstStyle/>
          <a:p>
            <a:fld id="{B7CEC10D-CD46-426F-915E-6C78530279CB}" type="slidenum">
              <a:rPr lang="en-US" smtClean="0"/>
              <a:pPr/>
              <a:t>6</a:t>
            </a:fld>
            <a:endParaRPr lang="en-US" dirty="0"/>
          </a:p>
        </p:txBody>
      </p:sp>
      <p:sp>
        <p:nvSpPr>
          <p:cNvPr id="4" name="Footer Placeholder 3">
            <a:extLst>
              <a:ext uri="{FF2B5EF4-FFF2-40B4-BE49-F238E27FC236}">
                <a16:creationId xmlns:a16="http://schemas.microsoft.com/office/drawing/2014/main" id="{92C36178-CAE8-4398-B440-E247B1C80ECD}"/>
              </a:ext>
            </a:extLst>
          </p:cNvPr>
          <p:cNvSpPr>
            <a:spLocks noGrp="1"/>
          </p:cNvSpPr>
          <p:nvPr>
            <p:ph type="ftr" sz="quarter" idx="10"/>
          </p:nvPr>
        </p:nvSpPr>
        <p:spPr/>
        <p:txBody>
          <a:bodyPr/>
          <a:lstStyle/>
          <a:p>
            <a:r>
              <a:rPr lang="en-GB" dirty="0"/>
              <a:t>Gostick, J.T., </a:t>
            </a:r>
            <a:r>
              <a:rPr lang="en-GB" i="1" dirty="0"/>
              <a:t>Physical Review</a:t>
            </a:r>
            <a:r>
              <a:rPr lang="en-GB" dirty="0"/>
              <a:t> E </a:t>
            </a:r>
            <a:r>
              <a:rPr lang="en-GB" b="1" dirty="0"/>
              <a:t>96, </a:t>
            </a:r>
            <a:r>
              <a:rPr lang="en-GB" dirty="0"/>
              <a:t>023307 (2017)</a:t>
            </a:r>
          </a:p>
          <a:p>
            <a:r>
              <a:rPr lang="en-US" dirty="0"/>
              <a:t>Van der Heijden, M. </a:t>
            </a:r>
            <a:r>
              <a:rPr lang="en-US" i="1" dirty="0"/>
              <a:t>et al.</a:t>
            </a:r>
            <a:r>
              <a:rPr lang="en-US" dirty="0"/>
              <a:t>, </a:t>
            </a:r>
            <a:r>
              <a:rPr lang="en-US" i="1" dirty="0"/>
              <a:t>J. </a:t>
            </a:r>
            <a:r>
              <a:rPr lang="en-US" i="1" dirty="0" err="1"/>
              <a:t>Electrochem</a:t>
            </a:r>
            <a:r>
              <a:rPr lang="en-US" i="1" dirty="0"/>
              <a:t>. Soc</a:t>
            </a:r>
            <a:r>
              <a:rPr lang="en-US" dirty="0"/>
              <a:t>, </a:t>
            </a:r>
            <a:r>
              <a:rPr lang="en-US" b="1" dirty="0"/>
              <a:t>169</a:t>
            </a:r>
            <a:r>
              <a:rPr lang="en-US" dirty="0"/>
              <a:t>, 040505 (2022)</a:t>
            </a:r>
          </a:p>
          <a:p>
            <a:endParaRPr lang="en-GB" dirty="0"/>
          </a:p>
        </p:txBody>
      </p:sp>
      <p:pic>
        <p:nvPicPr>
          <p:cNvPr id="7" name="Picture 6" descr="A picture containing bicycle, sitting, tree, standing&#10;&#10;Description automatically generated">
            <a:extLst>
              <a:ext uri="{FF2B5EF4-FFF2-40B4-BE49-F238E27FC236}">
                <a16:creationId xmlns:a16="http://schemas.microsoft.com/office/drawing/2014/main" id="{34C492CE-08A1-4A0A-9A43-CB7D398EE715}"/>
              </a:ext>
            </a:extLst>
          </p:cNvPr>
          <p:cNvPicPr>
            <a:picLocks noChangeAspect="1"/>
          </p:cNvPicPr>
          <p:nvPr/>
        </p:nvPicPr>
        <p:blipFill rotWithShape="1">
          <a:blip r:embed="rId5">
            <a:extLst>
              <a:ext uri="{28A0092B-C50C-407E-A947-70E740481C1C}">
                <a14:useLocalDpi xmlns:a14="http://schemas.microsoft.com/office/drawing/2010/main" val="0"/>
              </a:ext>
            </a:extLst>
          </a:blip>
          <a:srcRect r="31902" b="9697"/>
          <a:stretch/>
        </p:blipFill>
        <p:spPr>
          <a:xfrm>
            <a:off x="865200" y="1464676"/>
            <a:ext cx="1687102" cy="1714411"/>
          </a:xfrm>
          <a:prstGeom prst="rect">
            <a:avLst/>
          </a:prstGeom>
          <a:ln w="28575">
            <a:solidFill>
              <a:schemeClr val="tx1">
                <a:lumMod val="95000"/>
                <a:lumOff val="5000"/>
              </a:schemeClr>
            </a:solidFill>
          </a:ln>
        </p:spPr>
      </p:pic>
      <p:cxnSp>
        <p:nvCxnSpPr>
          <p:cNvPr id="12" name="Straight Arrow Connector 11">
            <a:extLst>
              <a:ext uri="{FF2B5EF4-FFF2-40B4-BE49-F238E27FC236}">
                <a16:creationId xmlns:a16="http://schemas.microsoft.com/office/drawing/2014/main" id="{8BD1D43A-9A1F-40C4-8336-93B740E257CA}"/>
              </a:ext>
            </a:extLst>
          </p:cNvPr>
          <p:cNvCxnSpPr/>
          <p:nvPr/>
        </p:nvCxnSpPr>
        <p:spPr>
          <a:xfrm>
            <a:off x="3048000" y="2311412"/>
            <a:ext cx="14400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3C12C849-2E83-4910-B10F-A7FD3042214F}"/>
              </a:ext>
            </a:extLst>
          </p:cNvPr>
          <p:cNvCxnSpPr/>
          <p:nvPr/>
        </p:nvCxnSpPr>
        <p:spPr>
          <a:xfrm>
            <a:off x="7428743" y="2311412"/>
            <a:ext cx="14400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2A45B724-95C5-472A-9E71-DF3D27CCDF14}"/>
              </a:ext>
            </a:extLst>
          </p:cNvPr>
          <p:cNvSpPr txBox="1"/>
          <p:nvPr/>
        </p:nvSpPr>
        <p:spPr>
          <a:xfrm>
            <a:off x="2907732" y="1555716"/>
            <a:ext cx="1720536" cy="707886"/>
          </a:xfrm>
          <a:prstGeom prst="rect">
            <a:avLst/>
          </a:prstGeom>
          <a:noFill/>
        </p:spPr>
        <p:txBody>
          <a:bodyPr wrap="none" rtlCol="0">
            <a:spAutoFit/>
          </a:bodyPr>
          <a:lstStyle/>
          <a:p>
            <a:pPr algn="ctr"/>
            <a:r>
              <a:rPr lang="en-US" sz="2000" b="1" dirty="0">
                <a:latin typeface="Arial" charset="0"/>
                <a:ea typeface="Arial" charset="0"/>
                <a:cs typeface="Arial" charset="0"/>
              </a:rPr>
              <a:t>X-ray </a:t>
            </a:r>
          </a:p>
          <a:p>
            <a:pPr algn="ctr"/>
            <a:r>
              <a:rPr lang="en-US" sz="2000" b="1" dirty="0">
                <a:latin typeface="Arial" charset="0"/>
                <a:ea typeface="Arial" charset="0"/>
                <a:cs typeface="Arial" charset="0"/>
              </a:rPr>
              <a:t>Tomography</a:t>
            </a:r>
            <a:endParaRPr lang="en-NL" sz="2000" b="1" dirty="0">
              <a:latin typeface="Arial" charset="0"/>
              <a:ea typeface="Arial" charset="0"/>
              <a:cs typeface="Arial" charset="0"/>
            </a:endParaRPr>
          </a:p>
        </p:txBody>
      </p:sp>
      <p:sp>
        <p:nvSpPr>
          <p:cNvPr id="19" name="TextBox 18">
            <a:extLst>
              <a:ext uri="{FF2B5EF4-FFF2-40B4-BE49-F238E27FC236}">
                <a16:creationId xmlns:a16="http://schemas.microsoft.com/office/drawing/2014/main" id="{D14BE551-4777-4CD8-B41C-497F71881CD0}"/>
              </a:ext>
            </a:extLst>
          </p:cNvPr>
          <p:cNvSpPr txBox="1"/>
          <p:nvPr/>
        </p:nvSpPr>
        <p:spPr>
          <a:xfrm>
            <a:off x="7473809" y="1555716"/>
            <a:ext cx="1394934" cy="707886"/>
          </a:xfrm>
          <a:prstGeom prst="rect">
            <a:avLst/>
          </a:prstGeom>
          <a:noFill/>
        </p:spPr>
        <p:txBody>
          <a:bodyPr wrap="none" rtlCol="0">
            <a:spAutoFit/>
          </a:bodyPr>
          <a:lstStyle/>
          <a:p>
            <a:pPr algn="ctr"/>
            <a:r>
              <a:rPr lang="en-US" sz="2000" b="1" dirty="0">
                <a:latin typeface="Arial" charset="0"/>
                <a:ea typeface="Arial" charset="0"/>
                <a:cs typeface="Arial" charset="0"/>
              </a:rPr>
              <a:t>SNOW</a:t>
            </a:r>
          </a:p>
          <a:p>
            <a:pPr algn="ctr"/>
            <a:r>
              <a:rPr lang="en-US" sz="2000" b="1" dirty="0">
                <a:latin typeface="Arial" charset="0"/>
                <a:ea typeface="Arial" charset="0"/>
                <a:cs typeface="Arial" charset="0"/>
              </a:rPr>
              <a:t>Algorithm</a:t>
            </a:r>
            <a:endParaRPr lang="en-NL" sz="2000" b="1" dirty="0">
              <a:latin typeface="Arial" charset="0"/>
              <a:ea typeface="Arial" charset="0"/>
              <a:cs typeface="Arial" charset="0"/>
            </a:endParaRPr>
          </a:p>
        </p:txBody>
      </p:sp>
      <p:grpSp>
        <p:nvGrpSpPr>
          <p:cNvPr id="27" name="Group 26">
            <a:extLst>
              <a:ext uri="{FF2B5EF4-FFF2-40B4-BE49-F238E27FC236}">
                <a16:creationId xmlns:a16="http://schemas.microsoft.com/office/drawing/2014/main" id="{9FF0F34A-F3F3-4918-A678-35CA64639D43}"/>
              </a:ext>
            </a:extLst>
          </p:cNvPr>
          <p:cNvGrpSpPr/>
          <p:nvPr/>
        </p:nvGrpSpPr>
        <p:grpSpPr>
          <a:xfrm>
            <a:off x="5090020" y="3775799"/>
            <a:ext cx="5955866" cy="2272475"/>
            <a:chOff x="5000654" y="3445287"/>
            <a:chExt cx="5955866" cy="2272475"/>
          </a:xfrm>
        </p:grpSpPr>
        <p:pic>
          <p:nvPicPr>
            <p:cNvPr id="21" name="Picture 20" descr="A close up of a map&#10;&#10;Description automatically generated">
              <a:extLst>
                <a:ext uri="{FF2B5EF4-FFF2-40B4-BE49-F238E27FC236}">
                  <a16:creationId xmlns:a16="http://schemas.microsoft.com/office/drawing/2014/main" id="{FAD1478F-5CA0-4E4A-8182-FC9D0581F3F0}"/>
                </a:ext>
              </a:extLst>
            </p:cNvPr>
            <p:cNvPicPr>
              <a:picLocks noChangeAspect="1"/>
            </p:cNvPicPr>
            <p:nvPr/>
          </p:nvPicPr>
          <p:blipFill rotWithShape="1">
            <a:blip r:embed="rId6">
              <a:extLst>
                <a:ext uri="{28A0092B-C50C-407E-A947-70E740481C1C}">
                  <a14:useLocalDpi xmlns:a14="http://schemas.microsoft.com/office/drawing/2010/main" val="0"/>
                </a:ext>
              </a:extLst>
            </a:blip>
            <a:srcRect r="50824"/>
            <a:stretch/>
          </p:blipFill>
          <p:spPr>
            <a:xfrm>
              <a:off x="5000654" y="3445287"/>
              <a:ext cx="1800000" cy="2272475"/>
            </a:xfrm>
            <a:prstGeom prst="rect">
              <a:avLst/>
            </a:prstGeom>
          </p:spPr>
        </p:pic>
        <p:pic>
          <p:nvPicPr>
            <p:cNvPr id="22" name="Picture 21" descr="A close up of a map&#10;&#10;Description automatically generated">
              <a:extLst>
                <a:ext uri="{FF2B5EF4-FFF2-40B4-BE49-F238E27FC236}">
                  <a16:creationId xmlns:a16="http://schemas.microsoft.com/office/drawing/2014/main" id="{4FCDD07C-D04F-4439-8174-DC8BD639D326}"/>
                </a:ext>
              </a:extLst>
            </p:cNvPr>
            <p:cNvPicPr>
              <a:picLocks noChangeAspect="1"/>
            </p:cNvPicPr>
            <p:nvPr/>
          </p:nvPicPr>
          <p:blipFill rotWithShape="1">
            <a:blip r:embed="rId6">
              <a:extLst>
                <a:ext uri="{28A0092B-C50C-407E-A947-70E740481C1C}">
                  <a14:useLocalDpi xmlns:a14="http://schemas.microsoft.com/office/drawing/2010/main" val="0"/>
                </a:ext>
              </a:extLst>
            </a:blip>
            <a:srcRect l="50678"/>
            <a:stretch/>
          </p:blipFill>
          <p:spPr>
            <a:xfrm>
              <a:off x="9156520" y="3452001"/>
              <a:ext cx="1800000" cy="2265761"/>
            </a:xfrm>
            <a:prstGeom prst="rect">
              <a:avLst/>
            </a:prstGeom>
          </p:spPr>
        </p:pic>
        <p:cxnSp>
          <p:nvCxnSpPr>
            <p:cNvPr id="23" name="Straight Arrow Connector 22">
              <a:extLst>
                <a:ext uri="{FF2B5EF4-FFF2-40B4-BE49-F238E27FC236}">
                  <a16:creationId xmlns:a16="http://schemas.microsoft.com/office/drawing/2014/main" id="{78FDDA25-0802-4097-A9C1-9829EB1C8D84}"/>
                </a:ext>
              </a:extLst>
            </p:cNvPr>
            <p:cNvCxnSpPr>
              <a:cxnSpLocks/>
              <a:stCxn id="26" idx="1"/>
            </p:cNvCxnSpPr>
            <p:nvPr/>
          </p:nvCxnSpPr>
          <p:spPr>
            <a:xfrm flipH="1">
              <a:off x="6372454" y="4453609"/>
              <a:ext cx="1022638"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66388F44-CB39-4E13-A379-F31F01C1E5F1}"/>
                </a:ext>
              </a:extLst>
            </p:cNvPr>
            <p:cNvCxnSpPr>
              <a:cxnSpLocks/>
              <a:stCxn id="25" idx="1"/>
            </p:cNvCxnSpPr>
            <p:nvPr/>
          </p:nvCxnSpPr>
          <p:spPr>
            <a:xfrm flipH="1">
              <a:off x="6372454" y="4110709"/>
              <a:ext cx="1022638"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ADBDC3C8-4772-4E50-B47C-7E7BBB7EBB07}"/>
                </a:ext>
              </a:extLst>
            </p:cNvPr>
            <p:cNvSpPr txBox="1"/>
            <p:nvPr/>
          </p:nvSpPr>
          <p:spPr>
            <a:xfrm>
              <a:off x="7395092" y="3910654"/>
              <a:ext cx="824265" cy="400110"/>
            </a:xfrm>
            <a:prstGeom prst="rect">
              <a:avLst/>
            </a:prstGeom>
            <a:noFill/>
          </p:spPr>
          <p:txBody>
            <a:bodyPr wrap="none" rtlCol="0">
              <a:spAutoFit/>
            </a:bodyPr>
            <a:lstStyle/>
            <a:p>
              <a:r>
                <a:rPr lang="en-GB" sz="2000" b="1" dirty="0">
                  <a:solidFill>
                    <a:srgbClr val="C00000"/>
                  </a:solidFill>
                  <a:latin typeface="Verdana" panose="020B0604030504040204" pitchFamily="34" charset="0"/>
                  <a:ea typeface="Verdana" panose="020B0604030504040204" pitchFamily="34" charset="0"/>
                  <a:cs typeface="Arial" charset="0"/>
                </a:rPr>
                <a:t>Void</a:t>
              </a:r>
              <a:endParaRPr lang="en-US" sz="2000" b="1" dirty="0">
                <a:solidFill>
                  <a:srgbClr val="C00000"/>
                </a:solidFill>
                <a:latin typeface="Verdana" panose="020B0604030504040204" pitchFamily="34" charset="0"/>
                <a:ea typeface="Verdana" panose="020B0604030504040204" pitchFamily="34" charset="0"/>
                <a:cs typeface="Arial" charset="0"/>
              </a:endParaRPr>
            </a:p>
          </p:txBody>
        </p:sp>
        <p:sp>
          <p:nvSpPr>
            <p:cNvPr id="26" name="TextBox 25">
              <a:extLst>
                <a:ext uri="{FF2B5EF4-FFF2-40B4-BE49-F238E27FC236}">
                  <a16:creationId xmlns:a16="http://schemas.microsoft.com/office/drawing/2014/main" id="{EC0922FC-4F76-4669-9C4D-918D1C847B20}"/>
                </a:ext>
              </a:extLst>
            </p:cNvPr>
            <p:cNvSpPr txBox="1"/>
            <p:nvPr/>
          </p:nvSpPr>
          <p:spPr>
            <a:xfrm>
              <a:off x="7395092" y="4253554"/>
              <a:ext cx="899605" cy="400110"/>
            </a:xfrm>
            <a:prstGeom prst="rect">
              <a:avLst/>
            </a:prstGeom>
            <a:noFill/>
          </p:spPr>
          <p:txBody>
            <a:bodyPr wrap="none" rtlCol="0">
              <a:spAutoFit/>
            </a:bodyPr>
            <a:lstStyle/>
            <a:p>
              <a:r>
                <a:rPr lang="en-GB" sz="2000" b="1" dirty="0">
                  <a:solidFill>
                    <a:schemeClr val="tx1">
                      <a:lumMod val="50000"/>
                      <a:lumOff val="50000"/>
                    </a:schemeClr>
                  </a:solidFill>
                  <a:latin typeface="Verdana" panose="020B0604030504040204" pitchFamily="34" charset="0"/>
                  <a:ea typeface="Verdana" panose="020B0604030504040204" pitchFamily="34" charset="0"/>
                  <a:cs typeface="Arial" charset="0"/>
                </a:rPr>
                <a:t>Solid</a:t>
              </a:r>
              <a:endParaRPr lang="en-US" sz="2000" b="1" dirty="0">
                <a:solidFill>
                  <a:schemeClr val="tx1">
                    <a:lumMod val="50000"/>
                    <a:lumOff val="50000"/>
                  </a:schemeClr>
                </a:solidFill>
                <a:latin typeface="Verdana" panose="020B0604030504040204" pitchFamily="34" charset="0"/>
                <a:ea typeface="Verdana" panose="020B0604030504040204" pitchFamily="34" charset="0"/>
                <a:cs typeface="Arial" charset="0"/>
              </a:endParaRPr>
            </a:p>
          </p:txBody>
        </p:sp>
      </p:grpSp>
      <p:cxnSp>
        <p:nvCxnSpPr>
          <p:cNvPr id="41" name="Straight Arrow Connector 40">
            <a:extLst>
              <a:ext uri="{FF2B5EF4-FFF2-40B4-BE49-F238E27FC236}">
                <a16:creationId xmlns:a16="http://schemas.microsoft.com/office/drawing/2014/main" id="{63168A9A-D2D3-48C1-9B4E-0FC57062F8DC}"/>
              </a:ext>
            </a:extLst>
          </p:cNvPr>
          <p:cNvCxnSpPr/>
          <p:nvPr/>
        </p:nvCxnSpPr>
        <p:spPr>
          <a:xfrm>
            <a:off x="918786" y="1549029"/>
            <a:ext cx="1609691" cy="0"/>
          </a:xfrm>
          <a:prstGeom prst="straightConnector1">
            <a:avLst/>
          </a:prstGeom>
          <a:ln w="28575">
            <a:solidFill>
              <a:schemeClr val="bg1"/>
            </a:solidFill>
            <a:headEnd type="arrow" w="med" len="med"/>
            <a:tailEnd type="arrow" w="med" len="med"/>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430CA4E5-0649-4EB7-B6A0-1DE604746E68}"/>
                  </a:ext>
                </a:extLst>
              </p:cNvPr>
              <p:cNvSpPr txBox="1"/>
              <p:nvPr/>
            </p:nvSpPr>
            <p:spPr>
              <a:xfrm>
                <a:off x="1041393" y="1518151"/>
                <a:ext cx="1364476" cy="400110"/>
              </a:xfrm>
              <a:prstGeom prst="rect">
                <a:avLst/>
              </a:prstGeom>
              <a:noFill/>
            </p:spPr>
            <p:txBody>
              <a:bodyPr wrap="none" rtlCol="0">
                <a:spAutoFit/>
              </a:bodyPr>
              <a:lstStyle/>
              <a:p>
                <a:pPr algn="ctr"/>
                <a:r>
                  <a:rPr lang="en-GB" sz="2000" b="1" dirty="0">
                    <a:solidFill>
                      <a:schemeClr val="bg1"/>
                    </a:solidFill>
                    <a:latin typeface="Verdana" panose="020B0604030504040204" pitchFamily="34" charset="0"/>
                    <a:ea typeface="Verdana" panose="020B0604030504040204" pitchFamily="34" charset="0"/>
                    <a:cs typeface="Arial" charset="0"/>
                  </a:rPr>
                  <a:t>100 </a:t>
                </a:r>
                <a14:m>
                  <m:oMath xmlns:m="http://schemas.openxmlformats.org/officeDocument/2006/math">
                    <m:r>
                      <m:rPr>
                        <m:nor/>
                      </m:rPr>
                      <a:rPr lang="en-US" sz="2000" b="1">
                        <a:solidFill>
                          <a:schemeClr val="bg1"/>
                        </a:solidFill>
                        <a:latin typeface="Verdana" panose="020B0604030504040204" pitchFamily="34" charset="0"/>
                        <a:ea typeface="Verdana" panose="020B0604030504040204" pitchFamily="34" charset="0"/>
                      </a:rPr>
                      <m:t>μm</m:t>
                    </m:r>
                  </m:oMath>
                </a14:m>
                <a:r>
                  <a:rPr lang="en-GB" sz="2000" b="1" dirty="0">
                    <a:solidFill>
                      <a:schemeClr val="bg1"/>
                    </a:solidFill>
                    <a:latin typeface="Verdana" panose="020B0604030504040204" pitchFamily="34" charset="0"/>
                    <a:ea typeface="Verdana" panose="020B0604030504040204" pitchFamily="34" charset="0"/>
                    <a:cs typeface="Arial" charset="0"/>
                  </a:rPr>
                  <a:t> </a:t>
                </a:r>
                <a:endParaRPr lang="en-US" sz="2000" b="1" dirty="0">
                  <a:solidFill>
                    <a:schemeClr val="bg1"/>
                  </a:solidFill>
                  <a:latin typeface="Verdana" panose="020B0604030504040204" pitchFamily="34" charset="0"/>
                  <a:ea typeface="Verdana" panose="020B0604030504040204" pitchFamily="34" charset="0"/>
                  <a:cs typeface="Arial" charset="0"/>
                </a:endParaRPr>
              </a:p>
            </p:txBody>
          </p:sp>
        </mc:Choice>
        <mc:Fallback xmlns="">
          <p:sp>
            <p:nvSpPr>
              <p:cNvPr id="42" name="TextBox 41">
                <a:extLst>
                  <a:ext uri="{FF2B5EF4-FFF2-40B4-BE49-F238E27FC236}">
                    <a16:creationId xmlns:a16="http://schemas.microsoft.com/office/drawing/2014/main" id="{430CA4E5-0649-4EB7-B6A0-1DE604746E68}"/>
                  </a:ext>
                </a:extLst>
              </p:cNvPr>
              <p:cNvSpPr txBox="1">
                <a:spLocks noRot="1" noChangeAspect="1" noMove="1" noResize="1" noEditPoints="1" noAdjustHandles="1" noChangeArrowheads="1" noChangeShapeType="1" noTextEdit="1"/>
              </p:cNvSpPr>
              <p:nvPr/>
            </p:nvSpPr>
            <p:spPr>
              <a:xfrm>
                <a:off x="1041393" y="1518151"/>
                <a:ext cx="1364476" cy="400110"/>
              </a:xfrm>
              <a:prstGeom prst="rect">
                <a:avLst/>
              </a:prstGeom>
              <a:blipFill>
                <a:blip r:embed="rId7"/>
                <a:stretch>
                  <a:fillRect l="-4464" t="-7576" b="-25758"/>
                </a:stretch>
              </a:blipFill>
            </p:spPr>
            <p:txBody>
              <a:bodyPr/>
              <a:lstStyle/>
              <a:p>
                <a:r>
                  <a:rPr lang="en-NL">
                    <a:noFill/>
                  </a:rPr>
                  <a:t> </a:t>
                </a:r>
              </a:p>
            </p:txBody>
          </p:sp>
        </mc:Fallback>
      </mc:AlternateContent>
      <p:grpSp>
        <p:nvGrpSpPr>
          <p:cNvPr id="43" name="Group 42">
            <a:extLst>
              <a:ext uri="{FF2B5EF4-FFF2-40B4-BE49-F238E27FC236}">
                <a16:creationId xmlns:a16="http://schemas.microsoft.com/office/drawing/2014/main" id="{236F6FD3-DE45-43B8-A5B7-078BA97CF134}"/>
              </a:ext>
            </a:extLst>
          </p:cNvPr>
          <p:cNvGrpSpPr/>
          <p:nvPr/>
        </p:nvGrpSpPr>
        <p:grpSpPr>
          <a:xfrm>
            <a:off x="4193768" y="2543736"/>
            <a:ext cx="861104" cy="967677"/>
            <a:chOff x="2852361" y="2143156"/>
            <a:chExt cx="747986" cy="840560"/>
          </a:xfrm>
        </p:grpSpPr>
        <p:cxnSp>
          <p:nvCxnSpPr>
            <p:cNvPr id="44" name="Straight Arrow Connector 43">
              <a:extLst>
                <a:ext uri="{FF2B5EF4-FFF2-40B4-BE49-F238E27FC236}">
                  <a16:creationId xmlns:a16="http://schemas.microsoft.com/office/drawing/2014/main" id="{EA1A51AC-17D6-4179-9E02-830DB402436E}"/>
                </a:ext>
              </a:extLst>
            </p:cNvPr>
            <p:cNvCxnSpPr>
              <a:cxnSpLocks/>
            </p:cNvCxnSpPr>
            <p:nvPr/>
          </p:nvCxnSpPr>
          <p:spPr>
            <a:xfrm flipV="1">
              <a:off x="2974106" y="2404745"/>
              <a:ext cx="139170" cy="43925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E96DB7E0-AFD4-46DE-80B1-DAC74CDA0127}"/>
                </a:ext>
              </a:extLst>
            </p:cNvPr>
            <p:cNvCxnSpPr>
              <a:cxnSpLocks/>
            </p:cNvCxnSpPr>
            <p:nvPr/>
          </p:nvCxnSpPr>
          <p:spPr>
            <a:xfrm>
              <a:off x="2966117" y="2837482"/>
              <a:ext cx="4320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9497CADB-66B4-4A59-808F-2717C4DECEEF}"/>
                </a:ext>
              </a:extLst>
            </p:cNvPr>
            <p:cNvCxnSpPr>
              <a:cxnSpLocks/>
            </p:cNvCxnSpPr>
            <p:nvPr/>
          </p:nvCxnSpPr>
          <p:spPr>
            <a:xfrm flipV="1">
              <a:off x="2974106" y="2404745"/>
              <a:ext cx="0" cy="4355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FD11886C-78D2-4910-8316-521F1B851CA4}"/>
                </a:ext>
              </a:extLst>
            </p:cNvPr>
            <p:cNvSpPr txBox="1"/>
            <p:nvPr/>
          </p:nvSpPr>
          <p:spPr>
            <a:xfrm>
              <a:off x="2852361" y="2143156"/>
              <a:ext cx="235500" cy="320816"/>
            </a:xfrm>
            <a:prstGeom prst="rect">
              <a:avLst/>
            </a:prstGeom>
            <a:noFill/>
            <a:ln w="19050">
              <a:noFill/>
            </a:ln>
          </p:spPr>
          <p:txBody>
            <a:bodyPr wrap="square" rtlCol="0">
              <a:spAutoFit/>
            </a:bodyPr>
            <a:lstStyle/>
            <a:p>
              <a:r>
                <a:rPr lang="en-US" sz="1800" dirty="0">
                  <a:latin typeface="Arial" panose="020B0604020202020204" pitchFamily="34" charset="0"/>
                  <a:cs typeface="Arial" panose="020B0604020202020204" pitchFamily="34" charset="0"/>
                </a:rPr>
                <a:t>z</a:t>
              </a:r>
              <a:endParaRPr lang="en-NL" sz="1800" dirty="0">
                <a:latin typeface="Arial" panose="020B0604020202020204" pitchFamily="34" charset="0"/>
                <a:cs typeface="Arial" panose="020B0604020202020204" pitchFamily="34" charset="0"/>
              </a:endParaRPr>
            </a:p>
          </p:txBody>
        </p:sp>
        <p:sp>
          <p:nvSpPr>
            <p:cNvPr id="48" name="TextBox 47">
              <a:extLst>
                <a:ext uri="{FF2B5EF4-FFF2-40B4-BE49-F238E27FC236}">
                  <a16:creationId xmlns:a16="http://schemas.microsoft.com/office/drawing/2014/main" id="{CAAA549C-BA8D-4C0C-A1F7-DA3059C41562}"/>
                </a:ext>
              </a:extLst>
            </p:cNvPr>
            <p:cNvSpPr txBox="1"/>
            <p:nvPr/>
          </p:nvSpPr>
          <p:spPr>
            <a:xfrm>
              <a:off x="3079276" y="2214842"/>
              <a:ext cx="260662" cy="320816"/>
            </a:xfrm>
            <a:prstGeom prst="rect">
              <a:avLst/>
            </a:prstGeom>
            <a:noFill/>
            <a:ln w="19050">
              <a:noFill/>
            </a:ln>
          </p:spPr>
          <p:txBody>
            <a:bodyPr wrap="none" rtlCol="0">
              <a:spAutoFit/>
            </a:bodyPr>
            <a:lstStyle/>
            <a:p>
              <a:r>
                <a:rPr lang="en-US" sz="1800" dirty="0">
                  <a:latin typeface="Arial" panose="020B0604020202020204" pitchFamily="34" charset="0"/>
                  <a:cs typeface="Arial" panose="020B0604020202020204" pitchFamily="34" charset="0"/>
                </a:rPr>
                <a:t>y</a:t>
              </a:r>
              <a:endParaRPr lang="en-NL" sz="1800" dirty="0">
                <a:latin typeface="Arial" panose="020B0604020202020204" pitchFamily="34" charset="0"/>
                <a:cs typeface="Arial" panose="020B0604020202020204" pitchFamily="34" charset="0"/>
              </a:endParaRPr>
            </a:p>
          </p:txBody>
        </p:sp>
        <p:sp>
          <p:nvSpPr>
            <p:cNvPr id="49" name="TextBox 48">
              <a:extLst>
                <a:ext uri="{FF2B5EF4-FFF2-40B4-BE49-F238E27FC236}">
                  <a16:creationId xmlns:a16="http://schemas.microsoft.com/office/drawing/2014/main" id="{84B37E57-1511-451E-8EC2-3BC72A9EC945}"/>
                </a:ext>
              </a:extLst>
            </p:cNvPr>
            <p:cNvSpPr txBox="1"/>
            <p:nvPr/>
          </p:nvSpPr>
          <p:spPr>
            <a:xfrm>
              <a:off x="3339685" y="2662900"/>
              <a:ext cx="260662" cy="320816"/>
            </a:xfrm>
            <a:prstGeom prst="rect">
              <a:avLst/>
            </a:prstGeom>
            <a:noFill/>
            <a:ln w="19050">
              <a:noFill/>
            </a:ln>
          </p:spPr>
          <p:txBody>
            <a:bodyPr wrap="none" rtlCol="0">
              <a:spAutoFit/>
            </a:bodyPr>
            <a:lstStyle/>
            <a:p>
              <a:r>
                <a:rPr lang="en-US" sz="1800" dirty="0">
                  <a:latin typeface="Arial" panose="020B0604020202020204" pitchFamily="34" charset="0"/>
                  <a:cs typeface="Arial" panose="020B0604020202020204" pitchFamily="34" charset="0"/>
                </a:rPr>
                <a:t>x</a:t>
              </a:r>
              <a:endParaRPr lang="en-NL" sz="1800" dirty="0">
                <a:latin typeface="Arial" panose="020B0604020202020204" pitchFamily="34" charset="0"/>
                <a:cs typeface="Arial" panose="020B0604020202020204" pitchFamily="34" charset="0"/>
              </a:endParaRPr>
            </a:p>
          </p:txBody>
        </p:sp>
      </p:grpSp>
      <p:grpSp>
        <p:nvGrpSpPr>
          <p:cNvPr id="50" name="Group 49">
            <a:extLst>
              <a:ext uri="{FF2B5EF4-FFF2-40B4-BE49-F238E27FC236}">
                <a16:creationId xmlns:a16="http://schemas.microsoft.com/office/drawing/2014/main" id="{15800DD0-CEBA-47CB-AE5D-A7F0EBC6FA91}"/>
              </a:ext>
            </a:extLst>
          </p:cNvPr>
          <p:cNvGrpSpPr/>
          <p:nvPr/>
        </p:nvGrpSpPr>
        <p:grpSpPr>
          <a:xfrm>
            <a:off x="7062737" y="3148419"/>
            <a:ext cx="873957" cy="338554"/>
            <a:chOff x="2961764" y="2646794"/>
            <a:chExt cx="670107" cy="259586"/>
          </a:xfrm>
        </p:grpSpPr>
        <p:cxnSp>
          <p:nvCxnSpPr>
            <p:cNvPr id="51" name="Straight Connector 50">
              <a:extLst>
                <a:ext uri="{FF2B5EF4-FFF2-40B4-BE49-F238E27FC236}">
                  <a16:creationId xmlns:a16="http://schemas.microsoft.com/office/drawing/2014/main" id="{13BCAC8E-0CCF-4BA1-9CDE-0C2CFACE5FC1}"/>
                </a:ext>
              </a:extLst>
            </p:cNvPr>
            <p:cNvCxnSpPr>
              <a:cxnSpLocks/>
            </p:cNvCxnSpPr>
            <p:nvPr/>
          </p:nvCxnSpPr>
          <p:spPr>
            <a:xfrm>
              <a:off x="3072135" y="2646794"/>
              <a:ext cx="43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A7603B35-6B94-43DE-9BD4-272955A3BE03}"/>
                </a:ext>
              </a:extLst>
            </p:cNvPr>
            <p:cNvSpPr txBox="1"/>
            <p:nvPr/>
          </p:nvSpPr>
          <p:spPr>
            <a:xfrm>
              <a:off x="2961764" y="2646794"/>
              <a:ext cx="670107" cy="259586"/>
            </a:xfrm>
            <a:prstGeom prst="rect">
              <a:avLst/>
            </a:prstGeom>
            <a:noFill/>
          </p:spPr>
          <p:txBody>
            <a:bodyPr wrap="none" rtlCol="0">
              <a:spAutoFit/>
            </a:bodyPr>
            <a:lstStyle/>
            <a:p>
              <a:r>
                <a:rPr lang="en-US" sz="1600" dirty="0">
                  <a:solidFill>
                    <a:sysClr val="windowText" lastClr="000000"/>
                  </a:solidFill>
                  <a:latin typeface="Arial" panose="020B0604020202020204" pitchFamily="34" charset="0"/>
                  <a:cs typeface="Arial" panose="020B0604020202020204" pitchFamily="34" charset="0"/>
                </a:rPr>
                <a:t>200 </a:t>
              </a:r>
              <a:r>
                <a:rPr lang="el-GR" sz="1600" dirty="0">
                  <a:solidFill>
                    <a:sysClr val="windowText" lastClr="000000"/>
                  </a:solidFill>
                  <a:latin typeface="Arial" panose="020B0604020202020204" pitchFamily="34" charset="0"/>
                  <a:ea typeface="Cambria Math" panose="02040503050406030204" pitchFamily="18" charset="0"/>
                  <a:cs typeface="Arial" panose="020B0604020202020204" pitchFamily="34" charset="0"/>
                </a:rPr>
                <a:t>μ</a:t>
              </a:r>
              <a:r>
                <a:rPr lang="en-US" sz="1600" dirty="0">
                  <a:solidFill>
                    <a:sysClr val="windowText" lastClr="000000"/>
                  </a:solidFill>
                  <a:latin typeface="Arial" panose="020B0604020202020204" pitchFamily="34" charset="0"/>
                  <a:ea typeface="Cambria Math" panose="02040503050406030204" pitchFamily="18" charset="0"/>
                  <a:cs typeface="Arial" panose="020B0604020202020204" pitchFamily="34" charset="0"/>
                </a:rPr>
                <a:t>m</a:t>
              </a:r>
              <a:endParaRPr lang="en-NL" sz="1600" dirty="0">
                <a:solidFill>
                  <a:sysClr val="windowText" lastClr="000000"/>
                </a:solidFill>
                <a:latin typeface="Arial" panose="020B0604020202020204" pitchFamily="34" charset="0"/>
                <a:cs typeface="Arial" panose="020B0604020202020204" pitchFamily="34" charset="0"/>
              </a:endParaRPr>
            </a:p>
          </p:txBody>
        </p:sp>
      </p:grpSp>
      <p:sp>
        <p:nvSpPr>
          <p:cNvPr id="5" name="Rectangle 4">
            <a:extLst>
              <a:ext uri="{FF2B5EF4-FFF2-40B4-BE49-F238E27FC236}">
                <a16:creationId xmlns:a16="http://schemas.microsoft.com/office/drawing/2014/main" id="{7630E1B2-5449-4BFD-8327-7488D739BF77}"/>
              </a:ext>
            </a:extLst>
          </p:cNvPr>
          <p:cNvSpPr/>
          <p:nvPr/>
        </p:nvSpPr>
        <p:spPr>
          <a:xfrm>
            <a:off x="1762921" y="3816310"/>
            <a:ext cx="1184034" cy="3081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p>
        </p:txBody>
      </p:sp>
      <p:cxnSp>
        <p:nvCxnSpPr>
          <p:cNvPr id="40" name="Straight Arrow Connector 39">
            <a:extLst>
              <a:ext uri="{FF2B5EF4-FFF2-40B4-BE49-F238E27FC236}">
                <a16:creationId xmlns:a16="http://schemas.microsoft.com/office/drawing/2014/main" id="{C59DAD1E-A025-4BD6-8839-3EE6E4D48445}"/>
              </a:ext>
            </a:extLst>
          </p:cNvPr>
          <p:cNvCxnSpPr/>
          <p:nvPr/>
        </p:nvCxnSpPr>
        <p:spPr>
          <a:xfrm>
            <a:off x="918786" y="4147260"/>
            <a:ext cx="1609691" cy="0"/>
          </a:xfrm>
          <a:prstGeom prst="straightConnector1">
            <a:avLst/>
          </a:prstGeom>
          <a:ln w="28575">
            <a:solidFill>
              <a:schemeClr val="bg1"/>
            </a:solidFill>
            <a:headEnd type="arrow" w="med" len="med"/>
            <a:tailEnd type="arrow" w="med" len="med"/>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C67DF532-877E-42C4-9460-3D0F29770735}"/>
                  </a:ext>
                </a:extLst>
              </p:cNvPr>
              <p:cNvSpPr txBox="1"/>
              <p:nvPr/>
            </p:nvSpPr>
            <p:spPr>
              <a:xfrm>
                <a:off x="1041393" y="4116382"/>
                <a:ext cx="1364476" cy="400110"/>
              </a:xfrm>
              <a:prstGeom prst="rect">
                <a:avLst/>
              </a:prstGeom>
              <a:noFill/>
            </p:spPr>
            <p:txBody>
              <a:bodyPr wrap="none" rtlCol="0">
                <a:spAutoFit/>
              </a:bodyPr>
              <a:lstStyle/>
              <a:p>
                <a:pPr algn="ctr"/>
                <a:r>
                  <a:rPr lang="en-GB" sz="2000" b="1" dirty="0">
                    <a:solidFill>
                      <a:schemeClr val="bg1"/>
                    </a:solidFill>
                    <a:latin typeface="Verdana" panose="020B0604030504040204" pitchFamily="34" charset="0"/>
                    <a:ea typeface="Verdana" panose="020B0604030504040204" pitchFamily="34" charset="0"/>
                    <a:cs typeface="Arial" charset="0"/>
                  </a:rPr>
                  <a:t>100 </a:t>
                </a:r>
                <a14:m>
                  <m:oMath xmlns:m="http://schemas.openxmlformats.org/officeDocument/2006/math">
                    <m:r>
                      <m:rPr>
                        <m:nor/>
                      </m:rPr>
                      <a:rPr lang="en-US" sz="2000" b="1">
                        <a:solidFill>
                          <a:schemeClr val="bg1"/>
                        </a:solidFill>
                        <a:latin typeface="Verdana" panose="020B0604030504040204" pitchFamily="34" charset="0"/>
                        <a:ea typeface="Verdana" panose="020B0604030504040204" pitchFamily="34" charset="0"/>
                      </a:rPr>
                      <m:t>μm</m:t>
                    </m:r>
                  </m:oMath>
                </a14:m>
                <a:r>
                  <a:rPr lang="en-GB" sz="2000" b="1" dirty="0">
                    <a:solidFill>
                      <a:schemeClr val="bg1"/>
                    </a:solidFill>
                    <a:latin typeface="Verdana" panose="020B0604030504040204" pitchFamily="34" charset="0"/>
                    <a:ea typeface="Verdana" panose="020B0604030504040204" pitchFamily="34" charset="0"/>
                    <a:cs typeface="Arial" charset="0"/>
                  </a:rPr>
                  <a:t> </a:t>
                </a:r>
                <a:endParaRPr lang="en-US" sz="2000" b="1" dirty="0">
                  <a:solidFill>
                    <a:schemeClr val="bg1"/>
                  </a:solidFill>
                  <a:latin typeface="Verdana" panose="020B0604030504040204" pitchFamily="34" charset="0"/>
                  <a:ea typeface="Verdana" panose="020B0604030504040204" pitchFamily="34" charset="0"/>
                  <a:cs typeface="Arial" charset="0"/>
                </a:endParaRPr>
              </a:p>
            </p:txBody>
          </p:sp>
        </mc:Choice>
        <mc:Fallback xmlns="">
          <p:sp>
            <p:nvSpPr>
              <p:cNvPr id="53" name="TextBox 52">
                <a:extLst>
                  <a:ext uri="{FF2B5EF4-FFF2-40B4-BE49-F238E27FC236}">
                    <a16:creationId xmlns:a16="http://schemas.microsoft.com/office/drawing/2014/main" id="{C67DF532-877E-42C4-9460-3D0F29770735}"/>
                  </a:ext>
                </a:extLst>
              </p:cNvPr>
              <p:cNvSpPr txBox="1">
                <a:spLocks noRot="1" noChangeAspect="1" noMove="1" noResize="1" noEditPoints="1" noAdjustHandles="1" noChangeArrowheads="1" noChangeShapeType="1" noTextEdit="1"/>
              </p:cNvSpPr>
              <p:nvPr/>
            </p:nvSpPr>
            <p:spPr>
              <a:xfrm>
                <a:off x="1041393" y="4116382"/>
                <a:ext cx="1364476" cy="400110"/>
              </a:xfrm>
              <a:prstGeom prst="rect">
                <a:avLst/>
              </a:prstGeom>
              <a:blipFill>
                <a:blip r:embed="rId8"/>
                <a:stretch>
                  <a:fillRect l="-4464" t="-7576" b="-25758"/>
                </a:stretch>
              </a:blipFill>
            </p:spPr>
            <p:txBody>
              <a:bodyPr/>
              <a:lstStyle/>
              <a:p>
                <a:r>
                  <a:rPr lang="en-NL">
                    <a:noFill/>
                  </a:rPr>
                  <a:t> </a:t>
                </a:r>
              </a:p>
            </p:txBody>
          </p:sp>
        </mc:Fallback>
      </mc:AlternateContent>
      <p:sp>
        <p:nvSpPr>
          <p:cNvPr id="35" name="TextBox 34">
            <a:extLst>
              <a:ext uri="{FF2B5EF4-FFF2-40B4-BE49-F238E27FC236}">
                <a16:creationId xmlns:a16="http://schemas.microsoft.com/office/drawing/2014/main" id="{EE7F587B-65D9-456C-BCF1-EF8A6F224FBF}"/>
              </a:ext>
            </a:extLst>
          </p:cNvPr>
          <p:cNvSpPr txBox="1"/>
          <p:nvPr/>
        </p:nvSpPr>
        <p:spPr>
          <a:xfrm>
            <a:off x="716165" y="3206641"/>
            <a:ext cx="1994457" cy="400110"/>
          </a:xfrm>
          <a:prstGeom prst="rect">
            <a:avLst/>
          </a:prstGeom>
          <a:noFill/>
        </p:spPr>
        <p:txBody>
          <a:bodyPr wrap="none" rtlCol="0">
            <a:spAutoFit/>
          </a:bodyPr>
          <a:lstStyle/>
          <a:p>
            <a:r>
              <a:rPr lang="en-US" sz="2000" dirty="0"/>
              <a:t>Paper electrode</a:t>
            </a:r>
            <a:endParaRPr lang="en-NL" sz="2000" dirty="0">
              <a:latin typeface="Arial" charset="0"/>
              <a:ea typeface="Arial" charset="0"/>
              <a:cs typeface="Arial" charset="0"/>
            </a:endParaRPr>
          </a:p>
        </p:txBody>
      </p:sp>
      <p:grpSp>
        <p:nvGrpSpPr>
          <p:cNvPr id="36" name="Group 35">
            <a:extLst>
              <a:ext uri="{FF2B5EF4-FFF2-40B4-BE49-F238E27FC236}">
                <a16:creationId xmlns:a16="http://schemas.microsoft.com/office/drawing/2014/main" id="{7E82E79A-B9AB-401E-9FF5-C21A7AA4B6B7}"/>
              </a:ext>
            </a:extLst>
          </p:cNvPr>
          <p:cNvGrpSpPr/>
          <p:nvPr/>
        </p:nvGrpSpPr>
        <p:grpSpPr>
          <a:xfrm>
            <a:off x="864000" y="3179363"/>
            <a:ext cx="11161825" cy="3093070"/>
            <a:chOff x="864000" y="3050156"/>
            <a:chExt cx="11161825" cy="3093070"/>
          </a:xfrm>
        </p:grpSpPr>
        <p:pic>
          <p:nvPicPr>
            <p:cNvPr id="37" name="Picture 36">
              <a:extLst>
                <a:ext uri="{FF2B5EF4-FFF2-40B4-BE49-F238E27FC236}">
                  <a16:creationId xmlns:a16="http://schemas.microsoft.com/office/drawing/2014/main" id="{E9CA3EAD-B5AC-43A1-900B-1D6C6F14110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14159" y="3144426"/>
              <a:ext cx="3511666" cy="2998800"/>
            </a:xfrm>
            <a:prstGeom prst="rect">
              <a:avLst/>
            </a:prstGeom>
          </p:spPr>
        </p:pic>
        <p:pic>
          <p:nvPicPr>
            <p:cNvPr id="38" name="Picture 37" descr="A close-up of a rock&#10;&#10;Description automatically generated with low confidence">
              <a:extLst>
                <a:ext uri="{FF2B5EF4-FFF2-40B4-BE49-F238E27FC236}">
                  <a16:creationId xmlns:a16="http://schemas.microsoft.com/office/drawing/2014/main" id="{08B4B9DB-C6A4-4C27-A252-8A90DFEA4E0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165577" y="3050156"/>
              <a:ext cx="3460153" cy="2998800"/>
            </a:xfrm>
            <a:prstGeom prst="rect">
              <a:avLst/>
            </a:prstGeom>
          </p:spPr>
        </p:pic>
        <p:pic>
          <p:nvPicPr>
            <p:cNvPr id="39" name="Picture 38" descr="A close up of a horse&#10;&#10;Description generated with high confidence">
              <a:extLst>
                <a:ext uri="{FF2B5EF4-FFF2-40B4-BE49-F238E27FC236}">
                  <a16:creationId xmlns:a16="http://schemas.microsoft.com/office/drawing/2014/main" id="{E49D6268-2236-44DE-AEC3-73A7BBC25965}"/>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val="0"/>
                </a:ext>
              </a:extLst>
            </a:blip>
            <a:srcRect l="10140" r="21411" b="7303"/>
            <a:stretch/>
          </p:blipFill>
          <p:spPr>
            <a:xfrm>
              <a:off x="864000" y="3933831"/>
              <a:ext cx="1687103" cy="1713600"/>
            </a:xfrm>
            <a:prstGeom prst="rect">
              <a:avLst/>
            </a:prstGeom>
            <a:ln w="28575">
              <a:solidFill>
                <a:schemeClr val="tx1"/>
              </a:solidFill>
            </a:ln>
          </p:spPr>
        </p:pic>
        <p:cxnSp>
          <p:nvCxnSpPr>
            <p:cNvPr id="54" name="Straight Arrow Connector 53">
              <a:extLst>
                <a:ext uri="{FF2B5EF4-FFF2-40B4-BE49-F238E27FC236}">
                  <a16:creationId xmlns:a16="http://schemas.microsoft.com/office/drawing/2014/main" id="{485FB765-4A15-458C-B990-458BDE4C8FAF}"/>
                </a:ext>
              </a:extLst>
            </p:cNvPr>
            <p:cNvCxnSpPr/>
            <p:nvPr/>
          </p:nvCxnSpPr>
          <p:spPr>
            <a:xfrm>
              <a:off x="3048000" y="4780436"/>
              <a:ext cx="14400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5EC971E7-124E-49D7-BE17-0B5496128EFB}"/>
                </a:ext>
              </a:extLst>
            </p:cNvPr>
            <p:cNvCxnSpPr/>
            <p:nvPr/>
          </p:nvCxnSpPr>
          <p:spPr>
            <a:xfrm>
              <a:off x="7428743" y="4780436"/>
              <a:ext cx="14400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3B531A05-3311-4F2C-ADBE-69D4C213C946}"/>
                </a:ext>
              </a:extLst>
            </p:cNvPr>
            <p:cNvSpPr txBox="1"/>
            <p:nvPr/>
          </p:nvSpPr>
          <p:spPr>
            <a:xfrm>
              <a:off x="2907732" y="4024740"/>
              <a:ext cx="1720536" cy="707886"/>
            </a:xfrm>
            <a:prstGeom prst="rect">
              <a:avLst/>
            </a:prstGeom>
            <a:noFill/>
          </p:spPr>
          <p:txBody>
            <a:bodyPr wrap="none" rtlCol="0">
              <a:spAutoFit/>
            </a:bodyPr>
            <a:lstStyle/>
            <a:p>
              <a:pPr algn="ctr"/>
              <a:r>
                <a:rPr lang="en-US" sz="2000" b="1" dirty="0">
                  <a:latin typeface="Arial" charset="0"/>
                  <a:ea typeface="Arial" charset="0"/>
                  <a:cs typeface="Arial" charset="0"/>
                </a:rPr>
                <a:t>X-ray </a:t>
              </a:r>
            </a:p>
            <a:p>
              <a:pPr algn="ctr"/>
              <a:r>
                <a:rPr lang="en-US" sz="2000" b="1" dirty="0">
                  <a:latin typeface="Arial" charset="0"/>
                  <a:ea typeface="Arial" charset="0"/>
                  <a:cs typeface="Arial" charset="0"/>
                </a:rPr>
                <a:t>Tomography</a:t>
              </a:r>
              <a:endParaRPr lang="en-NL" sz="2000" b="1" dirty="0">
                <a:latin typeface="Arial" charset="0"/>
                <a:ea typeface="Arial" charset="0"/>
                <a:cs typeface="Arial" charset="0"/>
              </a:endParaRPr>
            </a:p>
          </p:txBody>
        </p:sp>
        <p:sp>
          <p:nvSpPr>
            <p:cNvPr id="57" name="TextBox 56">
              <a:extLst>
                <a:ext uri="{FF2B5EF4-FFF2-40B4-BE49-F238E27FC236}">
                  <a16:creationId xmlns:a16="http://schemas.microsoft.com/office/drawing/2014/main" id="{02AEB69C-9F99-4649-930C-317A8B57FE30}"/>
                </a:ext>
              </a:extLst>
            </p:cNvPr>
            <p:cNvSpPr txBox="1"/>
            <p:nvPr/>
          </p:nvSpPr>
          <p:spPr>
            <a:xfrm>
              <a:off x="7473809" y="4024740"/>
              <a:ext cx="1394934" cy="707886"/>
            </a:xfrm>
            <a:prstGeom prst="rect">
              <a:avLst/>
            </a:prstGeom>
            <a:noFill/>
          </p:spPr>
          <p:txBody>
            <a:bodyPr wrap="none" rtlCol="0">
              <a:spAutoFit/>
            </a:bodyPr>
            <a:lstStyle/>
            <a:p>
              <a:pPr algn="ctr"/>
              <a:r>
                <a:rPr lang="en-US" sz="2000" b="1" dirty="0">
                  <a:latin typeface="Arial" charset="0"/>
                  <a:ea typeface="Arial" charset="0"/>
                  <a:cs typeface="Arial" charset="0"/>
                </a:rPr>
                <a:t>SNOW</a:t>
              </a:r>
            </a:p>
            <a:p>
              <a:pPr algn="ctr"/>
              <a:r>
                <a:rPr lang="en-US" sz="2000" b="1" dirty="0">
                  <a:latin typeface="Arial" charset="0"/>
                  <a:ea typeface="Arial" charset="0"/>
                  <a:cs typeface="Arial" charset="0"/>
                </a:rPr>
                <a:t>Algorithm</a:t>
              </a:r>
              <a:endParaRPr lang="en-NL" sz="2000" b="1" dirty="0">
                <a:latin typeface="Arial" charset="0"/>
                <a:ea typeface="Arial" charset="0"/>
                <a:cs typeface="Arial" charset="0"/>
              </a:endParaRPr>
            </a:p>
          </p:txBody>
        </p:sp>
        <p:grpSp>
          <p:nvGrpSpPr>
            <p:cNvPr id="58" name="Group 57">
              <a:extLst>
                <a:ext uri="{FF2B5EF4-FFF2-40B4-BE49-F238E27FC236}">
                  <a16:creationId xmlns:a16="http://schemas.microsoft.com/office/drawing/2014/main" id="{25FEF63F-02A3-4978-831D-34F944F1B07C}"/>
                </a:ext>
              </a:extLst>
            </p:cNvPr>
            <p:cNvGrpSpPr/>
            <p:nvPr/>
          </p:nvGrpSpPr>
          <p:grpSpPr>
            <a:xfrm>
              <a:off x="4193768" y="5012760"/>
              <a:ext cx="861104" cy="967677"/>
              <a:chOff x="2852361" y="2143156"/>
              <a:chExt cx="747986" cy="840560"/>
            </a:xfrm>
          </p:grpSpPr>
          <p:cxnSp>
            <p:nvCxnSpPr>
              <p:cNvPr id="62" name="Straight Arrow Connector 61">
                <a:extLst>
                  <a:ext uri="{FF2B5EF4-FFF2-40B4-BE49-F238E27FC236}">
                    <a16:creationId xmlns:a16="http://schemas.microsoft.com/office/drawing/2014/main" id="{1F1BAA0A-F227-48FD-8336-9DD5F2ED6713}"/>
                  </a:ext>
                </a:extLst>
              </p:cNvPr>
              <p:cNvCxnSpPr>
                <a:cxnSpLocks/>
              </p:cNvCxnSpPr>
              <p:nvPr/>
            </p:nvCxnSpPr>
            <p:spPr>
              <a:xfrm flipV="1">
                <a:off x="2974106" y="2404745"/>
                <a:ext cx="139170" cy="43925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433FAE97-9BDC-4C5F-93E4-9DED7C1FF076}"/>
                  </a:ext>
                </a:extLst>
              </p:cNvPr>
              <p:cNvCxnSpPr>
                <a:cxnSpLocks/>
              </p:cNvCxnSpPr>
              <p:nvPr/>
            </p:nvCxnSpPr>
            <p:spPr>
              <a:xfrm>
                <a:off x="2966117" y="2837482"/>
                <a:ext cx="432000"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63B8E7B8-320D-455F-9321-A0D74FCA07B2}"/>
                  </a:ext>
                </a:extLst>
              </p:cNvPr>
              <p:cNvCxnSpPr>
                <a:cxnSpLocks/>
              </p:cNvCxnSpPr>
              <p:nvPr/>
            </p:nvCxnSpPr>
            <p:spPr>
              <a:xfrm flipV="1">
                <a:off x="2974106" y="2404745"/>
                <a:ext cx="0" cy="43559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CDB70BD4-C70E-454D-8392-69E4C1046A4F}"/>
                  </a:ext>
                </a:extLst>
              </p:cNvPr>
              <p:cNvSpPr txBox="1"/>
              <p:nvPr/>
            </p:nvSpPr>
            <p:spPr>
              <a:xfrm>
                <a:off x="2852361" y="2143156"/>
                <a:ext cx="235500" cy="320816"/>
              </a:xfrm>
              <a:prstGeom prst="rect">
                <a:avLst/>
              </a:prstGeom>
              <a:noFill/>
              <a:ln w="19050">
                <a:noFill/>
              </a:ln>
            </p:spPr>
            <p:txBody>
              <a:bodyPr wrap="square" rtlCol="0">
                <a:spAutoFit/>
              </a:bodyPr>
              <a:lstStyle/>
              <a:p>
                <a:r>
                  <a:rPr lang="en-US" sz="1800" dirty="0">
                    <a:latin typeface="Arial" panose="020B0604020202020204" pitchFamily="34" charset="0"/>
                    <a:cs typeface="Arial" panose="020B0604020202020204" pitchFamily="34" charset="0"/>
                  </a:rPr>
                  <a:t>z</a:t>
                </a:r>
                <a:endParaRPr lang="en-NL" sz="1800" dirty="0">
                  <a:latin typeface="Arial" panose="020B0604020202020204" pitchFamily="34" charset="0"/>
                  <a:cs typeface="Arial" panose="020B0604020202020204" pitchFamily="34" charset="0"/>
                </a:endParaRPr>
              </a:p>
            </p:txBody>
          </p:sp>
          <p:sp>
            <p:nvSpPr>
              <p:cNvPr id="66" name="TextBox 65">
                <a:extLst>
                  <a:ext uri="{FF2B5EF4-FFF2-40B4-BE49-F238E27FC236}">
                    <a16:creationId xmlns:a16="http://schemas.microsoft.com/office/drawing/2014/main" id="{0C89C3F3-4004-4864-A40F-FDD99979799B}"/>
                  </a:ext>
                </a:extLst>
              </p:cNvPr>
              <p:cNvSpPr txBox="1"/>
              <p:nvPr/>
            </p:nvSpPr>
            <p:spPr>
              <a:xfrm>
                <a:off x="3079276" y="2214842"/>
                <a:ext cx="260662" cy="320816"/>
              </a:xfrm>
              <a:prstGeom prst="rect">
                <a:avLst/>
              </a:prstGeom>
              <a:noFill/>
              <a:ln w="19050">
                <a:noFill/>
              </a:ln>
            </p:spPr>
            <p:txBody>
              <a:bodyPr wrap="none" rtlCol="0">
                <a:spAutoFit/>
              </a:bodyPr>
              <a:lstStyle/>
              <a:p>
                <a:r>
                  <a:rPr lang="en-US" sz="1800" dirty="0">
                    <a:latin typeface="Arial" panose="020B0604020202020204" pitchFamily="34" charset="0"/>
                    <a:cs typeface="Arial" panose="020B0604020202020204" pitchFamily="34" charset="0"/>
                  </a:rPr>
                  <a:t>y</a:t>
                </a:r>
                <a:endParaRPr lang="en-NL" sz="1800" dirty="0">
                  <a:latin typeface="Arial" panose="020B0604020202020204" pitchFamily="34" charset="0"/>
                  <a:cs typeface="Arial" panose="020B0604020202020204" pitchFamily="34" charset="0"/>
                </a:endParaRPr>
              </a:p>
            </p:txBody>
          </p:sp>
          <p:sp>
            <p:nvSpPr>
              <p:cNvPr id="67" name="TextBox 66">
                <a:extLst>
                  <a:ext uri="{FF2B5EF4-FFF2-40B4-BE49-F238E27FC236}">
                    <a16:creationId xmlns:a16="http://schemas.microsoft.com/office/drawing/2014/main" id="{D18D3956-ECAF-4833-A66D-55BF12116ECC}"/>
                  </a:ext>
                </a:extLst>
              </p:cNvPr>
              <p:cNvSpPr txBox="1"/>
              <p:nvPr/>
            </p:nvSpPr>
            <p:spPr>
              <a:xfrm>
                <a:off x="3339685" y="2662900"/>
                <a:ext cx="260662" cy="320816"/>
              </a:xfrm>
              <a:prstGeom prst="rect">
                <a:avLst/>
              </a:prstGeom>
              <a:noFill/>
              <a:ln w="19050">
                <a:noFill/>
              </a:ln>
            </p:spPr>
            <p:txBody>
              <a:bodyPr wrap="none" rtlCol="0">
                <a:spAutoFit/>
              </a:bodyPr>
              <a:lstStyle/>
              <a:p>
                <a:r>
                  <a:rPr lang="en-US" sz="1800" dirty="0">
                    <a:latin typeface="Arial" panose="020B0604020202020204" pitchFamily="34" charset="0"/>
                    <a:cs typeface="Arial" panose="020B0604020202020204" pitchFamily="34" charset="0"/>
                  </a:rPr>
                  <a:t>x</a:t>
                </a:r>
                <a:endParaRPr lang="en-NL" sz="1800" dirty="0">
                  <a:latin typeface="Arial" panose="020B0604020202020204" pitchFamily="34" charset="0"/>
                  <a:cs typeface="Arial" panose="020B0604020202020204" pitchFamily="34" charset="0"/>
                </a:endParaRPr>
              </a:p>
            </p:txBody>
          </p:sp>
        </p:grpSp>
        <p:grpSp>
          <p:nvGrpSpPr>
            <p:cNvPr id="59" name="Group 58">
              <a:extLst>
                <a:ext uri="{FF2B5EF4-FFF2-40B4-BE49-F238E27FC236}">
                  <a16:creationId xmlns:a16="http://schemas.microsoft.com/office/drawing/2014/main" id="{668ADA0A-41D6-439E-A3C6-66695679218F}"/>
                </a:ext>
              </a:extLst>
            </p:cNvPr>
            <p:cNvGrpSpPr/>
            <p:nvPr/>
          </p:nvGrpSpPr>
          <p:grpSpPr>
            <a:xfrm>
              <a:off x="7062737" y="5617443"/>
              <a:ext cx="873957" cy="338554"/>
              <a:chOff x="2961764" y="2646794"/>
              <a:chExt cx="670107" cy="259586"/>
            </a:xfrm>
          </p:grpSpPr>
          <p:cxnSp>
            <p:nvCxnSpPr>
              <p:cNvPr id="60" name="Straight Connector 59">
                <a:extLst>
                  <a:ext uri="{FF2B5EF4-FFF2-40B4-BE49-F238E27FC236}">
                    <a16:creationId xmlns:a16="http://schemas.microsoft.com/office/drawing/2014/main" id="{3C398A80-F7B3-4CEB-9D38-6E3BF7DEA2BC}"/>
                  </a:ext>
                </a:extLst>
              </p:cNvPr>
              <p:cNvCxnSpPr>
                <a:cxnSpLocks/>
              </p:cNvCxnSpPr>
              <p:nvPr/>
            </p:nvCxnSpPr>
            <p:spPr>
              <a:xfrm>
                <a:off x="3072135" y="2646794"/>
                <a:ext cx="432000" cy="0"/>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3467920B-61F1-4217-8134-8FB20C3EA515}"/>
                  </a:ext>
                </a:extLst>
              </p:cNvPr>
              <p:cNvSpPr txBox="1"/>
              <p:nvPr/>
            </p:nvSpPr>
            <p:spPr>
              <a:xfrm>
                <a:off x="2961764" y="2646794"/>
                <a:ext cx="670107" cy="259586"/>
              </a:xfrm>
              <a:prstGeom prst="rect">
                <a:avLst/>
              </a:prstGeom>
              <a:noFill/>
            </p:spPr>
            <p:txBody>
              <a:bodyPr wrap="none" rtlCol="0">
                <a:spAutoFit/>
              </a:bodyPr>
              <a:lstStyle/>
              <a:p>
                <a:r>
                  <a:rPr lang="en-US" sz="1600" dirty="0">
                    <a:solidFill>
                      <a:sysClr val="windowText" lastClr="000000"/>
                    </a:solidFill>
                    <a:latin typeface="Arial" panose="020B0604020202020204" pitchFamily="34" charset="0"/>
                    <a:cs typeface="Arial" panose="020B0604020202020204" pitchFamily="34" charset="0"/>
                  </a:rPr>
                  <a:t>200 </a:t>
                </a:r>
                <a:r>
                  <a:rPr lang="el-GR" sz="1600" dirty="0">
                    <a:solidFill>
                      <a:sysClr val="windowText" lastClr="000000"/>
                    </a:solidFill>
                    <a:latin typeface="Arial" panose="020B0604020202020204" pitchFamily="34" charset="0"/>
                    <a:ea typeface="Cambria Math" panose="02040503050406030204" pitchFamily="18" charset="0"/>
                    <a:cs typeface="Arial" panose="020B0604020202020204" pitchFamily="34" charset="0"/>
                  </a:rPr>
                  <a:t>μ</a:t>
                </a:r>
                <a:r>
                  <a:rPr lang="en-US" sz="1600" dirty="0">
                    <a:solidFill>
                      <a:sysClr val="windowText" lastClr="000000"/>
                    </a:solidFill>
                    <a:latin typeface="Arial" panose="020B0604020202020204" pitchFamily="34" charset="0"/>
                    <a:ea typeface="Cambria Math" panose="02040503050406030204" pitchFamily="18" charset="0"/>
                    <a:cs typeface="Arial" panose="020B0604020202020204" pitchFamily="34" charset="0"/>
                  </a:rPr>
                  <a:t>m</a:t>
                </a:r>
                <a:endParaRPr lang="en-NL" sz="1600" dirty="0">
                  <a:solidFill>
                    <a:sysClr val="windowText" lastClr="000000"/>
                  </a:solidFill>
                  <a:latin typeface="Arial" panose="020B0604020202020204" pitchFamily="34" charset="0"/>
                  <a:cs typeface="Arial" panose="020B0604020202020204" pitchFamily="34" charset="0"/>
                </a:endParaRPr>
              </a:p>
            </p:txBody>
          </p:sp>
        </p:grpSp>
      </p:grpSp>
      <p:sp>
        <p:nvSpPr>
          <p:cNvPr id="68" name="TextBox 67">
            <a:extLst>
              <a:ext uri="{FF2B5EF4-FFF2-40B4-BE49-F238E27FC236}">
                <a16:creationId xmlns:a16="http://schemas.microsoft.com/office/drawing/2014/main" id="{9CF00E9A-160E-4669-9D9B-3763137C33EE}"/>
              </a:ext>
            </a:extLst>
          </p:cNvPr>
          <p:cNvSpPr txBox="1"/>
          <p:nvPr/>
        </p:nvSpPr>
        <p:spPr>
          <a:xfrm>
            <a:off x="768882" y="5801504"/>
            <a:ext cx="1909497" cy="400110"/>
          </a:xfrm>
          <a:prstGeom prst="rect">
            <a:avLst/>
          </a:prstGeom>
          <a:noFill/>
        </p:spPr>
        <p:txBody>
          <a:bodyPr wrap="none" rtlCol="0">
            <a:spAutoFit/>
          </a:bodyPr>
          <a:lstStyle/>
          <a:p>
            <a:r>
              <a:rPr lang="en-US" sz="2000" dirty="0"/>
              <a:t>Cloth electrode</a:t>
            </a:r>
            <a:endParaRPr lang="en-NL" sz="2000" dirty="0">
              <a:latin typeface="Arial" charset="0"/>
              <a:ea typeface="Arial" charset="0"/>
              <a:cs typeface="Arial" charset="0"/>
            </a:endParaRPr>
          </a:p>
        </p:txBody>
      </p:sp>
      <p:cxnSp>
        <p:nvCxnSpPr>
          <p:cNvPr id="69" name="Straight Arrow Connector 68">
            <a:extLst>
              <a:ext uri="{FF2B5EF4-FFF2-40B4-BE49-F238E27FC236}">
                <a16:creationId xmlns:a16="http://schemas.microsoft.com/office/drawing/2014/main" id="{B233C197-2C07-40F2-ADD8-815B911FEE45}"/>
              </a:ext>
            </a:extLst>
          </p:cNvPr>
          <p:cNvCxnSpPr/>
          <p:nvPr/>
        </p:nvCxnSpPr>
        <p:spPr>
          <a:xfrm>
            <a:off x="910507" y="4155357"/>
            <a:ext cx="1609691" cy="0"/>
          </a:xfrm>
          <a:prstGeom prst="straightConnector1">
            <a:avLst/>
          </a:prstGeom>
          <a:ln w="28575">
            <a:solidFill>
              <a:schemeClr val="bg1"/>
            </a:solidFill>
            <a:headEnd type="arrow" w="med" len="med"/>
            <a:tailEnd type="arrow" w="med" len="med"/>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0055B4D7-E398-4388-826F-0AF4F02DD2BF}"/>
                  </a:ext>
                </a:extLst>
              </p:cNvPr>
              <p:cNvSpPr txBox="1"/>
              <p:nvPr/>
            </p:nvSpPr>
            <p:spPr>
              <a:xfrm>
                <a:off x="1033114" y="4124479"/>
                <a:ext cx="1364477" cy="400110"/>
              </a:xfrm>
              <a:prstGeom prst="rect">
                <a:avLst/>
              </a:prstGeom>
              <a:noFill/>
            </p:spPr>
            <p:txBody>
              <a:bodyPr wrap="none" rtlCol="0">
                <a:spAutoFit/>
              </a:bodyPr>
              <a:lstStyle/>
              <a:p>
                <a:pPr algn="ctr"/>
                <a:r>
                  <a:rPr lang="en-GB" sz="2000" b="1" dirty="0">
                    <a:solidFill>
                      <a:schemeClr val="bg1"/>
                    </a:solidFill>
                    <a:latin typeface="Verdana" panose="020B0604030504040204" pitchFamily="34" charset="0"/>
                    <a:ea typeface="Verdana" panose="020B0604030504040204" pitchFamily="34" charset="0"/>
                    <a:cs typeface="Arial" charset="0"/>
                  </a:rPr>
                  <a:t>200 </a:t>
                </a:r>
                <a14:m>
                  <m:oMath xmlns:m="http://schemas.openxmlformats.org/officeDocument/2006/math">
                    <m:r>
                      <m:rPr>
                        <m:nor/>
                      </m:rPr>
                      <a:rPr lang="en-US" sz="2000" b="1">
                        <a:solidFill>
                          <a:schemeClr val="bg1"/>
                        </a:solidFill>
                        <a:latin typeface="Verdana" panose="020B0604030504040204" pitchFamily="34" charset="0"/>
                        <a:ea typeface="Verdana" panose="020B0604030504040204" pitchFamily="34" charset="0"/>
                      </a:rPr>
                      <m:t>μm</m:t>
                    </m:r>
                  </m:oMath>
                </a14:m>
                <a:r>
                  <a:rPr lang="en-GB" sz="2000" b="1" dirty="0">
                    <a:solidFill>
                      <a:schemeClr val="bg1"/>
                    </a:solidFill>
                    <a:latin typeface="Verdana" panose="020B0604030504040204" pitchFamily="34" charset="0"/>
                    <a:ea typeface="Verdana" panose="020B0604030504040204" pitchFamily="34" charset="0"/>
                    <a:cs typeface="Arial" charset="0"/>
                  </a:rPr>
                  <a:t> </a:t>
                </a:r>
                <a:endParaRPr lang="en-US" sz="2000" b="1" dirty="0">
                  <a:solidFill>
                    <a:schemeClr val="bg1"/>
                  </a:solidFill>
                  <a:latin typeface="Verdana" panose="020B0604030504040204" pitchFamily="34" charset="0"/>
                  <a:ea typeface="Verdana" panose="020B0604030504040204" pitchFamily="34" charset="0"/>
                  <a:cs typeface="Arial" charset="0"/>
                </a:endParaRPr>
              </a:p>
            </p:txBody>
          </p:sp>
        </mc:Choice>
        <mc:Fallback xmlns="">
          <p:sp>
            <p:nvSpPr>
              <p:cNvPr id="70" name="TextBox 69">
                <a:extLst>
                  <a:ext uri="{FF2B5EF4-FFF2-40B4-BE49-F238E27FC236}">
                    <a16:creationId xmlns:a16="http://schemas.microsoft.com/office/drawing/2014/main" id="{0055B4D7-E398-4388-826F-0AF4F02DD2BF}"/>
                  </a:ext>
                </a:extLst>
              </p:cNvPr>
              <p:cNvSpPr txBox="1">
                <a:spLocks noRot="1" noChangeAspect="1" noMove="1" noResize="1" noEditPoints="1" noAdjustHandles="1" noChangeArrowheads="1" noChangeShapeType="1" noTextEdit="1"/>
              </p:cNvSpPr>
              <p:nvPr/>
            </p:nvSpPr>
            <p:spPr>
              <a:xfrm>
                <a:off x="1033114" y="4124479"/>
                <a:ext cx="1364477" cy="400110"/>
              </a:xfrm>
              <a:prstGeom prst="rect">
                <a:avLst/>
              </a:prstGeom>
              <a:blipFill>
                <a:blip r:embed="rId13"/>
                <a:stretch>
                  <a:fillRect l="-4018" t="-9231" b="-27692"/>
                </a:stretch>
              </a:blipFill>
            </p:spPr>
            <p:txBody>
              <a:bodyPr/>
              <a:lstStyle/>
              <a:p>
                <a:r>
                  <a:rPr lang="en-NL">
                    <a:noFill/>
                  </a:rPr>
                  <a:t> </a:t>
                </a:r>
              </a:p>
            </p:txBody>
          </p:sp>
        </mc:Fallback>
      </mc:AlternateContent>
    </p:spTree>
    <p:extLst>
      <p:ext uri="{BB962C8B-B14F-4D97-AF65-F5344CB8AC3E}">
        <p14:creationId xmlns:p14="http://schemas.microsoft.com/office/powerpoint/2010/main" val="2758567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27"/>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6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68" grpId="0"/>
      <p:bldP spid="7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CD2EE-E4EE-4D2A-82C0-BDBAA2DA4B98}"/>
              </a:ext>
            </a:extLst>
          </p:cNvPr>
          <p:cNvSpPr>
            <a:spLocks noGrp="1"/>
          </p:cNvSpPr>
          <p:nvPr>
            <p:ph type="title"/>
          </p:nvPr>
        </p:nvSpPr>
        <p:spPr/>
        <p:txBody>
          <a:bodyPr/>
          <a:lstStyle/>
          <a:p>
            <a:r>
              <a:rPr lang="en-US" dirty="0">
                <a:latin typeface="+mj-lt"/>
              </a:rPr>
              <a:t>Iterative pore network model</a:t>
            </a:r>
            <a:endParaRPr lang="en-NL" dirty="0">
              <a:latin typeface="+mj-lt"/>
            </a:endParaRPr>
          </a:p>
        </p:txBody>
      </p:sp>
      <p:sp>
        <p:nvSpPr>
          <p:cNvPr id="3" name="Slide Number Placeholder 2">
            <a:extLst>
              <a:ext uri="{FF2B5EF4-FFF2-40B4-BE49-F238E27FC236}">
                <a16:creationId xmlns:a16="http://schemas.microsoft.com/office/drawing/2014/main" id="{AC0BD299-65F9-481E-A360-2E02B591A84C}"/>
              </a:ext>
            </a:extLst>
          </p:cNvPr>
          <p:cNvSpPr>
            <a:spLocks noGrp="1"/>
          </p:cNvSpPr>
          <p:nvPr>
            <p:ph type="sldNum" sz="quarter" idx="4"/>
          </p:nvPr>
        </p:nvSpPr>
        <p:spPr/>
        <p:txBody>
          <a:bodyPr/>
          <a:lstStyle/>
          <a:p>
            <a:fld id="{B7CEC10D-CD46-426F-915E-6C78530279CB}" type="slidenum">
              <a:rPr lang="en-US" smtClean="0">
                <a:latin typeface="+mj-lt"/>
              </a:rPr>
              <a:pPr/>
              <a:t>7</a:t>
            </a:fld>
            <a:endParaRPr lang="en-US" dirty="0">
              <a:latin typeface="+mj-lt"/>
            </a:endParaRPr>
          </a:p>
        </p:txBody>
      </p:sp>
      <p:sp>
        <p:nvSpPr>
          <p:cNvPr id="5" name="Text Placeholder 4">
            <a:extLst>
              <a:ext uri="{FF2B5EF4-FFF2-40B4-BE49-F238E27FC236}">
                <a16:creationId xmlns:a16="http://schemas.microsoft.com/office/drawing/2014/main" id="{B0423B66-EB47-4752-8DD8-FB24760BD49E}"/>
              </a:ext>
            </a:extLst>
          </p:cNvPr>
          <p:cNvSpPr>
            <a:spLocks noGrp="1"/>
          </p:cNvSpPr>
          <p:nvPr>
            <p:ph type="body" sz="quarter" idx="11"/>
          </p:nvPr>
        </p:nvSpPr>
        <p:spPr>
          <a:xfrm>
            <a:off x="811200" y="2181633"/>
            <a:ext cx="3365256" cy="4352400"/>
          </a:xfrm>
        </p:spPr>
        <p:txBody>
          <a:bodyPr>
            <a:normAutofit/>
          </a:bodyPr>
          <a:lstStyle/>
          <a:p>
            <a:pPr marL="0" indent="0">
              <a:buNone/>
            </a:pPr>
            <a:r>
              <a:rPr lang="en-US" sz="2400" b="1" dirty="0">
                <a:latin typeface="+mj-lt"/>
              </a:rPr>
              <a:t>Iterative algorithm:</a:t>
            </a:r>
          </a:p>
          <a:p>
            <a:pPr marL="514350" indent="-514350">
              <a:buAutoNum type="arabicPeriod"/>
            </a:pPr>
            <a:r>
              <a:rPr lang="en-US" sz="2400" dirty="0">
                <a:latin typeface="+mj-lt"/>
              </a:rPr>
              <a:t>Fluid transport</a:t>
            </a:r>
          </a:p>
          <a:p>
            <a:pPr marL="514350" indent="-514350">
              <a:buAutoNum type="arabicPeriod"/>
            </a:pPr>
            <a:r>
              <a:rPr lang="en-US" sz="2400" dirty="0">
                <a:latin typeface="+mj-lt"/>
              </a:rPr>
              <a:t>Species transport</a:t>
            </a:r>
          </a:p>
          <a:p>
            <a:pPr marL="514350" indent="-514350">
              <a:buAutoNum type="arabicPeriod"/>
            </a:pPr>
            <a:r>
              <a:rPr lang="en-US" sz="2400" dirty="0">
                <a:latin typeface="+mj-lt"/>
              </a:rPr>
              <a:t>Charge transport</a:t>
            </a:r>
          </a:p>
        </p:txBody>
      </p:sp>
      <p:sp>
        <p:nvSpPr>
          <p:cNvPr id="9" name="Jobb oldali kapcsos zárójel 149">
            <a:extLst>
              <a:ext uri="{FF2B5EF4-FFF2-40B4-BE49-F238E27FC236}">
                <a16:creationId xmlns:a16="http://schemas.microsoft.com/office/drawing/2014/main" id="{0AC80C37-2C9F-4853-8DFA-3424766C66AD}"/>
              </a:ext>
            </a:extLst>
          </p:cNvPr>
          <p:cNvSpPr/>
          <p:nvPr/>
        </p:nvSpPr>
        <p:spPr>
          <a:xfrm>
            <a:off x="3798344" y="3449915"/>
            <a:ext cx="361372" cy="1072388"/>
          </a:xfrm>
          <a:prstGeom prst="rightBrace">
            <a:avLst>
              <a:gd name="adj1" fmla="val 8333"/>
              <a:gd name="adj2" fmla="val 2595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nl-NL"/>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GB">
              <a:latin typeface="+mj-lt"/>
            </a:endParaRPr>
          </a:p>
        </p:txBody>
      </p:sp>
      <p:sp>
        <p:nvSpPr>
          <p:cNvPr id="10" name="TextBox 9">
            <a:extLst>
              <a:ext uri="{FF2B5EF4-FFF2-40B4-BE49-F238E27FC236}">
                <a16:creationId xmlns:a16="http://schemas.microsoft.com/office/drawing/2014/main" id="{28D57BFE-98CA-42A1-901A-ACA8097A92B6}"/>
              </a:ext>
            </a:extLst>
          </p:cNvPr>
          <p:cNvSpPr txBox="1"/>
          <p:nvPr/>
        </p:nvSpPr>
        <p:spPr>
          <a:xfrm>
            <a:off x="4274457" y="3509533"/>
            <a:ext cx="1212191" cy="400110"/>
          </a:xfrm>
          <a:prstGeom prst="rect">
            <a:avLst/>
          </a:prstGeom>
          <a:noFill/>
        </p:spPr>
        <p:txBody>
          <a:bodyPr wrap="none" rtlCol="0">
            <a:spAutoFit/>
          </a:bodyPr>
          <a:lstStyle/>
          <a:p>
            <a:r>
              <a:rPr lang="en-US" sz="2000" b="1" dirty="0">
                <a:latin typeface="+mj-lt"/>
                <a:ea typeface="Arial" charset="0"/>
                <a:cs typeface="Arial" charset="0"/>
              </a:rPr>
              <a:t>Coupled</a:t>
            </a:r>
            <a:endParaRPr lang="en-NL" sz="2000" b="1" dirty="0">
              <a:latin typeface="+mj-lt"/>
              <a:ea typeface="Arial" charset="0"/>
              <a:cs typeface="Arial" charset="0"/>
            </a:endParaRPr>
          </a:p>
        </p:txBody>
      </p:sp>
      <p:grpSp>
        <p:nvGrpSpPr>
          <p:cNvPr id="15" name="Group 14">
            <a:extLst>
              <a:ext uri="{FF2B5EF4-FFF2-40B4-BE49-F238E27FC236}">
                <a16:creationId xmlns:a16="http://schemas.microsoft.com/office/drawing/2014/main" id="{4D9E6C30-3477-4351-81DD-D3DA6FF1DDE6}"/>
              </a:ext>
            </a:extLst>
          </p:cNvPr>
          <p:cNvGrpSpPr/>
          <p:nvPr/>
        </p:nvGrpSpPr>
        <p:grpSpPr>
          <a:xfrm>
            <a:off x="4451282" y="3919833"/>
            <a:ext cx="798414" cy="757929"/>
            <a:chOff x="5108110" y="3467595"/>
            <a:chExt cx="798414" cy="757929"/>
          </a:xfrm>
        </p:grpSpPr>
        <p:sp>
          <p:nvSpPr>
            <p:cNvPr id="13" name="Arc 12">
              <a:extLst>
                <a:ext uri="{FF2B5EF4-FFF2-40B4-BE49-F238E27FC236}">
                  <a16:creationId xmlns:a16="http://schemas.microsoft.com/office/drawing/2014/main" id="{F0ADDE5D-D62E-48E2-A013-956B021AD5AE}"/>
                </a:ext>
              </a:extLst>
            </p:cNvPr>
            <p:cNvSpPr/>
            <p:nvPr/>
          </p:nvSpPr>
          <p:spPr>
            <a:xfrm rot="10800000" flipH="1" flipV="1">
              <a:off x="5140958" y="3467595"/>
              <a:ext cx="765566" cy="757929"/>
            </a:xfrm>
            <a:prstGeom prst="arc">
              <a:avLst>
                <a:gd name="adj1" fmla="val 16200000"/>
                <a:gd name="adj2" fmla="val 5329105"/>
              </a:avLst>
            </a:prstGeom>
            <a:ln w="28575">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latin typeface="+mj-lt"/>
              </a:endParaRPr>
            </a:p>
          </p:txBody>
        </p:sp>
        <p:sp>
          <p:nvSpPr>
            <p:cNvPr id="14" name="Arc 13">
              <a:extLst>
                <a:ext uri="{FF2B5EF4-FFF2-40B4-BE49-F238E27FC236}">
                  <a16:creationId xmlns:a16="http://schemas.microsoft.com/office/drawing/2014/main" id="{AB0CC3D0-DD39-496B-889E-A55E76BEECF8}"/>
                </a:ext>
              </a:extLst>
            </p:cNvPr>
            <p:cNvSpPr/>
            <p:nvPr/>
          </p:nvSpPr>
          <p:spPr>
            <a:xfrm rot="10800000">
              <a:off x="5108110" y="3467595"/>
              <a:ext cx="765566" cy="757929"/>
            </a:xfrm>
            <a:prstGeom prst="arc">
              <a:avLst>
                <a:gd name="adj1" fmla="val 16200000"/>
                <a:gd name="adj2" fmla="val 5329105"/>
              </a:avLst>
            </a:prstGeom>
            <a:ln w="28575">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latin typeface="+mj-lt"/>
              </a:endParaRPr>
            </a:p>
          </p:txBody>
        </p:sp>
      </p:grpSp>
      <p:sp>
        <p:nvSpPr>
          <p:cNvPr id="16" name="Rectangle 15">
            <a:extLst>
              <a:ext uri="{FF2B5EF4-FFF2-40B4-BE49-F238E27FC236}">
                <a16:creationId xmlns:a16="http://schemas.microsoft.com/office/drawing/2014/main" id="{F5ADA09F-5DC3-4E0D-9F08-AB60203549AB}"/>
              </a:ext>
            </a:extLst>
          </p:cNvPr>
          <p:cNvSpPr/>
          <p:nvPr/>
        </p:nvSpPr>
        <p:spPr>
          <a:xfrm>
            <a:off x="6596328" y="2346414"/>
            <a:ext cx="1908000" cy="2909455"/>
          </a:xfrm>
          <a:prstGeom prst="rect">
            <a:avLst/>
          </a:prstGeom>
          <a:solidFill>
            <a:srgbClr val="C81919">
              <a:alpha val="5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2000" b="1">
              <a:latin typeface="+mj-lt"/>
              <a:cs typeface="Times New Roman" panose="02020603050405020304" pitchFamily="18" charset="0"/>
            </a:endParaRPr>
          </a:p>
        </p:txBody>
      </p:sp>
      <p:sp>
        <p:nvSpPr>
          <p:cNvPr id="17" name="Rectangle 16">
            <a:extLst>
              <a:ext uri="{FF2B5EF4-FFF2-40B4-BE49-F238E27FC236}">
                <a16:creationId xmlns:a16="http://schemas.microsoft.com/office/drawing/2014/main" id="{E255F2F3-5B56-4E95-8537-A039F3D07A4D}"/>
              </a:ext>
            </a:extLst>
          </p:cNvPr>
          <p:cNvSpPr/>
          <p:nvPr/>
        </p:nvSpPr>
        <p:spPr>
          <a:xfrm>
            <a:off x="9016201" y="2346414"/>
            <a:ext cx="1908000" cy="2909455"/>
          </a:xfrm>
          <a:prstGeom prst="rect">
            <a:avLst/>
          </a:prstGeom>
          <a:solidFill>
            <a:srgbClr val="0066CC">
              <a:alpha val="50000"/>
            </a:srgb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2000" b="1">
              <a:latin typeface="+mj-lt"/>
              <a:cs typeface="Times New Roman" panose="02020603050405020304" pitchFamily="18" charset="0"/>
            </a:endParaRPr>
          </a:p>
        </p:txBody>
      </p:sp>
      <p:sp>
        <p:nvSpPr>
          <p:cNvPr id="18" name="Rectangle 17">
            <a:extLst>
              <a:ext uri="{FF2B5EF4-FFF2-40B4-BE49-F238E27FC236}">
                <a16:creationId xmlns:a16="http://schemas.microsoft.com/office/drawing/2014/main" id="{2A8ED78D-34A5-480F-A11F-A33B74CAA90C}"/>
              </a:ext>
            </a:extLst>
          </p:cNvPr>
          <p:cNvSpPr/>
          <p:nvPr/>
        </p:nvSpPr>
        <p:spPr>
          <a:xfrm>
            <a:off x="10924201" y="2346414"/>
            <a:ext cx="470338" cy="2909455"/>
          </a:xfrm>
          <a:prstGeom prst="rect">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2000" b="1">
              <a:latin typeface="+mj-lt"/>
              <a:cs typeface="Times New Roman" panose="02020603050405020304" pitchFamily="18" charset="0"/>
            </a:endParaRPr>
          </a:p>
        </p:txBody>
      </p:sp>
      <p:sp>
        <p:nvSpPr>
          <p:cNvPr id="19" name="Rectangle 18">
            <a:extLst>
              <a:ext uri="{FF2B5EF4-FFF2-40B4-BE49-F238E27FC236}">
                <a16:creationId xmlns:a16="http://schemas.microsoft.com/office/drawing/2014/main" id="{4F0A4864-6C7E-4AAF-B9B2-2A3E3544B9EC}"/>
              </a:ext>
            </a:extLst>
          </p:cNvPr>
          <p:cNvSpPr/>
          <p:nvPr/>
        </p:nvSpPr>
        <p:spPr>
          <a:xfrm>
            <a:off x="8489351" y="2346414"/>
            <a:ext cx="540000" cy="2909455"/>
          </a:xfrm>
          <a:prstGeom prst="rect">
            <a:avLst/>
          </a:prstGeom>
          <a:solidFill>
            <a:schemeClr val="tx1">
              <a:lumMod val="75000"/>
              <a:lumOff val="2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2000" b="1">
              <a:latin typeface="+mj-lt"/>
              <a:cs typeface="Times New Roman" panose="02020603050405020304" pitchFamily="18" charset="0"/>
            </a:endParaRPr>
          </a:p>
        </p:txBody>
      </p:sp>
      <p:sp>
        <p:nvSpPr>
          <p:cNvPr id="20" name="TextBox 19">
            <a:extLst>
              <a:ext uri="{FF2B5EF4-FFF2-40B4-BE49-F238E27FC236}">
                <a16:creationId xmlns:a16="http://schemas.microsoft.com/office/drawing/2014/main" id="{23AF45EB-55A8-446D-97BC-34F236372D58}"/>
              </a:ext>
            </a:extLst>
          </p:cNvPr>
          <p:cNvSpPr txBox="1"/>
          <p:nvPr/>
        </p:nvSpPr>
        <p:spPr>
          <a:xfrm rot="16200000">
            <a:off x="8034067" y="3601079"/>
            <a:ext cx="1409360" cy="400110"/>
          </a:xfrm>
          <a:prstGeom prst="rect">
            <a:avLst/>
          </a:prstGeom>
          <a:noFill/>
        </p:spPr>
        <p:txBody>
          <a:bodyPr wrap="none" rtlCol="0">
            <a:spAutoFit/>
          </a:bodyPr>
          <a:lstStyle/>
          <a:p>
            <a:pPr algn="ctr"/>
            <a:r>
              <a:rPr lang="en-US" sz="2000" dirty="0">
                <a:solidFill>
                  <a:schemeClr val="bg1"/>
                </a:solidFill>
                <a:latin typeface="+mj-lt"/>
                <a:cs typeface="Times New Roman" panose="02020603050405020304" pitchFamily="18" charset="0"/>
              </a:rPr>
              <a:t>Membrane</a:t>
            </a:r>
            <a:endParaRPr lang="en-NL" sz="2000" dirty="0">
              <a:solidFill>
                <a:schemeClr val="bg1"/>
              </a:solidFill>
              <a:latin typeface="+mj-lt"/>
              <a:cs typeface="Times New Roman" panose="02020603050405020304" pitchFamily="18" charset="0"/>
            </a:endParaRPr>
          </a:p>
        </p:txBody>
      </p:sp>
      <p:sp>
        <p:nvSpPr>
          <p:cNvPr id="21" name="Rectangle 20">
            <a:extLst>
              <a:ext uri="{FF2B5EF4-FFF2-40B4-BE49-F238E27FC236}">
                <a16:creationId xmlns:a16="http://schemas.microsoft.com/office/drawing/2014/main" id="{9EFEE09B-1097-4B15-8975-FF23FFF66668}"/>
              </a:ext>
            </a:extLst>
          </p:cNvPr>
          <p:cNvSpPr/>
          <p:nvPr/>
        </p:nvSpPr>
        <p:spPr>
          <a:xfrm>
            <a:off x="6144131" y="2346414"/>
            <a:ext cx="470338" cy="2909455"/>
          </a:xfrm>
          <a:prstGeom prst="rect">
            <a:avLst/>
          </a:prstGeom>
          <a:solidFill>
            <a:schemeClr val="bg1">
              <a:lumMod val="5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2000" b="1" dirty="0">
              <a:latin typeface="+mj-lt"/>
              <a:cs typeface="Times New Roman" panose="02020603050405020304" pitchFamily="18" charset="0"/>
            </a:endParaRPr>
          </a:p>
        </p:txBody>
      </p:sp>
      <p:sp>
        <p:nvSpPr>
          <p:cNvPr id="22" name="TextBox 21">
            <a:extLst>
              <a:ext uri="{FF2B5EF4-FFF2-40B4-BE49-F238E27FC236}">
                <a16:creationId xmlns:a16="http://schemas.microsoft.com/office/drawing/2014/main" id="{475988B9-80A0-4991-8C66-0EE2C866C53D}"/>
              </a:ext>
            </a:extLst>
          </p:cNvPr>
          <p:cNvSpPr txBox="1"/>
          <p:nvPr/>
        </p:nvSpPr>
        <p:spPr>
          <a:xfrm rot="16200000">
            <a:off x="5330227" y="3601087"/>
            <a:ext cx="2064989" cy="400110"/>
          </a:xfrm>
          <a:prstGeom prst="rect">
            <a:avLst/>
          </a:prstGeom>
          <a:noFill/>
        </p:spPr>
        <p:txBody>
          <a:bodyPr wrap="none" rtlCol="0">
            <a:spAutoFit/>
          </a:bodyPr>
          <a:lstStyle/>
          <a:p>
            <a:pPr algn="ctr"/>
            <a:r>
              <a:rPr lang="en-US" sz="2000" dirty="0">
                <a:latin typeface="+mj-lt"/>
                <a:cs typeface="Times New Roman" panose="02020603050405020304" pitchFamily="18" charset="0"/>
              </a:rPr>
              <a:t>Current collector</a:t>
            </a:r>
            <a:endParaRPr lang="en-NL" sz="2000" dirty="0">
              <a:latin typeface="+mj-lt"/>
              <a:cs typeface="Times New Roman" panose="02020603050405020304" pitchFamily="18" charset="0"/>
            </a:endParaRPr>
          </a:p>
        </p:txBody>
      </p:sp>
      <p:sp>
        <p:nvSpPr>
          <p:cNvPr id="23" name="TextBox 22">
            <a:extLst>
              <a:ext uri="{FF2B5EF4-FFF2-40B4-BE49-F238E27FC236}">
                <a16:creationId xmlns:a16="http://schemas.microsoft.com/office/drawing/2014/main" id="{50F852FD-D41A-4885-9E43-45731A567227}"/>
              </a:ext>
            </a:extLst>
          </p:cNvPr>
          <p:cNvSpPr txBox="1"/>
          <p:nvPr/>
        </p:nvSpPr>
        <p:spPr>
          <a:xfrm>
            <a:off x="7065300" y="2476420"/>
            <a:ext cx="984565" cy="400110"/>
          </a:xfrm>
          <a:prstGeom prst="rect">
            <a:avLst/>
          </a:prstGeom>
          <a:noFill/>
        </p:spPr>
        <p:txBody>
          <a:bodyPr wrap="none" rtlCol="0">
            <a:spAutoFit/>
          </a:bodyPr>
          <a:lstStyle/>
          <a:p>
            <a:pPr algn="ctr"/>
            <a:r>
              <a:rPr lang="en-US" sz="2000" b="1" dirty="0">
                <a:latin typeface="+mj-lt"/>
                <a:cs typeface="Times New Roman" panose="02020603050405020304" pitchFamily="18" charset="0"/>
              </a:rPr>
              <a:t>Anode</a:t>
            </a:r>
            <a:endParaRPr lang="en-NL" sz="2000" b="1" dirty="0">
              <a:latin typeface="+mj-lt"/>
              <a:cs typeface="Times New Roman" panose="02020603050405020304" pitchFamily="18" charset="0"/>
            </a:endParaRPr>
          </a:p>
        </p:txBody>
      </p:sp>
      <p:sp>
        <p:nvSpPr>
          <p:cNvPr id="24" name="TextBox 23">
            <a:extLst>
              <a:ext uri="{FF2B5EF4-FFF2-40B4-BE49-F238E27FC236}">
                <a16:creationId xmlns:a16="http://schemas.microsoft.com/office/drawing/2014/main" id="{93A25B0A-194A-47C1-AB39-37CA50C8D42A}"/>
              </a:ext>
            </a:extLst>
          </p:cNvPr>
          <p:cNvSpPr txBox="1"/>
          <p:nvPr/>
        </p:nvSpPr>
        <p:spPr>
          <a:xfrm>
            <a:off x="9365849" y="2476420"/>
            <a:ext cx="1212191" cy="400110"/>
          </a:xfrm>
          <a:prstGeom prst="rect">
            <a:avLst/>
          </a:prstGeom>
          <a:noFill/>
        </p:spPr>
        <p:txBody>
          <a:bodyPr wrap="none" rtlCol="0">
            <a:spAutoFit/>
          </a:bodyPr>
          <a:lstStyle/>
          <a:p>
            <a:pPr algn="ctr"/>
            <a:r>
              <a:rPr lang="en-US" sz="2000" b="1" dirty="0">
                <a:latin typeface="+mj-lt"/>
                <a:cs typeface="Times New Roman" panose="02020603050405020304" pitchFamily="18" charset="0"/>
              </a:rPr>
              <a:t>Cathode</a:t>
            </a:r>
            <a:endParaRPr lang="en-NL" sz="2000" b="1" dirty="0">
              <a:latin typeface="+mj-lt"/>
              <a:cs typeface="Times New Roman" panose="02020603050405020304" pitchFamily="18" charset="0"/>
            </a:endParaRPr>
          </a:p>
        </p:txBody>
      </p:sp>
      <p:cxnSp>
        <p:nvCxnSpPr>
          <p:cNvPr id="25" name="Straight Arrow Connector 24">
            <a:extLst>
              <a:ext uri="{FF2B5EF4-FFF2-40B4-BE49-F238E27FC236}">
                <a16:creationId xmlns:a16="http://schemas.microsoft.com/office/drawing/2014/main" id="{FFE114A7-5C6D-454C-8CB0-0D880FE8372B}"/>
              </a:ext>
            </a:extLst>
          </p:cNvPr>
          <p:cNvCxnSpPr/>
          <p:nvPr/>
        </p:nvCxnSpPr>
        <p:spPr>
          <a:xfrm>
            <a:off x="7982158" y="4925809"/>
            <a:ext cx="155042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CA21F97-3F43-4A48-8060-7E4B291F44A2}"/>
              </a:ext>
            </a:extLst>
          </p:cNvPr>
          <p:cNvSpPr txBox="1"/>
          <p:nvPr/>
        </p:nvSpPr>
        <p:spPr>
          <a:xfrm>
            <a:off x="7308618" y="4724228"/>
            <a:ext cx="712054" cy="400110"/>
          </a:xfrm>
          <a:prstGeom prst="rect">
            <a:avLst/>
          </a:prstGeom>
          <a:noFill/>
        </p:spPr>
        <p:txBody>
          <a:bodyPr wrap="none" rtlCol="0">
            <a:spAutoFit/>
          </a:bodyPr>
          <a:lstStyle/>
          <a:p>
            <a:pPr algn="ctr"/>
            <a:r>
              <a:rPr lang="en-US" sz="2000" b="1" dirty="0">
                <a:latin typeface="+mj-lt"/>
                <a:cs typeface="Times New Roman" panose="02020603050405020304" pitchFamily="18" charset="0"/>
              </a:rPr>
              <a:t>Ions</a:t>
            </a:r>
            <a:endParaRPr lang="en-NL" sz="2000" b="1" dirty="0">
              <a:latin typeface="+mj-lt"/>
              <a:cs typeface="Times New Roman" panose="02020603050405020304" pitchFamily="18" charset="0"/>
            </a:endParaRPr>
          </a:p>
        </p:txBody>
      </p:sp>
      <p:sp>
        <p:nvSpPr>
          <p:cNvPr id="27" name="TextBox 26">
            <a:extLst>
              <a:ext uri="{FF2B5EF4-FFF2-40B4-BE49-F238E27FC236}">
                <a16:creationId xmlns:a16="http://schemas.microsoft.com/office/drawing/2014/main" id="{6E77967B-1391-40C1-BD61-D483B7699445}"/>
              </a:ext>
            </a:extLst>
          </p:cNvPr>
          <p:cNvSpPr txBox="1"/>
          <p:nvPr/>
        </p:nvSpPr>
        <p:spPr>
          <a:xfrm>
            <a:off x="9499306" y="4725754"/>
            <a:ext cx="712054" cy="400110"/>
          </a:xfrm>
          <a:prstGeom prst="rect">
            <a:avLst/>
          </a:prstGeom>
          <a:noFill/>
        </p:spPr>
        <p:txBody>
          <a:bodyPr wrap="none" rtlCol="0">
            <a:spAutoFit/>
          </a:bodyPr>
          <a:lstStyle/>
          <a:p>
            <a:pPr algn="ctr"/>
            <a:r>
              <a:rPr lang="en-US" sz="2000" b="1" dirty="0">
                <a:latin typeface="+mj-lt"/>
                <a:cs typeface="Times New Roman" panose="02020603050405020304" pitchFamily="18" charset="0"/>
              </a:rPr>
              <a:t>Ions</a:t>
            </a:r>
            <a:endParaRPr lang="en-NL" sz="2000" b="1" dirty="0">
              <a:latin typeface="+mj-lt"/>
              <a:cs typeface="Times New Roman" panose="02020603050405020304" pitchFamily="18" charset="0"/>
            </a:endParaRPr>
          </a:p>
        </p:txBody>
      </p:sp>
      <p:sp>
        <p:nvSpPr>
          <p:cNvPr id="32" name="Arrow: Curved Right 31">
            <a:extLst>
              <a:ext uri="{FF2B5EF4-FFF2-40B4-BE49-F238E27FC236}">
                <a16:creationId xmlns:a16="http://schemas.microsoft.com/office/drawing/2014/main" id="{BDD06B9E-B101-45DB-BE7B-6A1755719CD9}"/>
              </a:ext>
            </a:extLst>
          </p:cNvPr>
          <p:cNvSpPr/>
          <p:nvPr/>
        </p:nvSpPr>
        <p:spPr>
          <a:xfrm flipV="1">
            <a:off x="6619549" y="3367254"/>
            <a:ext cx="470338" cy="1018348"/>
          </a:xfrm>
          <a:prstGeom prst="curvedRightArrow">
            <a:avLst>
              <a:gd name="adj1" fmla="val 2636"/>
              <a:gd name="adj2" fmla="val 33101"/>
              <a:gd name="adj3" fmla="val 19871"/>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chemeClr val="tx1"/>
              </a:solidFill>
              <a:latin typeface="+mj-lt"/>
              <a:cs typeface="Times New Roman" panose="02020603050405020304" pitchFamily="18" charset="0"/>
            </a:endParaRPr>
          </a:p>
        </p:txBody>
      </p:sp>
      <p:sp>
        <p:nvSpPr>
          <p:cNvPr id="33" name="Arrow: Curved Right 32">
            <a:extLst>
              <a:ext uri="{FF2B5EF4-FFF2-40B4-BE49-F238E27FC236}">
                <a16:creationId xmlns:a16="http://schemas.microsoft.com/office/drawing/2014/main" id="{26A44462-1F09-4606-A61D-3CD3848D673B}"/>
              </a:ext>
            </a:extLst>
          </p:cNvPr>
          <p:cNvSpPr/>
          <p:nvPr/>
        </p:nvSpPr>
        <p:spPr>
          <a:xfrm flipH="1">
            <a:off x="10448783" y="3367028"/>
            <a:ext cx="470338" cy="1018348"/>
          </a:xfrm>
          <a:prstGeom prst="curvedRightArrow">
            <a:avLst>
              <a:gd name="adj1" fmla="val 2636"/>
              <a:gd name="adj2" fmla="val 33101"/>
              <a:gd name="adj3" fmla="val 19871"/>
            </a:avLst>
          </a:prstGeom>
          <a:solidFill>
            <a:schemeClr val="tx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solidFill>
                <a:schemeClr val="tx1"/>
              </a:solidFill>
              <a:latin typeface="+mj-lt"/>
              <a:cs typeface="Times New Roman" panose="02020603050405020304" pitchFamily="18" charset="0"/>
            </a:endParaRPr>
          </a:p>
        </p:txBody>
      </p:sp>
      <p:sp>
        <p:nvSpPr>
          <p:cNvPr id="34" name="TextBox 33">
            <a:extLst>
              <a:ext uri="{FF2B5EF4-FFF2-40B4-BE49-F238E27FC236}">
                <a16:creationId xmlns:a16="http://schemas.microsoft.com/office/drawing/2014/main" id="{AFB4E91A-10BA-4C55-9C73-448D46E0E05D}"/>
              </a:ext>
            </a:extLst>
          </p:cNvPr>
          <p:cNvSpPr txBox="1"/>
          <p:nvPr/>
        </p:nvSpPr>
        <p:spPr>
          <a:xfrm>
            <a:off x="7079451" y="4164979"/>
            <a:ext cx="841897" cy="400110"/>
          </a:xfrm>
          <a:prstGeom prst="rect">
            <a:avLst/>
          </a:prstGeom>
          <a:noFill/>
        </p:spPr>
        <p:txBody>
          <a:bodyPr wrap="none" rtlCol="0">
            <a:spAutoFit/>
          </a:bodyPr>
          <a:lstStyle/>
          <a:p>
            <a:pPr algn="ctr"/>
            <a:r>
              <a:rPr lang="en-US" sz="2000" b="1" dirty="0">
                <a:latin typeface="+mj-lt"/>
                <a:cs typeface="Times New Roman" panose="02020603050405020304" pitchFamily="18" charset="0"/>
              </a:rPr>
              <a:t>A</a:t>
            </a:r>
            <a:r>
              <a:rPr lang="en-US" sz="2000" b="1" baseline="30000" dirty="0">
                <a:latin typeface="+mj-lt"/>
                <a:cs typeface="Times New Roman" panose="02020603050405020304" pitchFamily="18" charset="0"/>
              </a:rPr>
              <a:t>(n-1)+</a:t>
            </a:r>
            <a:endParaRPr lang="en-NL" sz="2000" b="1" dirty="0">
              <a:latin typeface="+mj-lt"/>
              <a:cs typeface="Times New Roman" panose="02020603050405020304" pitchFamily="18" charset="0"/>
            </a:endParaRPr>
          </a:p>
        </p:txBody>
      </p:sp>
      <p:sp>
        <p:nvSpPr>
          <p:cNvPr id="35" name="TextBox 34">
            <a:extLst>
              <a:ext uri="{FF2B5EF4-FFF2-40B4-BE49-F238E27FC236}">
                <a16:creationId xmlns:a16="http://schemas.microsoft.com/office/drawing/2014/main" id="{8F0F9C79-AF26-443E-992C-26E6FB9CF1C8}"/>
              </a:ext>
            </a:extLst>
          </p:cNvPr>
          <p:cNvSpPr txBox="1"/>
          <p:nvPr/>
        </p:nvSpPr>
        <p:spPr>
          <a:xfrm>
            <a:off x="7081277" y="3250518"/>
            <a:ext cx="574195" cy="400110"/>
          </a:xfrm>
          <a:prstGeom prst="rect">
            <a:avLst/>
          </a:prstGeom>
          <a:noFill/>
        </p:spPr>
        <p:txBody>
          <a:bodyPr wrap="none" rtlCol="0">
            <a:spAutoFit/>
          </a:bodyPr>
          <a:lstStyle/>
          <a:p>
            <a:pPr algn="ctr"/>
            <a:r>
              <a:rPr lang="en-US" sz="2000" b="1" dirty="0">
                <a:latin typeface="+mj-lt"/>
                <a:cs typeface="Times New Roman" panose="02020603050405020304" pitchFamily="18" charset="0"/>
              </a:rPr>
              <a:t>A</a:t>
            </a:r>
            <a:r>
              <a:rPr lang="en-US" sz="2000" b="1" baseline="30000" dirty="0">
                <a:latin typeface="+mj-lt"/>
                <a:cs typeface="Times New Roman" panose="02020603050405020304" pitchFamily="18" charset="0"/>
              </a:rPr>
              <a:t>n+</a:t>
            </a:r>
            <a:endParaRPr lang="en-NL" sz="2000" b="1" dirty="0">
              <a:latin typeface="+mj-lt"/>
              <a:cs typeface="Times New Roman" panose="02020603050405020304" pitchFamily="18" charset="0"/>
            </a:endParaRPr>
          </a:p>
        </p:txBody>
      </p:sp>
      <p:sp>
        <p:nvSpPr>
          <p:cNvPr id="36" name="TextBox 35">
            <a:extLst>
              <a:ext uri="{FF2B5EF4-FFF2-40B4-BE49-F238E27FC236}">
                <a16:creationId xmlns:a16="http://schemas.microsoft.com/office/drawing/2014/main" id="{5411F8C3-440E-422B-BFF4-2CD2A8D5BFC1}"/>
              </a:ext>
            </a:extLst>
          </p:cNvPr>
          <p:cNvSpPr txBox="1"/>
          <p:nvPr/>
        </p:nvSpPr>
        <p:spPr>
          <a:xfrm>
            <a:off x="9584276" y="4166228"/>
            <a:ext cx="841897" cy="400110"/>
          </a:xfrm>
          <a:prstGeom prst="rect">
            <a:avLst/>
          </a:prstGeom>
          <a:noFill/>
        </p:spPr>
        <p:txBody>
          <a:bodyPr wrap="none" rtlCol="0">
            <a:spAutoFit/>
          </a:bodyPr>
          <a:lstStyle/>
          <a:p>
            <a:pPr algn="ctr"/>
            <a:r>
              <a:rPr lang="en-US" sz="2000" b="1" dirty="0">
                <a:latin typeface="+mj-lt"/>
                <a:cs typeface="Times New Roman" panose="02020603050405020304" pitchFamily="18" charset="0"/>
              </a:rPr>
              <a:t>A</a:t>
            </a:r>
            <a:r>
              <a:rPr lang="en-US" sz="2000" b="1" baseline="30000" dirty="0">
                <a:latin typeface="+mj-lt"/>
                <a:cs typeface="Times New Roman" panose="02020603050405020304" pitchFamily="18" charset="0"/>
              </a:rPr>
              <a:t>(n-1)+</a:t>
            </a:r>
            <a:endParaRPr lang="en-NL" sz="2000" b="1" dirty="0">
              <a:latin typeface="+mj-lt"/>
              <a:cs typeface="Times New Roman" panose="02020603050405020304" pitchFamily="18" charset="0"/>
            </a:endParaRPr>
          </a:p>
        </p:txBody>
      </p:sp>
      <p:sp>
        <p:nvSpPr>
          <p:cNvPr id="37" name="TextBox 36">
            <a:extLst>
              <a:ext uri="{FF2B5EF4-FFF2-40B4-BE49-F238E27FC236}">
                <a16:creationId xmlns:a16="http://schemas.microsoft.com/office/drawing/2014/main" id="{D1BAD95B-9E0A-4C8C-9065-A2DC8B4FA0AD}"/>
              </a:ext>
            </a:extLst>
          </p:cNvPr>
          <p:cNvSpPr txBox="1"/>
          <p:nvPr/>
        </p:nvSpPr>
        <p:spPr>
          <a:xfrm>
            <a:off x="9851978" y="3251828"/>
            <a:ext cx="574195" cy="400110"/>
          </a:xfrm>
          <a:prstGeom prst="rect">
            <a:avLst/>
          </a:prstGeom>
          <a:noFill/>
        </p:spPr>
        <p:txBody>
          <a:bodyPr wrap="none" rtlCol="0">
            <a:spAutoFit/>
          </a:bodyPr>
          <a:lstStyle/>
          <a:p>
            <a:pPr algn="ctr"/>
            <a:r>
              <a:rPr lang="en-US" sz="2000" b="1" dirty="0">
                <a:latin typeface="+mj-lt"/>
                <a:cs typeface="Times New Roman" panose="02020603050405020304" pitchFamily="18" charset="0"/>
              </a:rPr>
              <a:t>A</a:t>
            </a:r>
            <a:r>
              <a:rPr lang="en-US" sz="2000" b="1" baseline="30000" dirty="0">
                <a:latin typeface="+mj-lt"/>
                <a:cs typeface="Times New Roman" panose="02020603050405020304" pitchFamily="18" charset="0"/>
              </a:rPr>
              <a:t>n+</a:t>
            </a:r>
            <a:endParaRPr lang="en-NL" sz="2000" b="1" dirty="0">
              <a:latin typeface="+mj-lt"/>
              <a:cs typeface="Times New Roman" panose="02020603050405020304" pitchFamily="18" charset="0"/>
            </a:endParaRPr>
          </a:p>
        </p:txBody>
      </p:sp>
      <p:grpSp>
        <p:nvGrpSpPr>
          <p:cNvPr id="6" name="Group 5">
            <a:extLst>
              <a:ext uri="{FF2B5EF4-FFF2-40B4-BE49-F238E27FC236}">
                <a16:creationId xmlns:a16="http://schemas.microsoft.com/office/drawing/2014/main" id="{AF557958-77E9-4CA3-86E6-9B8840916D9F}"/>
              </a:ext>
            </a:extLst>
          </p:cNvPr>
          <p:cNvGrpSpPr/>
          <p:nvPr/>
        </p:nvGrpSpPr>
        <p:grpSpPr>
          <a:xfrm>
            <a:off x="7550328" y="1872287"/>
            <a:ext cx="2419873" cy="3851582"/>
            <a:chOff x="7550328" y="1256060"/>
            <a:chExt cx="2419873" cy="3851582"/>
          </a:xfrm>
        </p:grpSpPr>
        <p:cxnSp>
          <p:nvCxnSpPr>
            <p:cNvPr id="28" name="Straight Arrow Connector 27">
              <a:extLst>
                <a:ext uri="{FF2B5EF4-FFF2-40B4-BE49-F238E27FC236}">
                  <a16:creationId xmlns:a16="http://schemas.microsoft.com/office/drawing/2014/main" id="{03A55484-8B80-457F-A8D1-AA812E0D97E2}"/>
                </a:ext>
              </a:extLst>
            </p:cNvPr>
            <p:cNvCxnSpPr>
              <a:cxnSpLocks/>
            </p:cNvCxnSpPr>
            <p:nvPr/>
          </p:nvCxnSpPr>
          <p:spPr>
            <a:xfrm flipH="1" flipV="1">
              <a:off x="7550328" y="4639642"/>
              <a:ext cx="0" cy="46800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CC4DD01-23DB-414B-9349-55570544C491}"/>
                </a:ext>
              </a:extLst>
            </p:cNvPr>
            <p:cNvCxnSpPr>
              <a:cxnSpLocks/>
            </p:cNvCxnSpPr>
            <p:nvPr/>
          </p:nvCxnSpPr>
          <p:spPr>
            <a:xfrm flipV="1">
              <a:off x="7550328" y="1256060"/>
              <a:ext cx="0" cy="46800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FFEE617-06F9-4B33-9684-ED96ECE4AFC8}"/>
                </a:ext>
              </a:extLst>
            </p:cNvPr>
            <p:cNvCxnSpPr>
              <a:cxnSpLocks/>
            </p:cNvCxnSpPr>
            <p:nvPr/>
          </p:nvCxnSpPr>
          <p:spPr>
            <a:xfrm flipV="1">
              <a:off x="9970201" y="1256064"/>
              <a:ext cx="0" cy="46800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008EC22C-2AE3-4D1E-8C4F-55C915CE2312}"/>
                </a:ext>
              </a:extLst>
            </p:cNvPr>
            <p:cNvCxnSpPr>
              <a:cxnSpLocks/>
            </p:cNvCxnSpPr>
            <p:nvPr/>
          </p:nvCxnSpPr>
          <p:spPr>
            <a:xfrm flipH="1" flipV="1">
              <a:off x="9968373" y="4639642"/>
              <a:ext cx="0" cy="468000"/>
            </a:xfrm>
            <a:prstGeom prst="straightConnector1">
              <a:avLst/>
            </a:prstGeom>
            <a:ln w="539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1" name="Straight Connector 10">
            <a:extLst>
              <a:ext uri="{FF2B5EF4-FFF2-40B4-BE49-F238E27FC236}">
                <a16:creationId xmlns:a16="http://schemas.microsoft.com/office/drawing/2014/main" id="{DC2561EA-CFF5-492C-BEBB-9FC556295A40}"/>
              </a:ext>
            </a:extLst>
          </p:cNvPr>
          <p:cNvCxnSpPr>
            <a:cxnSpLocks/>
          </p:cNvCxnSpPr>
          <p:nvPr/>
        </p:nvCxnSpPr>
        <p:spPr>
          <a:xfrm flipH="1" flipV="1">
            <a:off x="6372225" y="1397277"/>
            <a:ext cx="0" cy="94913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06C5C53-26F4-455B-9EF4-CF0AA0B513F5}"/>
              </a:ext>
            </a:extLst>
          </p:cNvPr>
          <p:cNvCxnSpPr>
            <a:cxnSpLocks/>
          </p:cNvCxnSpPr>
          <p:nvPr/>
        </p:nvCxnSpPr>
        <p:spPr>
          <a:xfrm flipH="1" flipV="1">
            <a:off x="11172825" y="1395913"/>
            <a:ext cx="0" cy="94913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DA9F4C4-7AF6-4902-818E-225CFAA38084}"/>
              </a:ext>
            </a:extLst>
          </p:cNvPr>
          <p:cNvCxnSpPr>
            <a:cxnSpLocks/>
          </p:cNvCxnSpPr>
          <p:nvPr/>
        </p:nvCxnSpPr>
        <p:spPr>
          <a:xfrm>
            <a:off x="6362721" y="1416499"/>
            <a:ext cx="479664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F871481C-071F-41AF-AFA5-39CF1B6B8E57}"/>
              </a:ext>
            </a:extLst>
          </p:cNvPr>
          <p:cNvSpPr/>
          <p:nvPr/>
        </p:nvSpPr>
        <p:spPr>
          <a:xfrm>
            <a:off x="8227829" y="1230316"/>
            <a:ext cx="1021836" cy="391840"/>
          </a:xfrm>
          <a:prstGeom prst="rect">
            <a:avLst/>
          </a:prstGeom>
          <a:solidFill>
            <a:schemeClr val="bg1">
              <a:lumMod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mj-lt"/>
                <a:cs typeface="Times New Roman" panose="02020603050405020304" pitchFamily="18" charset="0"/>
              </a:rPr>
              <a:t>Load</a:t>
            </a:r>
            <a:endParaRPr lang="en-NL" sz="2000" dirty="0">
              <a:latin typeface="+mj-lt"/>
              <a:cs typeface="Times New Roman" panose="02020603050405020304" pitchFamily="18" charset="0"/>
            </a:endParaRPr>
          </a:p>
        </p:txBody>
      </p:sp>
      <p:grpSp>
        <p:nvGrpSpPr>
          <p:cNvPr id="43" name="Group 42">
            <a:extLst>
              <a:ext uri="{FF2B5EF4-FFF2-40B4-BE49-F238E27FC236}">
                <a16:creationId xmlns:a16="http://schemas.microsoft.com/office/drawing/2014/main" id="{301463D7-A090-4C0C-9553-92980F231E22}"/>
              </a:ext>
            </a:extLst>
          </p:cNvPr>
          <p:cNvGrpSpPr/>
          <p:nvPr/>
        </p:nvGrpSpPr>
        <p:grpSpPr>
          <a:xfrm>
            <a:off x="6202345" y="2352764"/>
            <a:ext cx="385042" cy="400110"/>
            <a:chOff x="6435916" y="152756"/>
            <a:chExt cx="385042" cy="400110"/>
          </a:xfrm>
        </p:grpSpPr>
        <p:sp>
          <p:nvSpPr>
            <p:cNvPr id="39" name="Oval 38">
              <a:extLst>
                <a:ext uri="{FF2B5EF4-FFF2-40B4-BE49-F238E27FC236}">
                  <a16:creationId xmlns:a16="http://schemas.microsoft.com/office/drawing/2014/main" id="{20C6878B-8F8A-4DE7-8687-AD0CC6E06231}"/>
                </a:ext>
              </a:extLst>
            </p:cNvPr>
            <p:cNvSpPr/>
            <p:nvPr/>
          </p:nvSpPr>
          <p:spPr>
            <a:xfrm>
              <a:off x="6457950" y="219075"/>
              <a:ext cx="324000" cy="324000"/>
            </a:xfrm>
            <a:prstGeom prst="ellipse">
              <a:avLst/>
            </a:prstGeom>
            <a:solidFill>
              <a:srgbClr val="36B8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500" dirty="0">
                <a:latin typeface="+mj-lt"/>
              </a:endParaRPr>
            </a:p>
          </p:txBody>
        </p:sp>
        <p:sp>
          <p:nvSpPr>
            <p:cNvPr id="42" name="TextBox 41">
              <a:extLst>
                <a:ext uri="{FF2B5EF4-FFF2-40B4-BE49-F238E27FC236}">
                  <a16:creationId xmlns:a16="http://schemas.microsoft.com/office/drawing/2014/main" id="{4A30B49F-496F-458B-904C-CCAC82829BB0}"/>
                </a:ext>
              </a:extLst>
            </p:cNvPr>
            <p:cNvSpPr txBox="1"/>
            <p:nvPr/>
          </p:nvSpPr>
          <p:spPr>
            <a:xfrm>
              <a:off x="6435916" y="152756"/>
              <a:ext cx="385042" cy="400110"/>
            </a:xfrm>
            <a:prstGeom prst="rect">
              <a:avLst/>
            </a:prstGeom>
            <a:noFill/>
          </p:spPr>
          <p:txBody>
            <a:bodyPr wrap="none" rtlCol="0">
              <a:spAutoFit/>
            </a:bodyPr>
            <a:lstStyle/>
            <a:p>
              <a:r>
                <a:rPr lang="en-US" sz="2000" dirty="0">
                  <a:latin typeface="+mj-lt"/>
                  <a:ea typeface="Arial" charset="0"/>
                  <a:cs typeface="Times New Roman" panose="02020603050405020304" pitchFamily="18" charset="0"/>
                </a:rPr>
                <a:t>e</a:t>
              </a:r>
              <a:r>
                <a:rPr lang="en-US" sz="2000" baseline="30000" dirty="0">
                  <a:latin typeface="+mj-lt"/>
                  <a:ea typeface="Arial" charset="0"/>
                  <a:cs typeface="Times New Roman" panose="02020603050405020304" pitchFamily="18" charset="0"/>
                </a:rPr>
                <a:t>-</a:t>
              </a:r>
              <a:endParaRPr lang="en-NL" sz="2000" dirty="0">
                <a:latin typeface="+mj-lt"/>
                <a:ea typeface="Arial" charset="0"/>
                <a:cs typeface="Times New Roman" panose="02020603050405020304" pitchFamily="18" charset="0"/>
              </a:endParaRPr>
            </a:p>
          </p:txBody>
        </p:sp>
      </p:grpSp>
      <p:sp>
        <p:nvSpPr>
          <p:cNvPr id="44" name="Rectangle 43">
            <a:extLst>
              <a:ext uri="{FF2B5EF4-FFF2-40B4-BE49-F238E27FC236}">
                <a16:creationId xmlns:a16="http://schemas.microsoft.com/office/drawing/2014/main" id="{E7D7933E-A58F-48ED-82EF-8DDDCE87702E}"/>
              </a:ext>
            </a:extLst>
          </p:cNvPr>
          <p:cNvSpPr/>
          <p:nvPr/>
        </p:nvSpPr>
        <p:spPr>
          <a:xfrm>
            <a:off x="10527546" y="6285023"/>
            <a:ext cx="169029" cy="1795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a:latin typeface="+mj-lt"/>
            </a:endParaRPr>
          </a:p>
        </p:txBody>
      </p:sp>
      <p:grpSp>
        <p:nvGrpSpPr>
          <p:cNvPr id="46" name="Group 45">
            <a:extLst>
              <a:ext uri="{FF2B5EF4-FFF2-40B4-BE49-F238E27FC236}">
                <a16:creationId xmlns:a16="http://schemas.microsoft.com/office/drawing/2014/main" id="{DE112AF2-A9F3-490A-8F75-973F3987883D}"/>
              </a:ext>
            </a:extLst>
          </p:cNvPr>
          <p:cNvGrpSpPr/>
          <p:nvPr/>
        </p:nvGrpSpPr>
        <p:grpSpPr>
          <a:xfrm>
            <a:off x="10990596" y="3642237"/>
            <a:ext cx="385042" cy="400110"/>
            <a:chOff x="6435916" y="152756"/>
            <a:chExt cx="385042" cy="400110"/>
          </a:xfrm>
        </p:grpSpPr>
        <p:sp>
          <p:nvSpPr>
            <p:cNvPr id="47" name="Oval 46">
              <a:extLst>
                <a:ext uri="{FF2B5EF4-FFF2-40B4-BE49-F238E27FC236}">
                  <a16:creationId xmlns:a16="http://schemas.microsoft.com/office/drawing/2014/main" id="{54433473-F06A-4D12-93F4-15F54CECF620}"/>
                </a:ext>
              </a:extLst>
            </p:cNvPr>
            <p:cNvSpPr/>
            <p:nvPr/>
          </p:nvSpPr>
          <p:spPr>
            <a:xfrm>
              <a:off x="6457950" y="219075"/>
              <a:ext cx="324000" cy="324000"/>
            </a:xfrm>
            <a:prstGeom prst="ellipse">
              <a:avLst/>
            </a:prstGeom>
            <a:solidFill>
              <a:srgbClr val="36B8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500" dirty="0">
                <a:latin typeface="+mj-lt"/>
              </a:endParaRPr>
            </a:p>
          </p:txBody>
        </p:sp>
        <p:sp>
          <p:nvSpPr>
            <p:cNvPr id="48" name="TextBox 47">
              <a:extLst>
                <a:ext uri="{FF2B5EF4-FFF2-40B4-BE49-F238E27FC236}">
                  <a16:creationId xmlns:a16="http://schemas.microsoft.com/office/drawing/2014/main" id="{95D6147C-A042-43DD-AAF9-4AC919BFA2A3}"/>
                </a:ext>
              </a:extLst>
            </p:cNvPr>
            <p:cNvSpPr txBox="1"/>
            <p:nvPr/>
          </p:nvSpPr>
          <p:spPr>
            <a:xfrm>
              <a:off x="6435916" y="152756"/>
              <a:ext cx="385042" cy="400110"/>
            </a:xfrm>
            <a:prstGeom prst="rect">
              <a:avLst/>
            </a:prstGeom>
            <a:noFill/>
          </p:spPr>
          <p:txBody>
            <a:bodyPr wrap="none" rtlCol="0">
              <a:spAutoFit/>
            </a:bodyPr>
            <a:lstStyle/>
            <a:p>
              <a:r>
                <a:rPr lang="en-US" sz="2000" dirty="0">
                  <a:latin typeface="+mj-lt"/>
                  <a:ea typeface="Arial" charset="0"/>
                  <a:cs typeface="Times New Roman" panose="02020603050405020304" pitchFamily="18" charset="0"/>
                </a:rPr>
                <a:t>e</a:t>
              </a:r>
              <a:r>
                <a:rPr lang="en-US" sz="2000" baseline="30000" dirty="0">
                  <a:latin typeface="+mj-lt"/>
                  <a:ea typeface="Arial" charset="0"/>
                  <a:cs typeface="Times New Roman" panose="02020603050405020304" pitchFamily="18" charset="0"/>
                </a:rPr>
                <a:t>-</a:t>
              </a:r>
              <a:endParaRPr lang="en-NL" sz="2000" dirty="0">
                <a:latin typeface="+mj-lt"/>
                <a:ea typeface="Arial" charset="0"/>
                <a:cs typeface="Times New Roman" panose="02020603050405020304" pitchFamily="18" charset="0"/>
              </a:endParaRPr>
            </a:p>
          </p:txBody>
        </p:sp>
      </p:grpSp>
    </p:spTree>
    <p:extLst>
      <p:ext uri="{BB962C8B-B14F-4D97-AF65-F5344CB8AC3E}">
        <p14:creationId xmlns:p14="http://schemas.microsoft.com/office/powerpoint/2010/main" val="234749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43"/>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11"/>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41"/>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38"/>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40"/>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32"/>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33"/>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46"/>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34"/>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35"/>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36"/>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37"/>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9"/>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26" grpId="0"/>
      <p:bldP spid="27" grpId="0"/>
      <p:bldP spid="32" grpId="0" animBg="1"/>
      <p:bldP spid="32" grpId="1" animBg="1"/>
      <p:bldP spid="33" grpId="0" animBg="1"/>
      <p:bldP spid="33" grpId="1" animBg="1"/>
      <p:bldP spid="34" grpId="0"/>
      <p:bldP spid="34" grpId="1"/>
      <p:bldP spid="35" grpId="0"/>
      <p:bldP spid="35" grpId="1"/>
      <p:bldP spid="36" grpId="0"/>
      <p:bldP spid="36" grpId="1"/>
      <p:bldP spid="37" grpId="0"/>
      <p:bldP spid="37" grpId="1"/>
      <p:bldP spid="38" grpId="0" animBg="1"/>
      <p:bldP spid="3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CD2EE-E4EE-4D2A-82C0-BDBAA2DA4B98}"/>
              </a:ext>
            </a:extLst>
          </p:cNvPr>
          <p:cNvSpPr>
            <a:spLocks noGrp="1"/>
          </p:cNvSpPr>
          <p:nvPr>
            <p:ph type="title"/>
          </p:nvPr>
        </p:nvSpPr>
        <p:spPr/>
        <p:txBody>
          <a:bodyPr/>
          <a:lstStyle/>
          <a:p>
            <a:r>
              <a:rPr lang="en-US" dirty="0">
                <a:latin typeface="+mj-lt"/>
              </a:rPr>
              <a:t>Network-in-series to model species depletion</a:t>
            </a:r>
            <a:endParaRPr lang="en-NL" dirty="0">
              <a:latin typeface="+mj-lt"/>
            </a:endParaRPr>
          </a:p>
        </p:txBody>
      </p:sp>
      <p:sp>
        <p:nvSpPr>
          <p:cNvPr id="3" name="Slide Number Placeholder 2">
            <a:extLst>
              <a:ext uri="{FF2B5EF4-FFF2-40B4-BE49-F238E27FC236}">
                <a16:creationId xmlns:a16="http://schemas.microsoft.com/office/drawing/2014/main" id="{AC0BD299-65F9-481E-A360-2E02B591A84C}"/>
              </a:ext>
            </a:extLst>
          </p:cNvPr>
          <p:cNvSpPr>
            <a:spLocks noGrp="1"/>
          </p:cNvSpPr>
          <p:nvPr>
            <p:ph type="sldNum" sz="quarter" idx="4"/>
          </p:nvPr>
        </p:nvSpPr>
        <p:spPr/>
        <p:txBody>
          <a:bodyPr/>
          <a:lstStyle/>
          <a:p>
            <a:fld id="{B7CEC10D-CD46-426F-915E-6C78530279CB}" type="slidenum">
              <a:rPr lang="en-US" smtClean="0">
                <a:latin typeface="+mj-lt"/>
              </a:rPr>
              <a:pPr/>
              <a:t>8</a:t>
            </a:fld>
            <a:endParaRPr lang="en-US" dirty="0">
              <a:latin typeface="+mj-lt"/>
            </a:endParaRPr>
          </a:p>
        </p:txBody>
      </p:sp>
      <p:sp>
        <p:nvSpPr>
          <p:cNvPr id="4" name="Footer Placeholder 3">
            <a:extLst>
              <a:ext uri="{FF2B5EF4-FFF2-40B4-BE49-F238E27FC236}">
                <a16:creationId xmlns:a16="http://schemas.microsoft.com/office/drawing/2014/main" id="{38254FF1-1C5B-4EAB-83DD-704A2120198D}"/>
              </a:ext>
            </a:extLst>
          </p:cNvPr>
          <p:cNvSpPr>
            <a:spLocks noGrp="1"/>
          </p:cNvSpPr>
          <p:nvPr>
            <p:ph type="ftr" sz="quarter" idx="10"/>
          </p:nvPr>
        </p:nvSpPr>
        <p:spPr/>
        <p:txBody>
          <a:bodyPr/>
          <a:lstStyle/>
          <a:p>
            <a:r>
              <a:rPr lang="en-GB" dirty="0">
                <a:latin typeface="+mj-lt"/>
              </a:rPr>
              <a:t>Gostick, J.T. </a:t>
            </a:r>
            <a:r>
              <a:rPr lang="en-GB" i="1" dirty="0">
                <a:latin typeface="+mj-lt"/>
              </a:rPr>
              <a:t>et al, Computing in Science &amp; Engineering, </a:t>
            </a:r>
            <a:r>
              <a:rPr lang="en-GB" dirty="0">
                <a:latin typeface="+mj-lt"/>
              </a:rPr>
              <a:t>vol. 18, no. 4, pp. 60-74 (2016)</a:t>
            </a:r>
          </a:p>
          <a:p>
            <a:r>
              <a:rPr lang="en-US" dirty="0"/>
              <a:t>Van der Heijden, M. </a:t>
            </a:r>
            <a:r>
              <a:rPr lang="en-US" i="1" dirty="0"/>
              <a:t>et al.</a:t>
            </a:r>
            <a:r>
              <a:rPr lang="en-US" dirty="0"/>
              <a:t>, </a:t>
            </a:r>
            <a:r>
              <a:rPr lang="en-US" i="1" dirty="0"/>
              <a:t>J. </a:t>
            </a:r>
            <a:r>
              <a:rPr lang="en-US" i="1" dirty="0" err="1"/>
              <a:t>Electrochem</a:t>
            </a:r>
            <a:r>
              <a:rPr lang="en-US" i="1" dirty="0"/>
              <a:t>. Soc</a:t>
            </a:r>
            <a:r>
              <a:rPr lang="en-US" dirty="0"/>
              <a:t>, </a:t>
            </a:r>
            <a:r>
              <a:rPr lang="en-US" b="1" dirty="0"/>
              <a:t>169</a:t>
            </a:r>
            <a:r>
              <a:rPr lang="en-US" dirty="0"/>
              <a:t>, 040505 (2022)</a:t>
            </a:r>
          </a:p>
        </p:txBody>
      </p:sp>
      <p:pic>
        <p:nvPicPr>
          <p:cNvPr id="8" name="Picture 7" descr="A close up of a sign&#10;&#10;Description automatically generated">
            <a:extLst>
              <a:ext uri="{FF2B5EF4-FFF2-40B4-BE49-F238E27FC236}">
                <a16:creationId xmlns:a16="http://schemas.microsoft.com/office/drawing/2014/main" id="{FEA85E3A-C061-4D3E-8ABF-266297F753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689" y="5073837"/>
            <a:ext cx="3846539" cy="1233045"/>
          </a:xfrm>
          <a:prstGeom prst="rect">
            <a:avLst/>
          </a:prstGeom>
        </p:spPr>
      </p:pic>
      <p:grpSp>
        <p:nvGrpSpPr>
          <p:cNvPr id="10" name="Group 9">
            <a:extLst>
              <a:ext uri="{FF2B5EF4-FFF2-40B4-BE49-F238E27FC236}">
                <a16:creationId xmlns:a16="http://schemas.microsoft.com/office/drawing/2014/main" id="{F40105C6-F9DE-4F7A-A282-7A922C8C09A4}"/>
              </a:ext>
            </a:extLst>
          </p:cNvPr>
          <p:cNvGrpSpPr/>
          <p:nvPr/>
        </p:nvGrpSpPr>
        <p:grpSpPr>
          <a:xfrm>
            <a:off x="6504103" y="1194955"/>
            <a:ext cx="3493306" cy="5186002"/>
            <a:chOff x="6504103" y="1185227"/>
            <a:chExt cx="3493306" cy="5186002"/>
          </a:xfrm>
        </p:grpSpPr>
        <p:pic>
          <p:nvPicPr>
            <p:cNvPr id="47" name="Picture 46">
              <a:extLst>
                <a:ext uri="{FF2B5EF4-FFF2-40B4-BE49-F238E27FC236}">
                  <a16:creationId xmlns:a16="http://schemas.microsoft.com/office/drawing/2014/main" id="{3268F80F-9789-47D8-9955-B5D520E2B59A}"/>
                </a:ext>
              </a:extLst>
            </p:cNvPr>
            <p:cNvPicPr>
              <a:picLocks noChangeAspect="1"/>
            </p:cNvPicPr>
            <p:nvPr/>
          </p:nvPicPr>
          <p:blipFill rotWithShape="1">
            <a:blip r:embed="rId4"/>
            <a:srcRect l="14368" r="15089"/>
            <a:stretch/>
          </p:blipFill>
          <p:spPr>
            <a:xfrm rot="16200000">
              <a:off x="6011761" y="2025581"/>
              <a:ext cx="4477990" cy="3493306"/>
            </a:xfrm>
            <a:prstGeom prst="rect">
              <a:avLst/>
            </a:prstGeom>
          </p:spPr>
        </p:pic>
        <p:grpSp>
          <p:nvGrpSpPr>
            <p:cNvPr id="46" name="Group 45">
              <a:extLst>
                <a:ext uri="{FF2B5EF4-FFF2-40B4-BE49-F238E27FC236}">
                  <a16:creationId xmlns:a16="http://schemas.microsoft.com/office/drawing/2014/main" id="{6AD525B5-6E78-4825-B5F2-929D12604EAF}"/>
                </a:ext>
              </a:extLst>
            </p:cNvPr>
            <p:cNvGrpSpPr/>
            <p:nvPr/>
          </p:nvGrpSpPr>
          <p:grpSpPr>
            <a:xfrm>
              <a:off x="7441613" y="1185227"/>
              <a:ext cx="1614390" cy="5186002"/>
              <a:chOff x="7918193" y="775935"/>
              <a:chExt cx="1614390" cy="5186002"/>
            </a:xfrm>
          </p:grpSpPr>
          <p:cxnSp>
            <p:nvCxnSpPr>
              <p:cNvPr id="7" name="Straight Arrow Connector 6">
                <a:extLst>
                  <a:ext uri="{FF2B5EF4-FFF2-40B4-BE49-F238E27FC236}">
                    <a16:creationId xmlns:a16="http://schemas.microsoft.com/office/drawing/2014/main" id="{E93FBC93-B41B-499F-A67C-4D47BEE8F3B4}"/>
                  </a:ext>
                </a:extLst>
              </p:cNvPr>
              <p:cNvCxnSpPr>
                <a:cxnSpLocks/>
              </p:cNvCxnSpPr>
              <p:nvPr/>
            </p:nvCxnSpPr>
            <p:spPr>
              <a:xfrm flipV="1">
                <a:off x="7918193" y="5601937"/>
                <a:ext cx="1" cy="36000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15F77E62-FE98-4316-8992-25D00A46D6C8}"/>
                  </a:ext>
                </a:extLst>
              </p:cNvPr>
              <p:cNvCxnSpPr>
                <a:cxnSpLocks/>
              </p:cNvCxnSpPr>
              <p:nvPr/>
            </p:nvCxnSpPr>
            <p:spPr>
              <a:xfrm flipV="1">
                <a:off x="9532582" y="5601937"/>
                <a:ext cx="1" cy="36000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59C10F1F-2475-43B4-AB40-0117ADFF010C}"/>
                  </a:ext>
                </a:extLst>
              </p:cNvPr>
              <p:cNvCxnSpPr>
                <a:cxnSpLocks/>
              </p:cNvCxnSpPr>
              <p:nvPr/>
            </p:nvCxnSpPr>
            <p:spPr>
              <a:xfrm flipV="1">
                <a:off x="7918193" y="775935"/>
                <a:ext cx="1" cy="36000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07B23423-B4EC-4A6C-8256-FF3160097516}"/>
                  </a:ext>
                </a:extLst>
              </p:cNvPr>
              <p:cNvCxnSpPr>
                <a:cxnSpLocks/>
              </p:cNvCxnSpPr>
              <p:nvPr/>
            </p:nvCxnSpPr>
            <p:spPr>
              <a:xfrm flipV="1">
                <a:off x="9532582" y="775935"/>
                <a:ext cx="1" cy="36000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20" name="Text Placeholder 4">
            <a:extLst>
              <a:ext uri="{FF2B5EF4-FFF2-40B4-BE49-F238E27FC236}">
                <a16:creationId xmlns:a16="http://schemas.microsoft.com/office/drawing/2014/main" id="{1F8E6588-458C-49AC-A17E-7F42473BBC20}"/>
              </a:ext>
            </a:extLst>
          </p:cNvPr>
          <p:cNvSpPr txBox="1">
            <a:spLocks/>
          </p:cNvSpPr>
          <p:nvPr/>
        </p:nvSpPr>
        <p:spPr>
          <a:xfrm>
            <a:off x="811200" y="2181633"/>
            <a:ext cx="3365256" cy="4352400"/>
          </a:xfrm>
          <a:prstGeom prst="rect">
            <a:avLst/>
          </a:prstGeom>
        </p:spPr>
        <p:txBody>
          <a:bodyPr vert="horz" lIns="91440" tIns="45720" rIns="91440" bIns="45720" rtlCol="0">
            <a:normAutofit/>
          </a:bodyPr>
          <a:lstStyle>
            <a:lvl1pPr marL="539750" indent="-539750" algn="l" defTabSz="685783" rtl="0" eaLnBrk="1" latinLnBrk="0" hangingPunct="1">
              <a:lnSpc>
                <a:spcPct val="150000"/>
              </a:lnSpc>
              <a:spcBef>
                <a:spcPts val="200"/>
              </a:spcBef>
              <a:spcAft>
                <a:spcPts val="200"/>
              </a:spcAft>
              <a:buClrTx/>
              <a:buFont typeface="Arial" panose="020B0604020202020204" pitchFamily="34" charset="0"/>
              <a:buChar char="•"/>
              <a:defRPr sz="2800" kern="1200" baseline="0">
                <a:solidFill>
                  <a:schemeClr val="tx1"/>
                </a:solidFill>
                <a:latin typeface="Arial" charset="0"/>
                <a:ea typeface="Arial" charset="0"/>
                <a:cs typeface="Arial" charset="0"/>
              </a:defRPr>
            </a:lvl1pPr>
            <a:lvl2pPr marL="1071563" indent="-531813" algn="l" defTabSz="685783" rtl="0" eaLnBrk="1" latinLnBrk="0" hangingPunct="1">
              <a:lnSpc>
                <a:spcPct val="150000"/>
              </a:lnSpc>
              <a:spcBef>
                <a:spcPts val="150"/>
              </a:spcBef>
              <a:spcAft>
                <a:spcPts val="150"/>
              </a:spcAft>
              <a:buFont typeface="Arial" panose="020B0604020202020204" pitchFamily="34" charset="0"/>
              <a:buChar char="•"/>
              <a:defRPr sz="2400" kern="1200" baseline="0">
                <a:solidFill>
                  <a:schemeClr val="tx1"/>
                </a:solidFill>
                <a:latin typeface="Arial" charset="0"/>
                <a:ea typeface="Arial" charset="0"/>
                <a:cs typeface="Arial" charset="0"/>
              </a:defRPr>
            </a:lvl2pPr>
            <a:lvl3pPr marL="1611313" indent="-541338" algn="l" defTabSz="685783" rtl="0" eaLnBrk="1" latinLnBrk="0" hangingPunct="1">
              <a:lnSpc>
                <a:spcPct val="150000"/>
              </a:lnSpc>
              <a:spcBef>
                <a:spcPts val="150"/>
              </a:spcBef>
              <a:spcAft>
                <a:spcPts val="150"/>
              </a:spcAft>
              <a:buClrTx/>
              <a:buSzPct val="100000"/>
              <a:buFont typeface="Arial" panose="020B0604020202020204" pitchFamily="34" charset="0"/>
              <a:buChar char="•"/>
              <a:defRPr sz="2000" kern="1200" baseline="0">
                <a:solidFill>
                  <a:schemeClr val="tx1"/>
                </a:solidFill>
                <a:latin typeface="Arial" charset="0"/>
                <a:ea typeface="Arial" charset="0"/>
                <a:cs typeface="Arial" charset="0"/>
              </a:defRPr>
            </a:lvl3pPr>
            <a:lvl4pPr marL="1071562" indent="0" algn="l" defTabSz="685783" rtl="0" eaLnBrk="1" latinLnBrk="0" hangingPunct="1">
              <a:lnSpc>
                <a:spcPct val="150000"/>
              </a:lnSpc>
              <a:spcBef>
                <a:spcPts val="150"/>
              </a:spcBef>
              <a:spcAft>
                <a:spcPts val="150"/>
              </a:spcAft>
              <a:buClrTx/>
              <a:buFont typeface="Arial" panose="020B0604020202020204" pitchFamily="34" charset="0"/>
              <a:buNone/>
              <a:defRPr sz="2000" kern="1200">
                <a:solidFill>
                  <a:schemeClr val="tx1"/>
                </a:solidFill>
                <a:latin typeface="Arial" charset="0"/>
                <a:ea typeface="Arial" charset="0"/>
                <a:cs typeface="Arial" charset="0"/>
              </a:defRPr>
            </a:lvl4pPr>
            <a:lvl5pPr marL="1611313" indent="-530225" algn="l" defTabSz="685783" rtl="0" eaLnBrk="1" latinLnBrk="0" hangingPunct="1">
              <a:lnSpc>
                <a:spcPct val="150000"/>
              </a:lnSpc>
              <a:spcBef>
                <a:spcPts val="150"/>
              </a:spcBef>
              <a:spcAft>
                <a:spcPts val="150"/>
              </a:spcAft>
              <a:buClrTx/>
              <a:buFont typeface="Arial" panose="020B0604020202020204" pitchFamily="34" charset="0"/>
              <a:buChar char="•"/>
              <a:defRPr sz="2000" kern="1200" baseline="0">
                <a:solidFill>
                  <a:schemeClr val="tx1"/>
                </a:solidFill>
                <a:latin typeface="Arial" charset="0"/>
                <a:ea typeface="Arial" charset="0"/>
                <a:cs typeface="Arial" charset="0"/>
              </a:defRPr>
            </a:lvl5pPr>
            <a:lvl6pPr marL="1885904" indent="-171446" algn="l" defTabSz="685783" rtl="0" eaLnBrk="1" latinLnBrk="0" hangingPunct="1">
              <a:lnSpc>
                <a:spcPct val="150000"/>
              </a:lnSpc>
              <a:spcBef>
                <a:spcPts val="375"/>
              </a:spcBef>
              <a:buClrTx/>
              <a:buFontTx/>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marL="0" indent="0">
              <a:buFont typeface="Arial" panose="020B0604020202020204" pitchFamily="34" charset="0"/>
              <a:buNone/>
            </a:pPr>
            <a:r>
              <a:rPr lang="en-US" sz="2400" b="1" dirty="0">
                <a:latin typeface="+mj-lt"/>
              </a:rPr>
              <a:t>Iterative algorithm:</a:t>
            </a:r>
          </a:p>
          <a:p>
            <a:pPr marL="514350" indent="-514350">
              <a:buFont typeface="Arial" panose="020B0604020202020204" pitchFamily="34" charset="0"/>
              <a:buAutoNum type="arabicPeriod"/>
            </a:pPr>
            <a:r>
              <a:rPr lang="en-US" sz="2400" dirty="0">
                <a:latin typeface="+mj-lt"/>
              </a:rPr>
              <a:t>Fluid transport</a:t>
            </a:r>
          </a:p>
          <a:p>
            <a:pPr marL="514350" indent="-514350">
              <a:buFont typeface="Arial" panose="020B0604020202020204" pitchFamily="34" charset="0"/>
              <a:buAutoNum type="arabicPeriod"/>
            </a:pPr>
            <a:r>
              <a:rPr lang="en-US" sz="2400" dirty="0">
                <a:latin typeface="+mj-lt"/>
              </a:rPr>
              <a:t>Species transport</a:t>
            </a:r>
          </a:p>
          <a:p>
            <a:pPr marL="514350" indent="-514350">
              <a:buFont typeface="Arial" panose="020B0604020202020204" pitchFamily="34" charset="0"/>
              <a:buAutoNum type="arabicPeriod"/>
            </a:pPr>
            <a:r>
              <a:rPr lang="en-US" sz="2400" dirty="0">
                <a:latin typeface="+mj-lt"/>
              </a:rPr>
              <a:t>Charge transport</a:t>
            </a:r>
          </a:p>
        </p:txBody>
      </p:sp>
      <p:sp>
        <p:nvSpPr>
          <p:cNvPr id="21" name="Jobb oldali kapcsos zárójel 149">
            <a:extLst>
              <a:ext uri="{FF2B5EF4-FFF2-40B4-BE49-F238E27FC236}">
                <a16:creationId xmlns:a16="http://schemas.microsoft.com/office/drawing/2014/main" id="{B2C000C2-8B12-4945-9409-A42B597D46ED}"/>
              </a:ext>
            </a:extLst>
          </p:cNvPr>
          <p:cNvSpPr/>
          <p:nvPr/>
        </p:nvSpPr>
        <p:spPr>
          <a:xfrm>
            <a:off x="3798344" y="3449915"/>
            <a:ext cx="361372" cy="1072388"/>
          </a:xfrm>
          <a:prstGeom prst="rightBrace">
            <a:avLst>
              <a:gd name="adj1" fmla="val 8333"/>
              <a:gd name="adj2" fmla="val 2595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nl-NL"/>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GB">
              <a:latin typeface="+mj-lt"/>
            </a:endParaRPr>
          </a:p>
        </p:txBody>
      </p:sp>
      <p:sp>
        <p:nvSpPr>
          <p:cNvPr id="22" name="TextBox 21">
            <a:extLst>
              <a:ext uri="{FF2B5EF4-FFF2-40B4-BE49-F238E27FC236}">
                <a16:creationId xmlns:a16="http://schemas.microsoft.com/office/drawing/2014/main" id="{63067973-E52D-4205-88A9-7597CB917BED}"/>
              </a:ext>
            </a:extLst>
          </p:cNvPr>
          <p:cNvSpPr txBox="1"/>
          <p:nvPr/>
        </p:nvSpPr>
        <p:spPr>
          <a:xfrm>
            <a:off x="4274457" y="3509533"/>
            <a:ext cx="1212191" cy="400110"/>
          </a:xfrm>
          <a:prstGeom prst="rect">
            <a:avLst/>
          </a:prstGeom>
          <a:noFill/>
        </p:spPr>
        <p:txBody>
          <a:bodyPr wrap="none" rtlCol="0">
            <a:spAutoFit/>
          </a:bodyPr>
          <a:lstStyle/>
          <a:p>
            <a:r>
              <a:rPr lang="en-US" sz="2000" b="1" dirty="0">
                <a:latin typeface="+mj-lt"/>
                <a:ea typeface="Arial" charset="0"/>
                <a:cs typeface="Arial" charset="0"/>
              </a:rPr>
              <a:t>Coupled</a:t>
            </a:r>
            <a:endParaRPr lang="en-NL" sz="2000" b="1" dirty="0">
              <a:latin typeface="+mj-lt"/>
              <a:ea typeface="Arial" charset="0"/>
              <a:cs typeface="Arial" charset="0"/>
            </a:endParaRPr>
          </a:p>
        </p:txBody>
      </p:sp>
      <p:grpSp>
        <p:nvGrpSpPr>
          <p:cNvPr id="23" name="Group 22">
            <a:extLst>
              <a:ext uri="{FF2B5EF4-FFF2-40B4-BE49-F238E27FC236}">
                <a16:creationId xmlns:a16="http://schemas.microsoft.com/office/drawing/2014/main" id="{0182D1B8-9D73-407E-8555-218FE523A38E}"/>
              </a:ext>
            </a:extLst>
          </p:cNvPr>
          <p:cNvGrpSpPr/>
          <p:nvPr/>
        </p:nvGrpSpPr>
        <p:grpSpPr>
          <a:xfrm>
            <a:off x="4451282" y="3919833"/>
            <a:ext cx="798414" cy="757929"/>
            <a:chOff x="5108110" y="3467595"/>
            <a:chExt cx="798414" cy="757929"/>
          </a:xfrm>
        </p:grpSpPr>
        <p:sp>
          <p:nvSpPr>
            <p:cNvPr id="24" name="Arc 23">
              <a:extLst>
                <a:ext uri="{FF2B5EF4-FFF2-40B4-BE49-F238E27FC236}">
                  <a16:creationId xmlns:a16="http://schemas.microsoft.com/office/drawing/2014/main" id="{C2B159B1-3219-41C3-ABC1-91C485E308BC}"/>
                </a:ext>
              </a:extLst>
            </p:cNvPr>
            <p:cNvSpPr/>
            <p:nvPr/>
          </p:nvSpPr>
          <p:spPr>
            <a:xfrm rot="10800000" flipH="1" flipV="1">
              <a:off x="5140958" y="3467595"/>
              <a:ext cx="765566" cy="757929"/>
            </a:xfrm>
            <a:prstGeom prst="arc">
              <a:avLst>
                <a:gd name="adj1" fmla="val 16200000"/>
                <a:gd name="adj2" fmla="val 5329105"/>
              </a:avLst>
            </a:prstGeom>
            <a:ln w="28575">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latin typeface="+mj-lt"/>
              </a:endParaRPr>
            </a:p>
          </p:txBody>
        </p:sp>
        <p:sp>
          <p:nvSpPr>
            <p:cNvPr id="25" name="Arc 24">
              <a:extLst>
                <a:ext uri="{FF2B5EF4-FFF2-40B4-BE49-F238E27FC236}">
                  <a16:creationId xmlns:a16="http://schemas.microsoft.com/office/drawing/2014/main" id="{A4429A6F-041A-4507-AD10-362A6E57077E}"/>
                </a:ext>
              </a:extLst>
            </p:cNvPr>
            <p:cNvSpPr/>
            <p:nvPr/>
          </p:nvSpPr>
          <p:spPr>
            <a:xfrm rot="10800000">
              <a:off x="5108110" y="3467595"/>
              <a:ext cx="765566" cy="757929"/>
            </a:xfrm>
            <a:prstGeom prst="arc">
              <a:avLst>
                <a:gd name="adj1" fmla="val 16200000"/>
                <a:gd name="adj2" fmla="val 5329105"/>
              </a:avLst>
            </a:prstGeom>
            <a:ln w="28575">
              <a:solidFill>
                <a:schemeClr val="tx1"/>
              </a:solidFill>
              <a:headEnd type="none" w="med" len="med"/>
              <a:tailEnd type="arrow"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dirty="0">
                <a:latin typeface="+mj-lt"/>
              </a:endParaRPr>
            </a:p>
          </p:txBody>
        </p:sp>
      </p:grpSp>
      <p:cxnSp>
        <p:nvCxnSpPr>
          <p:cNvPr id="18" name="Straight Arrow Connector 17">
            <a:extLst>
              <a:ext uri="{FF2B5EF4-FFF2-40B4-BE49-F238E27FC236}">
                <a16:creationId xmlns:a16="http://schemas.microsoft.com/office/drawing/2014/main" id="{69A4555E-829B-48BB-857B-37C6DD244880}"/>
              </a:ext>
            </a:extLst>
          </p:cNvPr>
          <p:cNvCxnSpPr>
            <a:cxnSpLocks/>
          </p:cNvCxnSpPr>
          <p:nvPr/>
        </p:nvCxnSpPr>
        <p:spPr>
          <a:xfrm flipH="1" flipV="1">
            <a:off x="10397213" y="4596624"/>
            <a:ext cx="1" cy="1410047"/>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11" name="TextBox 10">
            <a:extLst>
              <a:ext uri="{FF2B5EF4-FFF2-40B4-BE49-F238E27FC236}">
                <a16:creationId xmlns:a16="http://schemas.microsoft.com/office/drawing/2014/main" id="{7097DE11-877B-454C-AE96-C9DCF0119FC8}"/>
              </a:ext>
            </a:extLst>
          </p:cNvPr>
          <p:cNvSpPr txBox="1"/>
          <p:nvPr/>
        </p:nvSpPr>
        <p:spPr>
          <a:xfrm>
            <a:off x="10406941" y="5096638"/>
            <a:ext cx="824265" cy="400110"/>
          </a:xfrm>
          <a:prstGeom prst="rect">
            <a:avLst/>
          </a:prstGeom>
          <a:noFill/>
        </p:spPr>
        <p:txBody>
          <a:bodyPr wrap="none" rtlCol="0">
            <a:spAutoFit/>
          </a:bodyPr>
          <a:lstStyle/>
          <a:p>
            <a:r>
              <a:rPr lang="en-US" sz="2000" dirty="0">
                <a:latin typeface="Arial" charset="0"/>
                <a:ea typeface="Arial" charset="0"/>
                <a:cs typeface="Arial" charset="0"/>
              </a:rPr>
              <a:t>1 mm</a:t>
            </a:r>
            <a:endParaRPr lang="en-NL" sz="2000" dirty="0">
              <a:latin typeface="Arial" charset="0"/>
              <a:ea typeface="Arial" charset="0"/>
              <a:cs typeface="Arial" charset="0"/>
            </a:endParaRPr>
          </a:p>
        </p:txBody>
      </p:sp>
      <p:grpSp>
        <p:nvGrpSpPr>
          <p:cNvPr id="16" name="Group 15">
            <a:extLst>
              <a:ext uri="{FF2B5EF4-FFF2-40B4-BE49-F238E27FC236}">
                <a16:creationId xmlns:a16="http://schemas.microsoft.com/office/drawing/2014/main" id="{7EF8E4F1-5C70-4098-86D8-AA51275CE8E1}"/>
              </a:ext>
            </a:extLst>
          </p:cNvPr>
          <p:cNvGrpSpPr/>
          <p:nvPr/>
        </p:nvGrpSpPr>
        <p:grpSpPr>
          <a:xfrm>
            <a:off x="10220016" y="1540669"/>
            <a:ext cx="0" cy="4466002"/>
            <a:chOff x="11377613" y="1554955"/>
            <a:chExt cx="0" cy="4466002"/>
          </a:xfrm>
        </p:grpSpPr>
        <p:cxnSp>
          <p:nvCxnSpPr>
            <p:cNvPr id="13" name="Straight Connector 12">
              <a:extLst>
                <a:ext uri="{FF2B5EF4-FFF2-40B4-BE49-F238E27FC236}">
                  <a16:creationId xmlns:a16="http://schemas.microsoft.com/office/drawing/2014/main" id="{16E5D265-C8F0-400A-8117-50672CA82862}"/>
                </a:ext>
              </a:extLst>
            </p:cNvPr>
            <p:cNvCxnSpPr/>
            <p:nvPr/>
          </p:nvCxnSpPr>
          <p:spPr>
            <a:xfrm flipV="1">
              <a:off x="11377613" y="4677762"/>
              <a:ext cx="0" cy="13431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E7D66CA8-EA44-4A97-B82D-C4F4AB39B436}"/>
                </a:ext>
              </a:extLst>
            </p:cNvPr>
            <p:cNvCxnSpPr/>
            <p:nvPr/>
          </p:nvCxnSpPr>
          <p:spPr>
            <a:xfrm flipV="1">
              <a:off x="11377613" y="1554955"/>
              <a:ext cx="0" cy="3122807"/>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30" name="TextBox 29">
            <a:extLst>
              <a:ext uri="{FF2B5EF4-FFF2-40B4-BE49-F238E27FC236}">
                <a16:creationId xmlns:a16="http://schemas.microsoft.com/office/drawing/2014/main" id="{06C9C9CF-9F15-4C5C-B780-8F9AFA018BEF}"/>
              </a:ext>
            </a:extLst>
          </p:cNvPr>
          <p:cNvSpPr txBox="1"/>
          <p:nvPr/>
        </p:nvSpPr>
        <p:spPr>
          <a:xfrm>
            <a:off x="10229744" y="3521396"/>
            <a:ext cx="966931" cy="400110"/>
          </a:xfrm>
          <a:prstGeom prst="rect">
            <a:avLst/>
          </a:prstGeom>
          <a:noFill/>
        </p:spPr>
        <p:txBody>
          <a:bodyPr wrap="none" rtlCol="0">
            <a:spAutoFit/>
          </a:bodyPr>
          <a:lstStyle/>
          <a:p>
            <a:r>
              <a:rPr lang="en-US" sz="2000" dirty="0">
                <a:latin typeface="Arial" charset="0"/>
                <a:ea typeface="Arial" charset="0"/>
                <a:cs typeface="Arial" charset="0"/>
              </a:rPr>
              <a:t>17 mm</a:t>
            </a:r>
            <a:endParaRPr lang="en-NL" sz="2000" dirty="0">
              <a:latin typeface="Arial" charset="0"/>
              <a:ea typeface="Arial" charset="0"/>
              <a:cs typeface="Arial" charset="0"/>
            </a:endParaRPr>
          </a:p>
        </p:txBody>
      </p:sp>
    </p:spTree>
    <p:extLst>
      <p:ext uri="{BB962C8B-B14F-4D97-AF65-F5344CB8AC3E}">
        <p14:creationId xmlns:p14="http://schemas.microsoft.com/office/powerpoint/2010/main" val="1934386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3.8"/>
</p:tagLst>
</file>

<file path=ppt/tags/tag2.xml><?xml version="1.0" encoding="utf-8"?>
<p:tagLst xmlns:a="http://schemas.openxmlformats.org/drawingml/2006/main" xmlns:r="http://schemas.openxmlformats.org/officeDocument/2006/relationships" xmlns:p="http://schemas.openxmlformats.org/presentationml/2006/main">
  <p:tag name="TIMING" val="|23.8"/>
</p:tagLst>
</file>

<file path=ppt/tags/tag3.xml><?xml version="1.0" encoding="utf-8"?>
<p:tagLst xmlns:a="http://schemas.openxmlformats.org/drawingml/2006/main" xmlns:r="http://schemas.openxmlformats.org/officeDocument/2006/relationships" xmlns:p="http://schemas.openxmlformats.org/presentationml/2006/main">
  <p:tag name="TIMING" val="|27.3|20.3"/>
</p:tagLst>
</file>

<file path=ppt/tags/tag4.xml><?xml version="1.0" encoding="utf-8"?>
<p:tagLst xmlns:a="http://schemas.openxmlformats.org/drawingml/2006/main" xmlns:r="http://schemas.openxmlformats.org/officeDocument/2006/relationships" xmlns:p="http://schemas.openxmlformats.org/presentationml/2006/main">
  <p:tag name="TIMING" val="|27.3|20.3"/>
</p:tagLst>
</file>

<file path=ppt/theme/theme1.xml><?xml version="1.0" encoding="utf-8"?>
<a:theme xmlns:a="http://schemas.openxmlformats.org/drawingml/2006/main" name="TUE - EMS master Layout">
  <a:themeElements>
    <a:clrScheme name="TUe_kleuren">
      <a:dk1>
        <a:sysClr val="windowText" lastClr="000000"/>
      </a:dk1>
      <a:lt1>
        <a:sysClr val="window" lastClr="FFFFFF"/>
      </a:lt1>
      <a:dk2>
        <a:srgbClr val="C81919"/>
      </a:dk2>
      <a:lt2>
        <a:srgbClr val="101073"/>
      </a:lt2>
      <a:accent1>
        <a:srgbClr val="C81919"/>
      </a:accent1>
      <a:accent2>
        <a:srgbClr val="101073"/>
      </a:accent2>
      <a:accent3>
        <a:srgbClr val="0066CC"/>
      </a:accent3>
      <a:accent4>
        <a:srgbClr val="00A2DE"/>
      </a:accent4>
      <a:accent5>
        <a:srgbClr val="84D200"/>
      </a:accent5>
      <a:accent6>
        <a:srgbClr val="CEDF00"/>
      </a:accent6>
      <a:hlink>
        <a:srgbClr val="0563C1"/>
      </a:hlink>
      <a:folHlink>
        <a:srgbClr val="954F72"/>
      </a:folHlink>
    </a:clrScheme>
    <a:fontScheme name="Custom 2">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bg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sz="2000" dirty="0">
            <a:latin typeface="Arial" charset="0"/>
            <a:ea typeface="Arial" charset="0"/>
            <a:cs typeface="Arial" charset="0"/>
          </a:defRPr>
        </a:defPPr>
      </a:lstStyle>
    </a:txDef>
  </a:objectDefaults>
  <a:extraClrSchemeLst/>
  <a:extLst>
    <a:ext uri="{05A4C25C-085E-4340-85A3-A5531E510DB2}">
      <thm15:themeFamily xmlns:thm15="http://schemas.microsoft.com/office/thememl/2012/main" name="EMS - template master for presentations - last update 2022.05.18" id="{6FCC9E2E-D3FC-43EC-968A-D9241E394AF3}" vid="{0BC6F8D2-5262-421D-8F54-A30F286DC4FC}"/>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3CFDCC81E8B894E922A1235B2A86D76" ma:contentTypeVersion="7" ma:contentTypeDescription="Create a new document." ma:contentTypeScope="" ma:versionID="771248c246ecb32844c3baa8cb68e081">
  <xsd:schema xmlns:xsd="http://www.w3.org/2001/XMLSchema" xmlns:xs="http://www.w3.org/2001/XMLSchema" xmlns:p="http://schemas.microsoft.com/office/2006/metadata/properties" xmlns:ns3="2506bdfe-a911-40f9-8965-f728809fb150" targetNamespace="http://schemas.microsoft.com/office/2006/metadata/properties" ma:root="true" ma:fieldsID="18926d47bd1588f332ad2ca34f3e6ef8" ns3:_="">
    <xsd:import namespace="2506bdfe-a911-40f9-8965-f728809fb150"/>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DateTaken"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06bdfe-a911-40f9-8965-f728809fb150"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9F1C766-5228-4A1A-9811-F611A2D9BDF3}">
  <ds:schemaRefs>
    <ds:schemaRef ds:uri="http://schemas.microsoft.com/sharepoint/v3/contenttype/forms"/>
  </ds:schemaRefs>
</ds:datastoreItem>
</file>

<file path=customXml/itemProps2.xml><?xml version="1.0" encoding="utf-8"?>
<ds:datastoreItem xmlns:ds="http://schemas.openxmlformats.org/officeDocument/2006/customXml" ds:itemID="{C9DB0AA1-9C4B-4C2E-B293-1F4D99B92818}">
  <ds:schemaRefs>
    <ds:schemaRef ds:uri="http://schemas.microsoft.com/office/2006/documentManagement/types"/>
    <ds:schemaRef ds:uri="2506bdfe-a911-40f9-8965-f728809fb150"/>
    <ds:schemaRef ds:uri="http://purl.org/dc/elements/1.1/"/>
    <ds:schemaRef ds:uri="http://www.w3.org/XML/1998/namespace"/>
    <ds:schemaRef ds:uri="http://purl.org/dc/terms/"/>
    <ds:schemaRef ds:uri="http://schemas.microsoft.com/office/2006/metadata/properties"/>
    <ds:schemaRef ds:uri="http://purl.org/dc/dcmitype/"/>
    <ds:schemaRef ds:uri="http://schemas.microsoft.com/office/infopath/2007/PartnerControls"/>
    <ds:schemaRef ds:uri="http://schemas.openxmlformats.org/package/2006/metadata/core-properties"/>
  </ds:schemaRefs>
</ds:datastoreItem>
</file>

<file path=customXml/itemProps3.xml><?xml version="1.0" encoding="utf-8"?>
<ds:datastoreItem xmlns:ds="http://schemas.openxmlformats.org/officeDocument/2006/customXml" ds:itemID="{4BE815BD-8724-4CBD-A330-FAC9D93D2A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06bdfe-a911-40f9-8965-f728809fb1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EMS - template master for presentations - last update 2022.05.18</Template>
  <TotalTime>1237</TotalTime>
  <Words>1414</Words>
  <Application>Microsoft Office PowerPoint</Application>
  <PresentationFormat>Widescreen</PresentationFormat>
  <Paragraphs>437</Paragraphs>
  <Slides>23</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Arial</vt:lpstr>
      <vt:lpstr>Arial </vt:lpstr>
      <vt:lpstr>Calibri</vt:lpstr>
      <vt:lpstr>Cambria Math</vt:lpstr>
      <vt:lpstr>Times New Roman</vt:lpstr>
      <vt:lpstr>Verdana</vt:lpstr>
      <vt:lpstr>TUE - EMS master Layout</vt:lpstr>
      <vt:lpstr>Towards bottom-up design of porous electrode microstructures  An approach coupling evolutionary algorithms and pore network modelling Maxime van der Heijden, Rik van Gorp, Gabor Szendrei, Mohammad Amin Sadeghi, Jeffrey Gostick, Antoni Forner Cuenca </vt:lpstr>
      <vt:lpstr>Redox flow batteries for large-scale energy storage</vt:lpstr>
      <vt:lpstr>PowerPoint Presentation</vt:lpstr>
      <vt:lpstr>PowerPoint Presentation</vt:lpstr>
      <vt:lpstr>Bottom-up design of porous electrodes</vt:lpstr>
      <vt:lpstr>“All models are wrong, but some are useful”</vt:lpstr>
      <vt:lpstr>Pore network extraction from a commercial porous electrode </vt:lpstr>
      <vt:lpstr>Iterative pore network model</vt:lpstr>
      <vt:lpstr>Network-in-series to model species depletion</vt:lpstr>
      <vt:lpstr>Assessing the versatility by experimental validation</vt:lpstr>
      <vt:lpstr>Non-aqueous electrolytes as a model case</vt:lpstr>
      <vt:lpstr>Incomplete wetting of the porous structure frustrates simplified descriptions</vt:lpstr>
      <vt:lpstr>Local reactant depletion</vt:lpstr>
      <vt:lpstr>Bimodal pore structure for lower pressure drops</vt:lpstr>
      <vt:lpstr>Are commercial electrodes too  thick?</vt:lpstr>
      <vt:lpstr>Screening operation envelopes</vt:lpstr>
      <vt:lpstr>Bottom-up design of porous electrodes</vt:lpstr>
      <vt:lpstr>PowerPoint Presentation</vt:lpstr>
      <vt:lpstr>Proof of principle</vt:lpstr>
      <vt:lpstr>Structure evolution</vt:lpstr>
      <vt:lpstr>Bottom-up design of porous electrodes</vt:lpstr>
      <vt:lpstr>The big picture</vt:lpstr>
      <vt:lpstr>Acknowledgments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Towards bottom-up design of porous electrode microstructures  coupling evolutionary algorithms and pore network modelling  Maxime van der Heijden, Rik van Gorp, Gabor Szendrei, Mohammad Amin Sadeghi, Jeffrey Gostick, Antoni Forner Cuenca</dc:title>
  <dc:creator>Heijden, Maxime van der</dc:creator>
  <cp:lastModifiedBy>Heijden, Maxime van der</cp:lastModifiedBy>
  <cp:revision>92</cp:revision>
  <cp:lastPrinted>2022-03-21T10:32:18Z</cp:lastPrinted>
  <dcterms:created xsi:type="dcterms:W3CDTF">2022-05-18T08:15:49Z</dcterms:created>
  <dcterms:modified xsi:type="dcterms:W3CDTF">2023-12-13T12:53:46Z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0x01010033CFDCC81E8B894E922A1235B2A86D76</vt:lpwstr>
  </property>
</Properties>
</file>